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microsoft.com/office/2020/02/relationships/classificationlabels" Target="docMetadata/LabelInfo.xml" Id="rId5" /><Relationship Type="http://schemas.openxmlformats.org/officeDocument/2006/relationships/custom-properties" Target="docProps/custom.xml" Id="rId4" /><Relationship Type="http://schemas.openxmlformats.org/package/2006/relationships/digital-signature/origin" Target="/_xmlsignatures/origin.sigs" Id="rId6"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1B14CA0" w14:textId="77777777" w:rsidR="003C1BF0" w:rsidRDefault="003C1BF0" w:rsidP="002A1B51">
      <w:pPr>
        <w:rPr>
          <w:rFonts w:cs="Arial"/>
          <w:szCs w:val="20"/>
        </w:rPr>
      </w:pPr>
    </w:p>
    <w:p w14:paraId="60B3FDA5" w14:textId="55040CFC" w:rsidR="00200C2B" w:rsidRDefault="00931527" w:rsidP="002A1B51">
      <w:pPr>
        <w:rPr>
          <w:rFonts w:cs="Arial"/>
          <w:szCs w:val="20"/>
        </w:rPr>
      </w:pPr>
      <w:r>
        <w:rPr>
          <w:rFonts w:cs="Arial"/>
          <w:noProof/>
          <w:szCs w:val="20"/>
        </w:rPr>
        <w:drawing>
          <wp:anchor distT="0" distB="0" distL="114300" distR="114300" simplePos="0" relativeHeight="251674633" behindDoc="0" locked="0" layoutInCell="1" allowOverlap="1" wp14:anchorId="279791F3" wp14:editId="7E7EE988">
            <wp:simplePos x="0" y="0"/>
            <wp:positionH relativeFrom="margin">
              <wp:posOffset>-184150</wp:posOffset>
            </wp:positionH>
            <wp:positionV relativeFrom="paragraph">
              <wp:posOffset>781050</wp:posOffset>
            </wp:positionV>
            <wp:extent cx="6818630" cy="6927850"/>
            <wp:effectExtent l="190500" t="171450" r="191770" b="196850"/>
            <wp:wrapThrough wrapText="bothSides">
              <wp:wrapPolygon edited="0">
                <wp:start x="-483" y="-535"/>
                <wp:lineTo x="-603" y="-416"/>
                <wp:lineTo x="-603" y="21501"/>
                <wp:lineTo x="-422" y="22154"/>
                <wp:lineTo x="21966" y="22154"/>
                <wp:lineTo x="22147" y="21501"/>
                <wp:lineTo x="22147" y="535"/>
                <wp:lineTo x="22026" y="-356"/>
                <wp:lineTo x="22026" y="-535"/>
                <wp:lineTo x="-483" y="-535"/>
              </wp:wrapPolygon>
            </wp:wrapThrough>
            <wp:docPr id="1341983598" name="Imagen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1983598" name="Imagen 14"/>
                    <pic:cNvPicPr/>
                  </pic:nvPicPr>
                  <pic:blipFill>
                    <a:blip r:embed="rId11" cstate="email">
                      <a:extLst>
                        <a:ext uri="{28A0092B-C50C-407E-A947-70E740481C1C}">
                          <a14:useLocalDpi xmlns:a14="http://schemas.microsoft.com/office/drawing/2010/main"/>
                        </a:ext>
                      </a:extLst>
                    </a:blip>
                    <a:stretch>
                      <a:fillRect/>
                    </a:stretch>
                  </pic:blipFill>
                  <pic:spPr>
                    <a:xfrm>
                      <a:off x="0" y="0"/>
                      <a:ext cx="6818630" cy="692785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ic:spPr>
                </pic:pic>
              </a:graphicData>
            </a:graphic>
            <wp14:sizeRelH relativeFrom="margin">
              <wp14:pctWidth>0</wp14:pctWidth>
            </wp14:sizeRelH>
            <wp14:sizeRelV relativeFrom="margin">
              <wp14:pctHeight>0</wp14:pctHeight>
            </wp14:sizeRelV>
          </wp:anchor>
        </w:drawing>
      </w:r>
      <w:ins w:id="0" w:author="Ana Patricia Morera Martinelli" w:date="2026-05-05T11:03:00Z" w16du:dateUtc="2026-05-05T17:03:00Z">
        <w:r w:rsidR="004765E3" w:rsidRPr="00382A62">
          <w:rPr>
            <w:rFonts w:cs="Arial"/>
            <w:noProof/>
            <w:szCs w:val="20"/>
          </w:rPr>
          <w:drawing>
            <wp:anchor distT="0" distB="0" distL="114300" distR="114300" simplePos="0" relativeHeight="251676681" behindDoc="0" locked="0" layoutInCell="1" allowOverlap="1" wp14:anchorId="111F08A4" wp14:editId="2F8F5807">
              <wp:simplePos x="0" y="0"/>
              <wp:positionH relativeFrom="margin">
                <wp:posOffset>527050</wp:posOffset>
              </wp:positionH>
              <wp:positionV relativeFrom="paragraph">
                <wp:posOffset>949325</wp:posOffset>
              </wp:positionV>
              <wp:extent cx="3390900" cy="1377588"/>
              <wp:effectExtent l="0" t="0" r="0" b="0"/>
              <wp:wrapNone/>
              <wp:docPr id="1022761562" name="Imagen 1022761562" descr="Dibujo en blanco y negro&#10;&#10;Descripción generada automáticamente con confianza baj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 name="Imagen 47" descr="Dibujo en blanco y negro&#10;&#10;Descripción generada automáticamente con confianza baja"/>
                      <pic:cNvPicPr>
                        <a:picLocks noChangeAspect="1" noChangeArrowheads="1"/>
                      </pic:cNvPicPr>
                    </pic:nvPicPr>
                    <pic:blipFill>
                      <a:blip r:embed="rId12" cstate="screen">
                        <a:extLst>
                          <a:ext uri="{28A0092B-C50C-407E-A947-70E740481C1C}">
                            <a14:useLocalDpi xmlns:a14="http://schemas.microsoft.com/office/drawing/2010/main"/>
                          </a:ext>
                        </a:extLst>
                      </a:blip>
                      <a:srcRect/>
                      <a:stretch>
                        <a:fillRect/>
                      </a:stretch>
                    </pic:blipFill>
                    <pic:spPr bwMode="auto">
                      <a:xfrm>
                        <a:off x="0" y="0"/>
                        <a:ext cx="3390900" cy="1377588"/>
                      </a:xfrm>
                      <a:prstGeom prst="rect">
                        <a:avLst/>
                      </a:prstGeom>
                      <a:noFill/>
                    </pic:spPr>
                  </pic:pic>
                </a:graphicData>
              </a:graphic>
              <wp14:sizeRelH relativeFrom="margin">
                <wp14:pctWidth>0</wp14:pctWidth>
              </wp14:sizeRelH>
              <wp14:sizeRelV relativeFrom="margin">
                <wp14:pctHeight>0</wp14:pctHeight>
              </wp14:sizeRelV>
            </wp:anchor>
          </w:drawing>
        </w:r>
      </w:ins>
      <w:r w:rsidR="005C71BE" w:rsidRPr="00382A62">
        <w:rPr>
          <w:rFonts w:cs="Arial"/>
          <w:noProof/>
          <w:szCs w:val="20"/>
        </w:rPr>
        <w:drawing>
          <wp:anchor distT="0" distB="0" distL="114300" distR="114300" simplePos="0" relativeHeight="251664393" behindDoc="0" locked="0" layoutInCell="1" allowOverlap="1" wp14:anchorId="4504772B" wp14:editId="53AF9E8C">
            <wp:simplePos x="0" y="0"/>
            <wp:positionH relativeFrom="margin">
              <wp:posOffset>50800</wp:posOffset>
            </wp:positionH>
            <wp:positionV relativeFrom="paragraph">
              <wp:posOffset>6268085</wp:posOffset>
            </wp:positionV>
            <wp:extent cx="3390900" cy="1377588"/>
            <wp:effectExtent l="0" t="0" r="0" b="0"/>
            <wp:wrapNone/>
            <wp:docPr id="1221938688" name="Imagen 1221938688" descr="Dibujo en blanco y negro&#10;&#10;Descripción generada automáticamente con confianza baj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 name="Imagen 47" descr="Dibujo en blanco y negro&#10;&#10;Descripción generada automáticamente con confianza baja"/>
                    <pic:cNvPicPr>
                      <a:picLocks noChangeAspect="1" noChangeArrowheads="1"/>
                    </pic:cNvPicPr>
                  </pic:nvPicPr>
                  <pic:blipFill>
                    <a:blip r:embed="rId12" cstate="screen">
                      <a:extLst>
                        <a:ext uri="{28A0092B-C50C-407E-A947-70E740481C1C}">
                          <a14:useLocalDpi xmlns:a14="http://schemas.microsoft.com/office/drawing/2010/main"/>
                        </a:ext>
                      </a:extLst>
                    </a:blip>
                    <a:srcRect/>
                    <a:stretch>
                      <a:fillRect/>
                    </a:stretch>
                  </pic:blipFill>
                  <pic:spPr bwMode="auto">
                    <a:xfrm>
                      <a:off x="0" y="0"/>
                      <a:ext cx="3390900" cy="1377588"/>
                    </a:xfrm>
                    <a:prstGeom prst="rect">
                      <a:avLst/>
                    </a:prstGeom>
                    <a:noFill/>
                  </pic:spPr>
                </pic:pic>
              </a:graphicData>
            </a:graphic>
            <wp14:sizeRelH relativeFrom="margin">
              <wp14:pctWidth>0</wp14:pctWidth>
            </wp14:sizeRelH>
            <wp14:sizeRelV relativeFrom="margin">
              <wp14:pctHeight>0</wp14:pctHeight>
            </wp14:sizeRelV>
          </wp:anchor>
        </w:drawing>
      </w:r>
      <w:r w:rsidR="00200C2B">
        <w:rPr>
          <w:rFonts w:cs="Arial"/>
          <w:szCs w:val="20"/>
        </w:rPr>
        <w:br w:type="page"/>
      </w:r>
    </w:p>
    <w:p w14:paraId="0EC0BCC2" w14:textId="13624D22" w:rsidR="007500D1" w:rsidRPr="00382A62" w:rsidRDefault="007500D1" w:rsidP="00412DBC">
      <w:pPr>
        <w:rPr>
          <w:rFonts w:cs="Arial"/>
          <w:szCs w:val="20"/>
        </w:rPr>
      </w:pPr>
    </w:p>
    <w:p w14:paraId="1AE90CD3" w14:textId="2B924A4D" w:rsidR="007500D1" w:rsidRPr="00382A62" w:rsidRDefault="007500D1">
      <w:pPr>
        <w:spacing w:line="259" w:lineRule="auto"/>
        <w:jc w:val="left"/>
        <w:rPr>
          <w:rFonts w:eastAsiaTheme="majorEastAsia" w:cs="Arial"/>
          <w:b/>
          <w:color w:val="FFFFFF" w:themeColor="background1"/>
          <w:szCs w:val="20"/>
          <w:lang w:val="en-US"/>
        </w:rPr>
      </w:pPr>
    </w:p>
    <w:p w14:paraId="31F5EA2C" w14:textId="47F85AE1" w:rsidR="008C4B83" w:rsidRPr="00382A62" w:rsidRDefault="00A24FC5" w:rsidP="00A24FC5">
      <w:pPr>
        <w:pStyle w:val="Ttulo1"/>
        <w:tabs>
          <w:tab w:val="left" w:pos="3734"/>
          <w:tab w:val="center" w:pos="5040"/>
        </w:tabs>
        <w:rPr>
          <w:rFonts w:cs="Arial"/>
          <w:color w:val="auto"/>
          <w:sz w:val="20"/>
          <w:szCs w:val="20"/>
          <w:lang w:val="en-US"/>
        </w:rPr>
      </w:pPr>
      <w:bookmarkStart w:id="1" w:name="_Toc131501050"/>
      <w:r>
        <w:rPr>
          <w:rFonts w:cs="Arial"/>
          <w:color w:val="auto"/>
          <w:sz w:val="20"/>
          <w:szCs w:val="20"/>
          <w:lang w:val="en-US"/>
        </w:rPr>
        <w:tab/>
      </w:r>
      <w:r>
        <w:rPr>
          <w:rFonts w:cs="Arial"/>
          <w:color w:val="auto"/>
          <w:sz w:val="20"/>
          <w:szCs w:val="20"/>
          <w:lang w:val="en-US"/>
        </w:rPr>
        <w:tab/>
      </w:r>
      <w:bookmarkStart w:id="2" w:name="_Toc228284492"/>
      <w:r w:rsidR="00953200" w:rsidRPr="00382A62">
        <w:rPr>
          <w:rFonts w:cs="Arial"/>
          <w:color w:val="auto"/>
          <w:sz w:val="20"/>
          <w:szCs w:val="20"/>
          <w:lang w:val="en-US"/>
        </w:rPr>
        <w:t>Prospecto</w:t>
      </w:r>
      <w:bookmarkEnd w:id="1"/>
      <w:bookmarkEnd w:id="2"/>
    </w:p>
    <w:p w14:paraId="08BA4EC9" w14:textId="5D96EFF3" w:rsidR="00C63E20" w:rsidRPr="00937D0F" w:rsidRDefault="00C63E20" w:rsidP="00C63E20">
      <w:pPr>
        <w:jc w:val="center"/>
        <w:rPr>
          <w:rFonts w:cs="Arial"/>
          <w:b/>
          <w:bCs/>
          <w:szCs w:val="20"/>
          <w:lang w:val="en-US"/>
        </w:rPr>
      </w:pPr>
      <w:bookmarkStart w:id="3" w:name="_Toc131501052"/>
      <w:r w:rsidRPr="00C63E20">
        <w:rPr>
          <w:rFonts w:cs="Arial"/>
          <w:b/>
          <w:bCs/>
          <w:szCs w:val="20"/>
          <w:lang w:val="en-US"/>
        </w:rPr>
        <w:t>Florida Ice and Farm Company, S.A</w:t>
      </w:r>
    </w:p>
    <w:p w14:paraId="7ED0569B" w14:textId="2C3F0547" w:rsidR="001D5C98" w:rsidRPr="00937D0F" w:rsidRDefault="00C63E20" w:rsidP="00C63E20">
      <w:pPr>
        <w:jc w:val="center"/>
      </w:pPr>
      <w:r w:rsidRPr="002C2083">
        <w:rPr>
          <w:rFonts w:cs="Arial"/>
          <w:szCs w:val="20"/>
        </w:rPr>
        <w:t>Emisiones inscritas y autorizadas por la Superintendencia General de Valores</w:t>
      </w:r>
      <w:bookmarkEnd w:id="3"/>
    </w:p>
    <w:p w14:paraId="5FE36EC5" w14:textId="77777777" w:rsidR="001D5C98" w:rsidRPr="00937D0F" w:rsidRDefault="001D5C98" w:rsidP="001D5C98"/>
    <w:p w14:paraId="69FEEC9F" w14:textId="1C1ED70A" w:rsidR="00A177CE" w:rsidRPr="00382A62" w:rsidRDefault="00A177CE" w:rsidP="007F3AD0">
      <w:pPr>
        <w:jc w:val="center"/>
        <w:rPr>
          <w:rFonts w:cs="Arial"/>
          <w:szCs w:val="20"/>
        </w:rPr>
      </w:pPr>
      <w:r w:rsidRPr="00382A62">
        <w:rPr>
          <w:rFonts w:cs="Arial"/>
          <w:szCs w:val="20"/>
        </w:rPr>
        <w:t xml:space="preserve">ACCIONES COMUNES, MONTO </w:t>
      </w:r>
      <w:r w:rsidR="00027B3F" w:rsidRPr="00382A62">
        <w:rPr>
          <w:rFonts w:cs="Arial"/>
          <w:szCs w:val="20"/>
        </w:rPr>
        <w:t xml:space="preserve">POR </w:t>
      </w:r>
      <w:r w:rsidR="00027B3F" w:rsidRPr="00772D78">
        <w:rPr>
          <w:rFonts w:cs="Arial"/>
          <w:szCs w:val="20"/>
        </w:rPr>
        <w:t>¢</w:t>
      </w:r>
      <w:r w:rsidR="00027B3F" w:rsidRPr="00027B3F">
        <w:rPr>
          <w:rFonts w:cs="Arial"/>
          <w:szCs w:val="20"/>
        </w:rPr>
        <w:t xml:space="preserve"> 85,863,415,100</w:t>
      </w:r>
    </w:p>
    <w:p w14:paraId="7B683ADC" w14:textId="773A1C02" w:rsidR="0078795B" w:rsidRDefault="00246636" w:rsidP="0078795B">
      <w:pPr>
        <w:rPr>
          <w:rFonts w:cs="Arial"/>
          <w:szCs w:val="20"/>
        </w:rPr>
      </w:pPr>
      <w:r w:rsidRPr="006E4D1A">
        <w:rPr>
          <w:rFonts w:cs="Arial"/>
          <w:szCs w:val="20"/>
        </w:rPr>
        <w:t xml:space="preserve">Debidamente autorizada en Asamblea General Ordinaria y Extraordinaria de accionistas celebrada el </w:t>
      </w:r>
      <w:r w:rsidR="00772D78" w:rsidRPr="006E4D1A">
        <w:rPr>
          <w:rFonts w:cs="Arial"/>
          <w:szCs w:val="20"/>
        </w:rPr>
        <w:t>1</w:t>
      </w:r>
      <w:r w:rsidR="00027B3F" w:rsidRPr="006E4D1A">
        <w:rPr>
          <w:rFonts w:cs="Arial"/>
          <w:szCs w:val="20"/>
        </w:rPr>
        <w:t>1</w:t>
      </w:r>
      <w:r w:rsidRPr="006E4D1A">
        <w:rPr>
          <w:rFonts w:cs="Arial"/>
          <w:szCs w:val="20"/>
        </w:rPr>
        <w:t xml:space="preserve"> de marzo del 202</w:t>
      </w:r>
      <w:r w:rsidR="00027B3F" w:rsidRPr="006E4D1A">
        <w:rPr>
          <w:rFonts w:cs="Arial"/>
          <w:szCs w:val="20"/>
        </w:rPr>
        <w:t>5</w:t>
      </w:r>
      <w:r w:rsidRPr="006E4D1A">
        <w:rPr>
          <w:rFonts w:cs="Arial"/>
          <w:szCs w:val="20"/>
        </w:rPr>
        <w:t xml:space="preserve">. </w:t>
      </w:r>
      <w:r w:rsidR="0083481A" w:rsidRPr="006E4D1A">
        <w:rPr>
          <w:rFonts w:cs="Arial"/>
          <w:szCs w:val="20"/>
        </w:rPr>
        <w:t xml:space="preserve">Mediante la resolución </w:t>
      </w:r>
      <w:r w:rsidR="000A138A" w:rsidRPr="000A138A">
        <w:rPr>
          <w:rFonts w:cs="Arial"/>
          <w:szCs w:val="20"/>
        </w:rPr>
        <w:t>SGV-R-73-2025 del 12 de junio del 2025</w:t>
      </w:r>
      <w:r w:rsidR="00F963FE">
        <w:rPr>
          <w:rFonts w:cs="Arial"/>
          <w:szCs w:val="20"/>
        </w:rPr>
        <w:t>,</w:t>
      </w:r>
      <w:r w:rsidR="00D96DDA" w:rsidRPr="006E4D1A">
        <w:rPr>
          <w:rFonts w:cs="Arial"/>
          <w:szCs w:val="20"/>
        </w:rPr>
        <w:t xml:space="preserve"> se autoriza a FLORIDA ICE AND FARM COMPANY, S.A. la modificación del capital social.</w:t>
      </w:r>
    </w:p>
    <w:p w14:paraId="114A7819" w14:textId="7AAD3D3B" w:rsidR="00324C0D" w:rsidRPr="00382A62" w:rsidRDefault="00324C0D" w:rsidP="00324C0D">
      <w:pPr>
        <w:jc w:val="center"/>
        <w:rPr>
          <w:rFonts w:cs="Arial"/>
          <w:szCs w:val="20"/>
        </w:rPr>
      </w:pPr>
      <w:r w:rsidRPr="00382A62">
        <w:rPr>
          <w:rFonts w:cs="Arial"/>
          <w:szCs w:val="20"/>
        </w:rPr>
        <w:t>PUESTOS DE BOLSA REPRESENTANTES</w:t>
      </w:r>
    </w:p>
    <w:tbl>
      <w:tblPr>
        <w:tblStyle w:val="Tablaconcuadrcu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410"/>
        <w:gridCol w:w="2624"/>
        <w:gridCol w:w="2518"/>
        <w:gridCol w:w="2518"/>
      </w:tblGrid>
      <w:tr w:rsidR="00DF52CD" w:rsidRPr="00382A62" w14:paraId="5C61D5A1" w14:textId="77777777" w:rsidTr="00DF52CD">
        <w:tc>
          <w:tcPr>
            <w:tcW w:w="2410" w:type="dxa"/>
            <w:vAlign w:val="center"/>
          </w:tcPr>
          <w:p w14:paraId="70EE1FC3" w14:textId="77777777" w:rsidR="00172055" w:rsidRPr="00382A62" w:rsidRDefault="00741441" w:rsidP="004708DB">
            <w:pPr>
              <w:jc w:val="center"/>
              <w:rPr>
                <w:rFonts w:cs="Arial"/>
                <w:szCs w:val="20"/>
              </w:rPr>
            </w:pPr>
            <w:r w:rsidRPr="00382A62">
              <w:rPr>
                <w:rFonts w:cs="Arial"/>
                <w:noProof/>
                <w:szCs w:val="20"/>
              </w:rPr>
              <w:drawing>
                <wp:inline distT="0" distB="0" distL="0" distR="0" wp14:anchorId="122D7423" wp14:editId="16305C6B">
                  <wp:extent cx="390525" cy="493855"/>
                  <wp:effectExtent l="0" t="0" r="0" b="1905"/>
                  <wp:docPr id="12" name="Imagen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logo_sama.jpg"/>
                          <pic:cNvPicPr/>
                        </pic:nvPicPr>
                        <pic:blipFill>
                          <a:blip r:embed="rId13" cstate="screen">
                            <a:extLst>
                              <a:ext uri="{28A0092B-C50C-407E-A947-70E740481C1C}">
                                <a14:useLocalDpi xmlns:a14="http://schemas.microsoft.com/office/drawing/2010/main"/>
                              </a:ext>
                            </a:extLst>
                          </a:blip>
                          <a:stretch>
                            <a:fillRect/>
                          </a:stretch>
                        </pic:blipFill>
                        <pic:spPr>
                          <a:xfrm>
                            <a:off x="0" y="0"/>
                            <a:ext cx="403856" cy="510713"/>
                          </a:xfrm>
                          <a:prstGeom prst="rect">
                            <a:avLst/>
                          </a:prstGeom>
                        </pic:spPr>
                      </pic:pic>
                    </a:graphicData>
                  </a:graphic>
                </wp:inline>
              </w:drawing>
            </w:r>
          </w:p>
        </w:tc>
        <w:tc>
          <w:tcPr>
            <w:tcW w:w="2624" w:type="dxa"/>
            <w:vAlign w:val="center"/>
          </w:tcPr>
          <w:p w14:paraId="7A455D05" w14:textId="4E011042" w:rsidR="00172055" w:rsidRPr="00382A62" w:rsidRDefault="00DF52CD" w:rsidP="000A6009">
            <w:pPr>
              <w:jc w:val="center"/>
              <w:rPr>
                <w:rFonts w:cs="Arial"/>
                <w:szCs w:val="20"/>
              </w:rPr>
            </w:pPr>
            <w:r w:rsidRPr="00382A62">
              <w:rPr>
                <w:rFonts w:cs="Arial"/>
                <w:noProof/>
                <w:szCs w:val="20"/>
              </w:rPr>
              <w:drawing>
                <wp:inline distT="0" distB="0" distL="0" distR="0" wp14:anchorId="19D9A2E0" wp14:editId="04C50A7F">
                  <wp:extent cx="1060218" cy="382651"/>
                  <wp:effectExtent l="0" t="0" r="6985" b="0"/>
                  <wp:docPr id="18" name="Imagen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4" cstate="screen">
                            <a:extLst>
                              <a:ext uri="{28A0092B-C50C-407E-A947-70E740481C1C}">
                                <a14:useLocalDpi xmlns:a14="http://schemas.microsoft.com/office/drawing/2010/main"/>
                              </a:ext>
                            </a:extLst>
                          </a:blip>
                          <a:srcRect t="33112" b="30796"/>
                          <a:stretch/>
                        </pic:blipFill>
                        <pic:spPr bwMode="auto">
                          <a:xfrm>
                            <a:off x="0" y="0"/>
                            <a:ext cx="1142000" cy="412167"/>
                          </a:xfrm>
                          <a:prstGeom prst="rect">
                            <a:avLst/>
                          </a:prstGeom>
                          <a:ln>
                            <a:noFill/>
                          </a:ln>
                          <a:extLst>
                            <a:ext uri="{53640926-AAD7-44D8-BBD7-CCE9431645EC}">
                              <a14:shadowObscured xmlns:a14="http://schemas.microsoft.com/office/drawing/2010/main"/>
                            </a:ext>
                          </a:extLst>
                        </pic:spPr>
                      </pic:pic>
                    </a:graphicData>
                  </a:graphic>
                </wp:inline>
              </w:drawing>
            </w:r>
          </w:p>
        </w:tc>
        <w:tc>
          <w:tcPr>
            <w:tcW w:w="2518" w:type="dxa"/>
            <w:vAlign w:val="center"/>
          </w:tcPr>
          <w:p w14:paraId="520E7948" w14:textId="77777777" w:rsidR="00172055" w:rsidRPr="00382A62" w:rsidRDefault="000A6009" w:rsidP="000A6009">
            <w:pPr>
              <w:jc w:val="center"/>
              <w:rPr>
                <w:rFonts w:cs="Arial"/>
                <w:szCs w:val="20"/>
              </w:rPr>
            </w:pPr>
            <w:r w:rsidRPr="00382A62">
              <w:rPr>
                <w:rFonts w:cs="Arial"/>
                <w:noProof/>
                <w:szCs w:val="20"/>
                <w:lang w:eastAsia="es-CR"/>
              </w:rPr>
              <w:drawing>
                <wp:inline distT="0" distB="0" distL="0" distR="0" wp14:anchorId="3E80DFB8" wp14:editId="5675F044">
                  <wp:extent cx="933450" cy="343562"/>
                  <wp:effectExtent l="0" t="0" r="0" b="0"/>
                  <wp:docPr id="25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cstate="screen">
                            <a:extLst>
                              <a:ext uri="{28A0092B-C50C-407E-A947-70E740481C1C}">
                                <a14:useLocalDpi xmlns:a14="http://schemas.microsoft.com/office/drawing/2010/main"/>
                              </a:ext>
                            </a:extLst>
                          </a:blip>
                          <a:srcRect/>
                          <a:stretch>
                            <a:fillRect/>
                          </a:stretch>
                        </pic:blipFill>
                        <pic:spPr bwMode="auto">
                          <a:xfrm>
                            <a:off x="0" y="0"/>
                            <a:ext cx="970352" cy="357144"/>
                          </a:xfrm>
                          <a:prstGeom prst="rect">
                            <a:avLst/>
                          </a:prstGeom>
                          <a:noFill/>
                          <a:ln w="9525">
                            <a:noFill/>
                            <a:miter lim="800000"/>
                            <a:headEnd/>
                            <a:tailEnd/>
                          </a:ln>
                        </pic:spPr>
                      </pic:pic>
                    </a:graphicData>
                  </a:graphic>
                </wp:inline>
              </w:drawing>
            </w:r>
          </w:p>
        </w:tc>
        <w:tc>
          <w:tcPr>
            <w:tcW w:w="2518" w:type="dxa"/>
            <w:vAlign w:val="center"/>
          </w:tcPr>
          <w:p w14:paraId="104FB1BA" w14:textId="77777777" w:rsidR="00172055" w:rsidRPr="00382A62" w:rsidRDefault="005C59EE" w:rsidP="005C59EE">
            <w:pPr>
              <w:jc w:val="center"/>
              <w:rPr>
                <w:rFonts w:cs="Arial"/>
                <w:szCs w:val="20"/>
              </w:rPr>
            </w:pPr>
            <w:r w:rsidRPr="00382A62">
              <w:rPr>
                <w:rFonts w:cs="Arial"/>
                <w:noProof/>
                <w:szCs w:val="20"/>
              </w:rPr>
              <w:drawing>
                <wp:inline distT="0" distB="0" distL="0" distR="0" wp14:anchorId="11F27B46" wp14:editId="3592D6E1">
                  <wp:extent cx="962025" cy="311226"/>
                  <wp:effectExtent l="0" t="0" r="0" b="0"/>
                  <wp:docPr id="13" name="Imagen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bacredomatic_logo.png"/>
                          <pic:cNvPicPr/>
                        </pic:nvPicPr>
                        <pic:blipFill>
                          <a:blip r:embed="rId16" cstate="screen">
                            <a:extLst>
                              <a:ext uri="{28A0092B-C50C-407E-A947-70E740481C1C}">
                                <a14:useLocalDpi xmlns:a14="http://schemas.microsoft.com/office/drawing/2010/main"/>
                              </a:ext>
                            </a:extLst>
                          </a:blip>
                          <a:stretch>
                            <a:fillRect/>
                          </a:stretch>
                        </pic:blipFill>
                        <pic:spPr>
                          <a:xfrm>
                            <a:off x="0" y="0"/>
                            <a:ext cx="971458" cy="314278"/>
                          </a:xfrm>
                          <a:prstGeom prst="rect">
                            <a:avLst/>
                          </a:prstGeom>
                        </pic:spPr>
                      </pic:pic>
                    </a:graphicData>
                  </a:graphic>
                </wp:inline>
              </w:drawing>
            </w:r>
          </w:p>
        </w:tc>
      </w:tr>
      <w:tr w:rsidR="00DF52CD" w:rsidRPr="00382A62" w14:paraId="4922DC1E" w14:textId="77777777" w:rsidTr="00DF52CD">
        <w:tc>
          <w:tcPr>
            <w:tcW w:w="2410" w:type="dxa"/>
          </w:tcPr>
          <w:p w14:paraId="304D7002" w14:textId="77777777" w:rsidR="00172055" w:rsidRPr="00382A62" w:rsidRDefault="00B53596" w:rsidP="00741441">
            <w:pPr>
              <w:spacing w:line="276" w:lineRule="auto"/>
              <w:jc w:val="center"/>
              <w:rPr>
                <w:rFonts w:cs="Arial"/>
                <w:szCs w:val="20"/>
              </w:rPr>
            </w:pPr>
            <w:r w:rsidRPr="00382A62">
              <w:rPr>
                <w:rFonts w:cs="Arial"/>
                <w:szCs w:val="20"/>
              </w:rPr>
              <w:t>Inversiones SAMA S.A., Puesto de Bolsa S.A.</w:t>
            </w:r>
          </w:p>
        </w:tc>
        <w:tc>
          <w:tcPr>
            <w:tcW w:w="2624" w:type="dxa"/>
          </w:tcPr>
          <w:p w14:paraId="25CED37F" w14:textId="0B7175C2" w:rsidR="00172055" w:rsidRPr="00382A62" w:rsidRDefault="00AC2A22" w:rsidP="00741441">
            <w:pPr>
              <w:spacing w:line="276" w:lineRule="auto"/>
              <w:jc w:val="center"/>
              <w:rPr>
                <w:rFonts w:cs="Arial"/>
                <w:szCs w:val="20"/>
              </w:rPr>
            </w:pPr>
            <w:r w:rsidRPr="00382A62">
              <w:rPr>
                <w:rFonts w:cs="Arial"/>
                <w:szCs w:val="20"/>
              </w:rPr>
              <w:t xml:space="preserve">Mercado de Valores de Costa Rica, Puesto de </w:t>
            </w:r>
            <w:r w:rsidR="00F40B9E" w:rsidRPr="00382A62">
              <w:rPr>
                <w:rFonts w:cs="Arial"/>
                <w:szCs w:val="20"/>
              </w:rPr>
              <w:t xml:space="preserve">Bolsa </w:t>
            </w:r>
            <w:r w:rsidRPr="00382A62">
              <w:rPr>
                <w:rFonts w:cs="Arial"/>
                <w:szCs w:val="20"/>
              </w:rPr>
              <w:t>S.A.</w:t>
            </w:r>
          </w:p>
        </w:tc>
        <w:tc>
          <w:tcPr>
            <w:tcW w:w="2518" w:type="dxa"/>
          </w:tcPr>
          <w:p w14:paraId="0A946FA7" w14:textId="77777777" w:rsidR="00172055" w:rsidRPr="00382A62" w:rsidRDefault="003F16AC" w:rsidP="00741441">
            <w:pPr>
              <w:spacing w:line="276" w:lineRule="auto"/>
              <w:jc w:val="center"/>
              <w:rPr>
                <w:rFonts w:cs="Arial"/>
                <w:szCs w:val="20"/>
              </w:rPr>
            </w:pPr>
            <w:r w:rsidRPr="00382A62">
              <w:rPr>
                <w:rFonts w:cs="Arial"/>
                <w:szCs w:val="20"/>
              </w:rPr>
              <w:t>Popular Valores, Puesto de Bolsa S.A.</w:t>
            </w:r>
          </w:p>
        </w:tc>
        <w:tc>
          <w:tcPr>
            <w:tcW w:w="2518" w:type="dxa"/>
          </w:tcPr>
          <w:p w14:paraId="7B8C1C33" w14:textId="77777777" w:rsidR="00172055" w:rsidRPr="00382A62" w:rsidRDefault="0055163C" w:rsidP="00741441">
            <w:pPr>
              <w:spacing w:line="276" w:lineRule="auto"/>
              <w:jc w:val="center"/>
              <w:rPr>
                <w:rFonts w:cs="Arial"/>
                <w:szCs w:val="20"/>
              </w:rPr>
            </w:pPr>
            <w:r w:rsidRPr="00382A62">
              <w:rPr>
                <w:rFonts w:cs="Arial"/>
                <w:szCs w:val="20"/>
              </w:rPr>
              <w:t>BAC San José, Puesto de Bolsa S.A.</w:t>
            </w:r>
          </w:p>
        </w:tc>
      </w:tr>
    </w:tbl>
    <w:p w14:paraId="59635406" w14:textId="77777777" w:rsidR="00172055" w:rsidRPr="00382A62" w:rsidRDefault="00172055" w:rsidP="00324C0D">
      <w:pPr>
        <w:rPr>
          <w:rFonts w:cs="Arial"/>
          <w:szCs w:val="20"/>
        </w:rPr>
      </w:pPr>
    </w:p>
    <w:p w14:paraId="529B3DF3" w14:textId="66A80C94" w:rsidR="00741441" w:rsidRPr="00382A62" w:rsidRDefault="00891EDF" w:rsidP="00A00ECA">
      <w:pPr>
        <w:jc w:val="center"/>
        <w:rPr>
          <w:rFonts w:cs="Arial"/>
          <w:szCs w:val="20"/>
        </w:rPr>
      </w:pPr>
      <w:r w:rsidRPr="00382A62">
        <w:rPr>
          <w:rFonts w:cs="Arial"/>
          <w:szCs w:val="20"/>
        </w:rPr>
        <w:t>"La autorización para realizar oferta pública no implica calificación</w:t>
      </w:r>
      <w:r w:rsidR="00A00ECA" w:rsidRPr="00382A62">
        <w:rPr>
          <w:rFonts w:cs="Arial"/>
          <w:szCs w:val="20"/>
        </w:rPr>
        <w:br/>
      </w:r>
      <w:r w:rsidRPr="00382A62">
        <w:rPr>
          <w:rFonts w:cs="Arial"/>
          <w:szCs w:val="20"/>
        </w:rPr>
        <w:t>sobre la emisión, ni la solvencia del emisor o intermediario".</w:t>
      </w:r>
    </w:p>
    <w:p w14:paraId="175F0D7D" w14:textId="77777777" w:rsidR="00B32E31" w:rsidRPr="00382A62" w:rsidRDefault="00B32E31" w:rsidP="00A00ECA">
      <w:pPr>
        <w:jc w:val="center"/>
        <w:rPr>
          <w:rFonts w:cs="Arial"/>
          <w:szCs w:val="20"/>
        </w:rPr>
      </w:pPr>
    </w:p>
    <w:p w14:paraId="59F9D7B2" w14:textId="77777777" w:rsidR="00B32E31" w:rsidRPr="00382A62" w:rsidRDefault="00B32E31" w:rsidP="00A00ECA">
      <w:pPr>
        <w:jc w:val="center"/>
        <w:rPr>
          <w:rFonts w:cs="Arial"/>
          <w:szCs w:val="20"/>
        </w:rPr>
      </w:pPr>
    </w:p>
    <w:p w14:paraId="591C39D6" w14:textId="77777777" w:rsidR="00B32E31" w:rsidRPr="00382A62" w:rsidRDefault="00B32E31" w:rsidP="00A00ECA">
      <w:pPr>
        <w:jc w:val="center"/>
        <w:rPr>
          <w:rFonts w:cs="Arial"/>
          <w:szCs w:val="20"/>
        </w:rPr>
      </w:pPr>
    </w:p>
    <w:p w14:paraId="792FAA53" w14:textId="77777777" w:rsidR="00B32E31" w:rsidRPr="00382A62" w:rsidRDefault="00B32E31" w:rsidP="00A00ECA">
      <w:pPr>
        <w:jc w:val="center"/>
        <w:rPr>
          <w:rFonts w:cs="Arial"/>
          <w:szCs w:val="20"/>
        </w:rPr>
      </w:pPr>
    </w:p>
    <w:p w14:paraId="64A0DA62" w14:textId="77777777" w:rsidR="007C238B" w:rsidRPr="00382A62" w:rsidRDefault="007C238B" w:rsidP="00BA0966">
      <w:pPr>
        <w:jc w:val="center"/>
        <w:rPr>
          <w:rFonts w:cs="Arial"/>
          <w:szCs w:val="20"/>
        </w:rPr>
      </w:pPr>
    </w:p>
    <w:p w14:paraId="28A46FF7" w14:textId="1ABD3338" w:rsidR="00BA0966" w:rsidRPr="00382A62" w:rsidRDefault="00BA0966" w:rsidP="00BA0966">
      <w:pPr>
        <w:jc w:val="center"/>
        <w:rPr>
          <w:rFonts w:cs="Arial"/>
          <w:szCs w:val="20"/>
        </w:rPr>
      </w:pPr>
      <w:r w:rsidRPr="00382A62">
        <w:rPr>
          <w:rFonts w:cs="Arial"/>
          <w:szCs w:val="20"/>
        </w:rPr>
        <w:t xml:space="preserve">FECHA DE ÚLTIMA ACTUALIZACIÓN DEL PROSPECTO: </w:t>
      </w:r>
      <w:r w:rsidR="000A138A">
        <w:rPr>
          <w:rFonts w:cs="Arial"/>
          <w:szCs w:val="20"/>
        </w:rPr>
        <w:t xml:space="preserve"> </w:t>
      </w:r>
      <w:r w:rsidR="00562290">
        <w:rPr>
          <w:rFonts w:cs="Arial"/>
          <w:szCs w:val="20"/>
        </w:rPr>
        <w:t>ABRIL DEL</w:t>
      </w:r>
      <w:r w:rsidRPr="00382A62">
        <w:rPr>
          <w:rFonts w:cs="Arial"/>
          <w:szCs w:val="20"/>
        </w:rPr>
        <w:t xml:space="preserve"> </w:t>
      </w:r>
      <w:r w:rsidR="00D84FCC" w:rsidRPr="00382A62">
        <w:rPr>
          <w:rFonts w:cs="Arial"/>
          <w:szCs w:val="20"/>
        </w:rPr>
        <w:t>202</w:t>
      </w:r>
      <w:r w:rsidR="005F6A38">
        <w:rPr>
          <w:rFonts w:cs="Arial"/>
          <w:szCs w:val="20"/>
        </w:rPr>
        <w:t>6</w:t>
      </w:r>
    </w:p>
    <w:p w14:paraId="5300B668" w14:textId="682754C5" w:rsidR="00FE6BD8" w:rsidRPr="00382A62" w:rsidRDefault="00BA0966" w:rsidP="00306BCA">
      <w:pPr>
        <w:jc w:val="center"/>
        <w:rPr>
          <w:rFonts w:cs="Arial"/>
          <w:szCs w:val="20"/>
        </w:rPr>
      </w:pPr>
      <w:r w:rsidRPr="00382A62">
        <w:rPr>
          <w:rFonts w:cs="Arial"/>
          <w:szCs w:val="20"/>
        </w:rPr>
        <w:t xml:space="preserve"> Heredia, Costa Rica</w:t>
      </w:r>
    </w:p>
    <w:p w14:paraId="5148C872" w14:textId="77777777" w:rsidR="00B14C9E" w:rsidRDefault="00B14C9E">
      <w:pPr>
        <w:spacing w:line="259" w:lineRule="auto"/>
        <w:jc w:val="left"/>
        <w:rPr>
          <w:rFonts w:eastAsiaTheme="majorEastAsia" w:cs="Arial"/>
          <w:b/>
          <w:bCs/>
          <w:szCs w:val="20"/>
        </w:rPr>
      </w:pPr>
      <w:bookmarkStart w:id="4" w:name="_Toc131501053"/>
      <w:r>
        <w:rPr>
          <w:rFonts w:cs="Arial"/>
          <w:b/>
          <w:bCs/>
          <w:szCs w:val="20"/>
        </w:rPr>
        <w:br w:type="page"/>
      </w:r>
    </w:p>
    <w:p w14:paraId="630B00E0" w14:textId="77777777" w:rsidR="00B00E2F" w:rsidRPr="00C303C0" w:rsidRDefault="00B00E2F" w:rsidP="00B00E2F">
      <w:pPr>
        <w:pStyle w:val="Ttulo2"/>
        <w:spacing w:line="276" w:lineRule="auto"/>
        <w:rPr>
          <w:rFonts w:cs="Arial"/>
          <w:b/>
          <w:bCs/>
          <w:sz w:val="20"/>
          <w:szCs w:val="20"/>
        </w:rPr>
      </w:pPr>
      <w:bookmarkStart w:id="5" w:name="_Toc228284493"/>
      <w:r w:rsidRPr="00C303C0">
        <w:rPr>
          <w:rFonts w:cs="Arial"/>
          <w:b/>
          <w:bCs/>
          <w:sz w:val="20"/>
          <w:szCs w:val="20"/>
        </w:rPr>
        <w:lastRenderedPageBreak/>
        <w:t>Notas importantes para el inversionista</w:t>
      </w:r>
      <w:bookmarkEnd w:id="5"/>
    </w:p>
    <w:p w14:paraId="0719AA3F" w14:textId="77777777" w:rsidR="007839C9" w:rsidRDefault="007839C9" w:rsidP="00B00E2F">
      <w:pPr>
        <w:spacing w:line="276" w:lineRule="auto"/>
        <w:rPr>
          <w:rFonts w:cs="Arial"/>
          <w:szCs w:val="20"/>
        </w:rPr>
      </w:pPr>
    </w:p>
    <w:p w14:paraId="382D7867" w14:textId="4E073F71" w:rsidR="00B00E2F" w:rsidRPr="007839C9" w:rsidRDefault="00B00E2F" w:rsidP="00560015">
      <w:pPr>
        <w:rPr>
          <w:rFonts w:cs="Arial"/>
          <w:szCs w:val="20"/>
        </w:rPr>
      </w:pPr>
      <w:r w:rsidRPr="007839C9">
        <w:rPr>
          <w:rFonts w:cs="Arial"/>
          <w:szCs w:val="20"/>
        </w:rPr>
        <w:t>Señor inversionista, es su deber y derecho conocer el contenido del Prospecto antes de tomar la decisión de invertir, este le brinda información sobre la emisión, la información relevante relativa al emisor, así como los riesgos asociados tanto a la emisión como al emisor. La información estipulada en el Prospecto es de carácter vinculante para la empresa, lo que significa que esta será responsable legalmente por la información que se consigne en el Prospecto.</w:t>
      </w:r>
    </w:p>
    <w:p w14:paraId="4370D7E4" w14:textId="77777777" w:rsidR="00B00E2F" w:rsidRPr="007839C9" w:rsidRDefault="00B00E2F" w:rsidP="00560015">
      <w:pPr>
        <w:rPr>
          <w:rFonts w:cs="Arial"/>
          <w:szCs w:val="20"/>
        </w:rPr>
      </w:pPr>
      <w:r w:rsidRPr="007839C9">
        <w:rPr>
          <w:rFonts w:cs="Arial"/>
          <w:szCs w:val="20"/>
        </w:rPr>
        <w:t>Consulte los comunicados de hechos relevantes que realiza el emisor sobre los acontecimientos que pueden incidir en el desempeño de la empresa y los informes financieros periódicos. Complemente su análisis con la calificación de riesgo actualizada por las empresas calificadoras de riesgo.</w:t>
      </w:r>
    </w:p>
    <w:p w14:paraId="5B1722D0" w14:textId="77777777" w:rsidR="00B00E2F" w:rsidRPr="007839C9" w:rsidRDefault="00B00E2F" w:rsidP="00560015">
      <w:pPr>
        <w:rPr>
          <w:rFonts w:cs="Arial"/>
          <w:szCs w:val="20"/>
        </w:rPr>
      </w:pPr>
      <w:r w:rsidRPr="007839C9">
        <w:rPr>
          <w:rFonts w:cs="Arial"/>
          <w:szCs w:val="20"/>
        </w:rPr>
        <w:t>El comportamiento y desempeño de las empresas emisoras a través del tiempo no aseguran su solvencia y liquidez futuras. La inversión que realice será únicamente por su cuenta y riesgo. La Superintendencia General de Valores no emite criterio sobre la veracidad, exactitud o suficiencia de la información contenida en este Prospecto.</w:t>
      </w:r>
    </w:p>
    <w:p w14:paraId="219F6F5D" w14:textId="77777777" w:rsidR="00B00E2F" w:rsidRPr="007839C9" w:rsidRDefault="00B00E2F" w:rsidP="00560015">
      <w:pPr>
        <w:rPr>
          <w:rFonts w:cs="Arial"/>
          <w:szCs w:val="20"/>
        </w:rPr>
      </w:pPr>
      <w:r w:rsidRPr="007839C9">
        <w:rPr>
          <w:rFonts w:cs="Arial"/>
          <w:szCs w:val="20"/>
        </w:rPr>
        <w:t>La Superintendencia General de Valores y quienes intervienen en el proceso de intermediación bursátil, no asumen responsabilidad sobre la situación financiera de la empresa emisora.</w:t>
      </w:r>
    </w:p>
    <w:p w14:paraId="7C80088A" w14:textId="77777777" w:rsidR="00B00E2F" w:rsidRDefault="00B00E2F" w:rsidP="00B00E2F">
      <w:pPr>
        <w:spacing w:line="276" w:lineRule="auto"/>
        <w:rPr>
          <w:rFonts w:ascii="Arial Narrow" w:hAnsi="Arial Narrow" w:cs="Arial"/>
          <w:sz w:val="22"/>
        </w:rPr>
      </w:pPr>
    </w:p>
    <w:p w14:paraId="35364BF4" w14:textId="77777777" w:rsidR="00B00E2F" w:rsidRDefault="00B00E2F" w:rsidP="00B00E2F">
      <w:pPr>
        <w:spacing w:line="276" w:lineRule="auto"/>
        <w:rPr>
          <w:rFonts w:ascii="Arial Narrow" w:hAnsi="Arial Narrow"/>
          <w:sz w:val="22"/>
        </w:rPr>
      </w:pPr>
    </w:p>
    <w:p w14:paraId="7F0C941F" w14:textId="77777777" w:rsidR="00B00E2F" w:rsidRDefault="00B00E2F" w:rsidP="00B00E2F">
      <w:pPr>
        <w:spacing w:line="276" w:lineRule="auto"/>
        <w:rPr>
          <w:rFonts w:ascii="Arial Narrow" w:hAnsi="Arial Narrow"/>
          <w:sz w:val="22"/>
        </w:rPr>
      </w:pPr>
    </w:p>
    <w:p w14:paraId="209B6A37" w14:textId="77777777" w:rsidR="00B00E2F" w:rsidRDefault="00B00E2F" w:rsidP="00B00E2F">
      <w:pPr>
        <w:spacing w:line="276" w:lineRule="auto"/>
        <w:rPr>
          <w:rFonts w:ascii="Arial Narrow" w:hAnsi="Arial Narrow"/>
          <w:sz w:val="22"/>
        </w:rPr>
      </w:pPr>
    </w:p>
    <w:p w14:paraId="05468AB0" w14:textId="77777777" w:rsidR="00B00E2F" w:rsidRDefault="00B00E2F" w:rsidP="00B00E2F">
      <w:pPr>
        <w:spacing w:line="276" w:lineRule="auto"/>
        <w:rPr>
          <w:rFonts w:ascii="Arial Narrow" w:hAnsi="Arial Narrow"/>
          <w:sz w:val="22"/>
        </w:rPr>
      </w:pPr>
    </w:p>
    <w:p w14:paraId="7E433915" w14:textId="77777777" w:rsidR="00B00E2F" w:rsidRDefault="00B00E2F" w:rsidP="00B00E2F">
      <w:pPr>
        <w:spacing w:line="276" w:lineRule="auto"/>
        <w:rPr>
          <w:rFonts w:ascii="Arial Narrow" w:hAnsi="Arial Narrow"/>
          <w:sz w:val="22"/>
        </w:rPr>
      </w:pPr>
    </w:p>
    <w:p w14:paraId="73F1CED7" w14:textId="77777777" w:rsidR="00B00E2F" w:rsidRDefault="00B00E2F" w:rsidP="00B00E2F">
      <w:pPr>
        <w:spacing w:line="276" w:lineRule="auto"/>
        <w:rPr>
          <w:rFonts w:ascii="Arial Narrow" w:hAnsi="Arial Narrow"/>
          <w:sz w:val="22"/>
        </w:rPr>
      </w:pPr>
    </w:p>
    <w:p w14:paraId="1E9903D2" w14:textId="77777777" w:rsidR="00B00E2F" w:rsidRDefault="00B00E2F" w:rsidP="00B00E2F">
      <w:pPr>
        <w:spacing w:line="276" w:lineRule="auto"/>
        <w:rPr>
          <w:rFonts w:ascii="Arial Narrow" w:hAnsi="Arial Narrow"/>
          <w:sz w:val="22"/>
        </w:rPr>
      </w:pPr>
    </w:p>
    <w:p w14:paraId="6F34508D" w14:textId="77777777" w:rsidR="00B00E2F" w:rsidRDefault="00B00E2F" w:rsidP="00B00E2F">
      <w:pPr>
        <w:spacing w:line="276" w:lineRule="auto"/>
        <w:rPr>
          <w:rFonts w:ascii="Arial Narrow" w:hAnsi="Arial Narrow"/>
          <w:sz w:val="22"/>
        </w:rPr>
      </w:pPr>
    </w:p>
    <w:p w14:paraId="45031314" w14:textId="77777777" w:rsidR="00B00E2F" w:rsidRDefault="00B00E2F" w:rsidP="00B00E2F">
      <w:pPr>
        <w:spacing w:line="276" w:lineRule="auto"/>
        <w:rPr>
          <w:rFonts w:ascii="Arial Narrow" w:hAnsi="Arial Narrow"/>
          <w:sz w:val="22"/>
        </w:rPr>
      </w:pPr>
    </w:p>
    <w:p w14:paraId="21FFC8CC" w14:textId="77777777" w:rsidR="00B00E2F" w:rsidRDefault="00B00E2F" w:rsidP="00B00E2F">
      <w:pPr>
        <w:spacing w:line="276" w:lineRule="auto"/>
        <w:rPr>
          <w:rFonts w:ascii="Arial Narrow" w:hAnsi="Arial Narrow"/>
          <w:sz w:val="22"/>
        </w:rPr>
      </w:pPr>
    </w:p>
    <w:p w14:paraId="6CC70E7A" w14:textId="77777777" w:rsidR="00B00E2F" w:rsidRDefault="00B00E2F" w:rsidP="00B00E2F">
      <w:pPr>
        <w:spacing w:line="276" w:lineRule="auto"/>
        <w:rPr>
          <w:rFonts w:ascii="Arial Narrow" w:hAnsi="Arial Narrow"/>
          <w:sz w:val="22"/>
        </w:rPr>
      </w:pPr>
    </w:p>
    <w:p w14:paraId="2B834C64" w14:textId="77777777" w:rsidR="00B00E2F" w:rsidRDefault="00B00E2F" w:rsidP="00B00E2F">
      <w:pPr>
        <w:spacing w:line="276" w:lineRule="auto"/>
        <w:rPr>
          <w:rFonts w:ascii="Arial Narrow" w:hAnsi="Arial Narrow"/>
          <w:sz w:val="22"/>
        </w:rPr>
      </w:pPr>
    </w:p>
    <w:p w14:paraId="67166BB9" w14:textId="77777777" w:rsidR="00B00E2F" w:rsidRDefault="00B00E2F" w:rsidP="00B00E2F">
      <w:pPr>
        <w:spacing w:line="276" w:lineRule="auto"/>
        <w:rPr>
          <w:rFonts w:ascii="Arial Narrow" w:hAnsi="Arial Narrow"/>
          <w:sz w:val="22"/>
        </w:rPr>
      </w:pPr>
    </w:p>
    <w:p w14:paraId="622F786A" w14:textId="77777777" w:rsidR="00B00E2F" w:rsidRDefault="00B00E2F" w:rsidP="00B00E2F">
      <w:pPr>
        <w:spacing w:line="276" w:lineRule="auto"/>
        <w:rPr>
          <w:rFonts w:ascii="Arial Narrow" w:hAnsi="Arial Narrow"/>
          <w:sz w:val="22"/>
        </w:rPr>
      </w:pPr>
    </w:p>
    <w:p w14:paraId="522B5D0A" w14:textId="77777777" w:rsidR="00B00E2F" w:rsidRDefault="00B00E2F" w:rsidP="00B00E2F">
      <w:pPr>
        <w:spacing w:line="276" w:lineRule="auto"/>
        <w:rPr>
          <w:rFonts w:ascii="Arial Narrow" w:hAnsi="Arial Narrow"/>
          <w:sz w:val="22"/>
        </w:rPr>
      </w:pPr>
    </w:p>
    <w:p w14:paraId="649D1D00" w14:textId="77777777" w:rsidR="00B00E2F" w:rsidRPr="00C303C0" w:rsidRDefault="00B00E2F" w:rsidP="00B00E2F">
      <w:pPr>
        <w:pStyle w:val="Ttulo2"/>
        <w:spacing w:before="0" w:line="276" w:lineRule="auto"/>
        <w:rPr>
          <w:rFonts w:cs="Arial"/>
          <w:b/>
          <w:bCs/>
          <w:sz w:val="20"/>
          <w:szCs w:val="20"/>
        </w:rPr>
      </w:pPr>
      <w:bookmarkStart w:id="6" w:name="_Toc228284494"/>
      <w:r w:rsidRPr="00C303C0">
        <w:rPr>
          <w:rFonts w:cs="Arial"/>
          <w:b/>
          <w:bCs/>
          <w:sz w:val="20"/>
          <w:szCs w:val="20"/>
        </w:rPr>
        <w:lastRenderedPageBreak/>
        <w:t>Introducción</w:t>
      </w:r>
      <w:bookmarkEnd w:id="6"/>
    </w:p>
    <w:p w14:paraId="7A6E7711" w14:textId="77777777" w:rsidR="00B00E2F" w:rsidRPr="007839C9" w:rsidRDefault="00B00E2F" w:rsidP="00560015">
      <w:pPr>
        <w:rPr>
          <w:rFonts w:eastAsia="Arial" w:cs="Arial"/>
          <w:szCs w:val="20"/>
        </w:rPr>
      </w:pPr>
    </w:p>
    <w:p w14:paraId="7ADAC0DB" w14:textId="77777777" w:rsidR="00B00E2F" w:rsidRPr="007839C9" w:rsidRDefault="00B00E2F" w:rsidP="00560015">
      <w:pPr>
        <w:rPr>
          <w:rFonts w:eastAsia="Arial" w:cs="Arial"/>
          <w:szCs w:val="20"/>
        </w:rPr>
      </w:pPr>
      <w:r w:rsidRPr="007839C9">
        <w:rPr>
          <w:rFonts w:eastAsia="Arial" w:cs="Arial"/>
          <w:szCs w:val="20"/>
        </w:rPr>
        <w:t xml:space="preserve">Se debe recordar a los inversionistas a manera de antecedente que, a partir del año 2002, FIFCO formó una alianza estratégica en el Negocio de Bebidas y Alimentos con Heineken que comprendió la operación de la empresa Distribuidora La Florida, S.A y sus subsidiarias con desarrollos de negocios regionales en Costa Rica y Centroamérica, así como en Estados Unidos; además la alianza con Heineken incluyó participaciones conjuntas en negocios cerveceros y de otras bebidas en Nicaragua y Panamá.  Luego de más de 22 años de relación comercial entre las partes, en el transcurso del año 2025, FIFCO y Heineken llevaron a cabo un proceso de negociación que culminó con la adquisición por parte de Heineken del </w:t>
      </w:r>
      <w:r w:rsidRPr="007839C9">
        <w:rPr>
          <w:rFonts w:eastAsia="Arial" w:cs="Arial"/>
          <w:b/>
          <w:bCs/>
          <w:szCs w:val="20"/>
        </w:rPr>
        <w:t>100% de la participación</w:t>
      </w:r>
      <w:r w:rsidRPr="007839C9">
        <w:rPr>
          <w:rFonts w:eastAsia="Arial" w:cs="Arial"/>
          <w:szCs w:val="20"/>
        </w:rPr>
        <w:t xml:space="preserve"> de las operaciones mencionadas.</w:t>
      </w:r>
    </w:p>
    <w:p w14:paraId="7D3EB89E" w14:textId="77777777" w:rsidR="00B00E2F" w:rsidRPr="007839C9" w:rsidRDefault="00B00E2F" w:rsidP="00560015">
      <w:pPr>
        <w:rPr>
          <w:rFonts w:eastAsia="Arial" w:cs="Arial"/>
          <w:szCs w:val="20"/>
        </w:rPr>
      </w:pPr>
      <w:r w:rsidRPr="007839C9">
        <w:rPr>
          <w:rFonts w:eastAsia="Arial" w:cs="Arial"/>
          <w:szCs w:val="20"/>
        </w:rPr>
        <w:t>Este proceso de negociación fue finalmente firmado entre las partes el 22 de septiembre del 2025 y aprobado por la Asamblea de Accionistas de FIFCO el 7 de octubre de 2025. Como hecho subsecuente, el 30 de enero del 2026 se formalizó el cierre de la transacción tras la aprobación de las autoridades regulatorias de Costa Rica y Nicaragua, y el cumplimiento de todos los requisitos legales correspondientes. La operación finalmente incluyó la transferencia de la totalidad de las acciones que FIFCO mantenía en Distribuidora La Florida S.A. y otras sociedades subsidiarias y afiliadas. El valor de cierre que fue pagado por la compradora el 30 de enero del 2025 fue de $3.201 millones, conforme al cierre estimado del mes de enero 2026, mismo que está sujeto a los ajustes finales usuales contractuales en este tipo de transacciones.</w:t>
      </w:r>
    </w:p>
    <w:p w14:paraId="556654D3" w14:textId="77777777" w:rsidR="00B00E2F" w:rsidRPr="007839C9" w:rsidRDefault="00B00E2F" w:rsidP="00560015">
      <w:pPr>
        <w:rPr>
          <w:rFonts w:eastAsia="Arial" w:cs="Arial"/>
          <w:szCs w:val="20"/>
        </w:rPr>
      </w:pPr>
      <w:r w:rsidRPr="007839C9">
        <w:rPr>
          <w:rFonts w:eastAsia="Arial" w:cs="Arial"/>
          <w:szCs w:val="20"/>
        </w:rPr>
        <w:t>Esta transacción fue debidamente informada al mercado mediante Hechos Relevantes y su valoración individual y conjunta superó el diez por ciento (10%) del total de los activos consolidados de la Compañía. El cierre de la transacción no implicó modificaciones a los derechos de los accionistas, ni alteraciones en las características de las acciones inscritas de Florida Ice and Farm Company, S.A.</w:t>
      </w:r>
    </w:p>
    <w:p w14:paraId="5DB4AE6E" w14:textId="77777777" w:rsidR="00B00E2F" w:rsidRPr="007839C9" w:rsidRDefault="00B00E2F" w:rsidP="00560015">
      <w:pPr>
        <w:rPr>
          <w:rFonts w:eastAsia="Arial" w:cs="Arial"/>
          <w:szCs w:val="20"/>
        </w:rPr>
      </w:pPr>
      <w:r w:rsidRPr="007839C9">
        <w:rPr>
          <w:rFonts w:eastAsia="Arial" w:cs="Arial"/>
          <w:szCs w:val="20"/>
        </w:rPr>
        <w:t>Como resultado de esta operación, FIFCO ajustó su estructura tanto corporativa como a nivel operativo y de portafolio, manteniendo su enfoque estratégico en aquellas actividades que continúan formando parte del negocio del Emisor.</w:t>
      </w:r>
    </w:p>
    <w:p w14:paraId="1A5956EA" w14:textId="77777777" w:rsidR="00B00E2F" w:rsidRPr="007839C9" w:rsidRDefault="00B00E2F" w:rsidP="00560015">
      <w:pPr>
        <w:widowControl w:val="0"/>
        <w:rPr>
          <w:rFonts w:eastAsia="Arial" w:cs="Arial"/>
          <w:szCs w:val="20"/>
        </w:rPr>
      </w:pPr>
      <w:r w:rsidRPr="007839C9">
        <w:rPr>
          <w:rFonts w:eastAsia="Arial" w:cs="Arial"/>
          <w:szCs w:val="20"/>
        </w:rPr>
        <w:t>Para dar claridad a todos los inversionistas, se procede a detallar el alcance del Perímetro derivado de la ejecución de la Transacción (es decir, las sociedades en las cuales FIFCO vendió su participación accionaria directa o indirecta) a Heineken.  Las sociedades que conformaron el Perímetro de la Transacción están marcadas en color azul oscuro y las que no formaron parte del Perímetro y que continúan formando parte del negocio del Emisor, están marcadas con color celeste.</w:t>
      </w:r>
    </w:p>
    <w:p w14:paraId="604E2B10" w14:textId="77777777" w:rsidR="00B00E2F" w:rsidRPr="007839C9" w:rsidRDefault="00B00E2F" w:rsidP="00560015">
      <w:pPr>
        <w:rPr>
          <w:rFonts w:cs="Arial"/>
          <w:szCs w:val="20"/>
        </w:rPr>
      </w:pPr>
    </w:p>
    <w:p w14:paraId="31D6F522" w14:textId="41AE4966" w:rsidR="00B00E2F" w:rsidRDefault="00B00E2F" w:rsidP="00560015">
      <w:pPr>
        <w:rPr>
          <w:rFonts w:cs="Arial"/>
          <w:szCs w:val="20"/>
        </w:rPr>
      </w:pPr>
      <w:r w:rsidRPr="007839C9">
        <w:rPr>
          <w:rFonts w:cs="Arial"/>
          <w:noProof/>
          <w:szCs w:val="20"/>
        </w:rPr>
        <w:lastRenderedPageBreak/>
        <w:drawing>
          <wp:inline distT="0" distB="0" distL="0" distR="0" wp14:anchorId="4264BBE0" wp14:editId="65D211C5">
            <wp:extent cx="6102350" cy="4025900"/>
            <wp:effectExtent l="0" t="0" r="0" b="0"/>
            <wp:docPr id="1439337215"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
                    <pic:cNvPicPr>
                      <a:picLocks noChangeAspect="1" noChangeArrowheads="1"/>
                    </pic:cNvPicPr>
                  </pic:nvPicPr>
                  <pic:blipFill>
                    <a:blip r:embed="rId17" cstate="email">
                      <a:extLst>
                        <a:ext uri="{28A0092B-C50C-407E-A947-70E740481C1C}">
                          <a14:useLocalDpi xmlns:a14="http://schemas.microsoft.com/office/drawing/2010/main"/>
                        </a:ext>
                      </a:extLst>
                    </a:blip>
                    <a:srcRect/>
                    <a:stretch>
                      <a:fillRect/>
                    </a:stretch>
                  </pic:blipFill>
                  <pic:spPr bwMode="auto">
                    <a:xfrm>
                      <a:off x="0" y="0"/>
                      <a:ext cx="6102350" cy="4025900"/>
                    </a:xfrm>
                    <a:prstGeom prst="rect">
                      <a:avLst/>
                    </a:prstGeom>
                    <a:noFill/>
                    <a:ln>
                      <a:noFill/>
                    </a:ln>
                  </pic:spPr>
                </pic:pic>
              </a:graphicData>
            </a:graphic>
          </wp:inline>
        </w:drawing>
      </w:r>
      <w:r w:rsidRPr="007839C9">
        <w:rPr>
          <w:rFonts w:cs="Arial"/>
          <w:szCs w:val="20"/>
        </w:rPr>
        <w:t xml:space="preserve"> </w:t>
      </w:r>
    </w:p>
    <w:p w14:paraId="0A7B4257" w14:textId="77777777" w:rsidR="0033654E" w:rsidRPr="007839C9" w:rsidRDefault="0033654E" w:rsidP="00560015">
      <w:pPr>
        <w:rPr>
          <w:rFonts w:cs="Arial"/>
          <w:szCs w:val="20"/>
        </w:rPr>
      </w:pPr>
    </w:p>
    <w:p w14:paraId="1E86D78B" w14:textId="4D0B3999" w:rsidR="00B00E2F" w:rsidRPr="007839C9" w:rsidRDefault="00B00E2F" w:rsidP="00560015">
      <w:pPr>
        <w:widowControl w:val="0"/>
        <w:rPr>
          <w:rFonts w:eastAsia="Arial" w:cs="Arial"/>
          <w:szCs w:val="20"/>
        </w:rPr>
      </w:pPr>
      <w:r w:rsidRPr="007839C9">
        <w:rPr>
          <w:rFonts w:eastAsia="Arial" w:cs="Arial"/>
          <w:szCs w:val="20"/>
        </w:rPr>
        <w:t>Como se menciona en el recuadro anterior, las operaciones de FIFCO USA formaron parte del Perímetro de la Transacción y se están explorando varias posibilidades estratégicas para su futuro, dentro de las cuales se incluye la</w:t>
      </w:r>
      <w:r w:rsidR="008737DC">
        <w:rPr>
          <w:rFonts w:eastAsia="Arial" w:cs="Arial"/>
          <w:szCs w:val="20"/>
        </w:rPr>
        <w:t xml:space="preserve"> posibilidad de la</w:t>
      </w:r>
      <w:r w:rsidRPr="007839C9">
        <w:rPr>
          <w:rFonts w:eastAsia="Arial" w:cs="Arial"/>
          <w:szCs w:val="20"/>
        </w:rPr>
        <w:t xml:space="preserve"> venta de las operaciones a un tercero con el apoyo de Heineken.</w:t>
      </w:r>
    </w:p>
    <w:p w14:paraId="626509B1" w14:textId="77777777" w:rsidR="00B00E2F" w:rsidRPr="007839C9" w:rsidRDefault="00B00E2F" w:rsidP="00560015">
      <w:pPr>
        <w:widowControl w:val="0"/>
        <w:rPr>
          <w:rFonts w:eastAsia="Arial" w:cs="Arial"/>
          <w:szCs w:val="20"/>
        </w:rPr>
      </w:pPr>
      <w:r w:rsidRPr="007839C9">
        <w:rPr>
          <w:rFonts w:eastAsia="Arial" w:cs="Arial"/>
          <w:szCs w:val="20"/>
        </w:rPr>
        <w:t>En resumen, la Transacción abarcó todas las divisiones de bebidas, alimentos y venta al detalle de FIFCO (color azul oscuro) y representó el 78% de los activos, el 93% de las ventas netas y el 88% de la utilidad neta atribuible a los accionistas de FIFCO, tomando como referencia los estados financieros del 2024.</w:t>
      </w:r>
    </w:p>
    <w:p w14:paraId="6123218A" w14:textId="36BD54A0" w:rsidR="00B00E2F" w:rsidRDefault="00B00E2F" w:rsidP="00560015">
      <w:pPr>
        <w:widowControl w:val="0"/>
        <w:rPr>
          <w:rFonts w:eastAsia="Arial" w:cs="Arial"/>
          <w:szCs w:val="20"/>
        </w:rPr>
      </w:pPr>
      <w:r w:rsidRPr="007839C9">
        <w:rPr>
          <w:rFonts w:eastAsia="Arial" w:cs="Arial"/>
          <w:szCs w:val="20"/>
        </w:rPr>
        <w:t>Los negocios que queda</w:t>
      </w:r>
      <w:r w:rsidR="0010215C">
        <w:rPr>
          <w:rFonts w:eastAsia="Arial" w:cs="Arial"/>
          <w:szCs w:val="20"/>
        </w:rPr>
        <w:t>ro</w:t>
      </w:r>
      <w:r w:rsidRPr="007839C9">
        <w:rPr>
          <w:rFonts w:eastAsia="Arial" w:cs="Arial"/>
          <w:szCs w:val="20"/>
        </w:rPr>
        <w:t>n fuera del Perímetro de la Transacción</w:t>
      </w:r>
      <w:r w:rsidR="0010215C">
        <w:rPr>
          <w:rFonts w:eastAsia="Arial" w:cs="Arial"/>
          <w:szCs w:val="20"/>
        </w:rPr>
        <w:t xml:space="preserve"> con Heineken</w:t>
      </w:r>
      <w:r w:rsidRPr="007839C9">
        <w:rPr>
          <w:rFonts w:eastAsia="Arial" w:cs="Arial"/>
          <w:szCs w:val="20"/>
        </w:rPr>
        <w:t xml:space="preserve"> y que permanecen en FIFCO son: el Negocio Inmobiliario (Bienes Raíces y Hospitalidad) y participación en el negocio de vidrio:</w:t>
      </w:r>
    </w:p>
    <w:p w14:paraId="0BF194FB" w14:textId="77777777" w:rsidR="00A01E62" w:rsidRPr="007839C9" w:rsidRDefault="00A01E62" w:rsidP="00560015">
      <w:pPr>
        <w:widowControl w:val="0"/>
        <w:rPr>
          <w:rFonts w:eastAsia="Arial" w:cs="Arial"/>
          <w:szCs w:val="20"/>
        </w:rPr>
      </w:pPr>
    </w:p>
    <w:p w14:paraId="1BCAA4E5" w14:textId="319ECA7E" w:rsidR="00B00E2F" w:rsidRPr="007839C9" w:rsidRDefault="00B00E2F" w:rsidP="00560015">
      <w:pPr>
        <w:widowControl w:val="0"/>
        <w:rPr>
          <w:rFonts w:eastAsia="Arial" w:cs="Arial"/>
          <w:szCs w:val="20"/>
        </w:rPr>
      </w:pPr>
      <w:r w:rsidRPr="007839C9">
        <w:rPr>
          <w:rFonts w:cs="Arial"/>
          <w:noProof/>
          <w:szCs w:val="20"/>
        </w:rPr>
        <w:lastRenderedPageBreak/>
        <w:t xml:space="preserve">                                     </w:t>
      </w:r>
      <w:r w:rsidRPr="007839C9">
        <w:rPr>
          <w:rFonts w:cs="Arial"/>
          <w:noProof/>
          <w:szCs w:val="20"/>
        </w:rPr>
        <w:drawing>
          <wp:inline distT="0" distB="0" distL="0" distR="0" wp14:anchorId="2D885AAA" wp14:editId="4700AD13">
            <wp:extent cx="3790950" cy="2133600"/>
            <wp:effectExtent l="0" t="0" r="0" b="0"/>
            <wp:docPr id="964130415"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
                    <pic:cNvPicPr>
                      <a:picLocks noChangeAspect="1" noChangeArrowheads="1"/>
                    </pic:cNvPicPr>
                  </pic:nvPicPr>
                  <pic:blipFill>
                    <a:blip r:embed="rId18" cstate="email">
                      <a:extLst>
                        <a:ext uri="{28A0092B-C50C-407E-A947-70E740481C1C}">
                          <a14:useLocalDpi xmlns:a14="http://schemas.microsoft.com/office/drawing/2010/main"/>
                        </a:ext>
                      </a:extLst>
                    </a:blip>
                    <a:srcRect/>
                    <a:stretch>
                      <a:fillRect/>
                    </a:stretch>
                  </pic:blipFill>
                  <pic:spPr bwMode="auto">
                    <a:xfrm>
                      <a:off x="0" y="0"/>
                      <a:ext cx="3790950" cy="2133600"/>
                    </a:xfrm>
                    <a:prstGeom prst="rect">
                      <a:avLst/>
                    </a:prstGeom>
                    <a:noFill/>
                    <a:ln>
                      <a:noFill/>
                    </a:ln>
                  </pic:spPr>
                </pic:pic>
              </a:graphicData>
            </a:graphic>
          </wp:inline>
        </w:drawing>
      </w:r>
      <w:r w:rsidRPr="007839C9">
        <w:rPr>
          <w:rFonts w:eastAsia="Arial" w:cs="Arial"/>
          <w:szCs w:val="20"/>
        </w:rPr>
        <w:t xml:space="preserve"> </w:t>
      </w:r>
    </w:p>
    <w:p w14:paraId="48249F09" w14:textId="77777777" w:rsidR="00B00E2F" w:rsidRPr="007839C9" w:rsidRDefault="00B00E2F" w:rsidP="00560015">
      <w:pPr>
        <w:rPr>
          <w:rFonts w:cs="Arial"/>
          <w:szCs w:val="20"/>
        </w:rPr>
      </w:pPr>
      <w:r w:rsidRPr="007839C9">
        <w:rPr>
          <w:rFonts w:cs="Arial"/>
          <w:szCs w:val="20"/>
        </w:rPr>
        <w:t>Por último, cabe destacar que además de la gestión operativa de los negocios indicados, FIFCO mantendrá 3 prioridades estratégicas, las cuales son las siguientes:</w:t>
      </w:r>
    </w:p>
    <w:p w14:paraId="3FF5FECD" w14:textId="77777777" w:rsidR="00B00E2F" w:rsidRPr="007839C9" w:rsidRDefault="00B00E2F" w:rsidP="00560015">
      <w:pPr>
        <w:rPr>
          <w:rFonts w:cs="Arial"/>
          <w:szCs w:val="20"/>
        </w:rPr>
      </w:pPr>
    </w:p>
    <w:p w14:paraId="5B3CD2D7" w14:textId="77777777" w:rsidR="00B00E2F" w:rsidRPr="007839C9" w:rsidRDefault="00B00E2F" w:rsidP="00560015">
      <w:pPr>
        <w:pStyle w:val="Prrafodelista"/>
        <w:numPr>
          <w:ilvl w:val="0"/>
          <w:numId w:val="43"/>
        </w:numPr>
        <w:rPr>
          <w:rFonts w:cs="Arial"/>
          <w:szCs w:val="20"/>
        </w:rPr>
      </w:pPr>
      <w:r w:rsidRPr="007839C9">
        <w:rPr>
          <w:rFonts w:cs="Arial"/>
          <w:b/>
          <w:bCs/>
          <w:szCs w:val="20"/>
        </w:rPr>
        <w:t>Administración adecuada de los Fondos ligados a la Transacción</w:t>
      </w:r>
      <w:r w:rsidRPr="007839C9">
        <w:rPr>
          <w:rFonts w:cs="Arial"/>
          <w:szCs w:val="20"/>
        </w:rPr>
        <w:t xml:space="preserve">: Los fondos se mantienen invertidos bajo una estrategia conservadora, enfocados en la preservación del capital, e invertidos de forma diversificada en fondos AAA de alta liquidez y </w:t>
      </w:r>
      <w:r w:rsidRPr="007839C9">
        <w:rPr>
          <w:rFonts w:cs="Arial"/>
          <w:szCs w:val="20"/>
          <w:lang w:val="es-MX"/>
        </w:rPr>
        <w:t xml:space="preserve">máxima calificación crediticia o de </w:t>
      </w:r>
      <w:r w:rsidRPr="007839C9">
        <w:rPr>
          <w:rFonts w:cs="Arial"/>
          <w:szCs w:val="20"/>
        </w:rPr>
        <w:t xml:space="preserve">bajo riesgo. Esto se mantendrá así hasta su distribución. La gestión de los fondos se realizará bajo una gobernanza estricta, con </w:t>
      </w:r>
      <w:r w:rsidRPr="007839C9">
        <w:rPr>
          <w:rFonts w:cs="Arial"/>
          <w:b/>
          <w:bCs/>
          <w:szCs w:val="20"/>
        </w:rPr>
        <w:t>altos niveles de disciplina, rigor financiero y transparencia.</w:t>
      </w:r>
    </w:p>
    <w:p w14:paraId="4771702D" w14:textId="77777777" w:rsidR="00B00E2F" w:rsidRPr="007839C9" w:rsidRDefault="00B00E2F" w:rsidP="00560015">
      <w:pPr>
        <w:pStyle w:val="Prrafodelista"/>
        <w:numPr>
          <w:ilvl w:val="0"/>
          <w:numId w:val="43"/>
        </w:numPr>
        <w:rPr>
          <w:rFonts w:cs="Arial"/>
          <w:szCs w:val="20"/>
        </w:rPr>
      </w:pPr>
      <w:r w:rsidRPr="007839C9">
        <w:rPr>
          <w:rFonts w:cs="Arial"/>
          <w:b/>
          <w:bCs/>
          <w:szCs w:val="20"/>
        </w:rPr>
        <w:t xml:space="preserve">Gestión de Fideicomiso de Garantía: </w:t>
      </w:r>
      <w:r w:rsidRPr="007839C9">
        <w:rPr>
          <w:rFonts w:cs="Arial"/>
          <w:szCs w:val="20"/>
        </w:rPr>
        <w:t xml:space="preserve">Existe un Fideicomiso de Garantía </w:t>
      </w:r>
      <w:r w:rsidRPr="007839C9">
        <w:rPr>
          <w:rFonts w:cs="Arial"/>
          <w:szCs w:val="20"/>
          <w:lang w:val="es-MX"/>
        </w:rPr>
        <w:t xml:space="preserve">para cubrir posibles obligaciones de indemnización a cargo de FIFCO relacionadas con representaciones y declaraciones otorgadas y eventuales reclamos de los mismos por parte de Heineken. El Escrow de $150 mm se encuentra bajo custodia de CITIBANK NA (Escrow Agent) y tiene respaldo por un acuerdo entre FIFCO- Heineken y CITIBANK, con instrucciones claras para realizar desembolsos únicamente en caso de que exista un reclamo ya acordado por las partes. Los montos del Escrow se liberarán en tres fases: a los 12 meses ($100mm), 24 meses ($40mm), y 48 meses ($10mm), en cada caso el monto liberado está sujeto a reclamos que Heineken pueda presentar. La cuenta Escrow estará generando intereses por los montos en custodia y éstos se asignarán a FIFCO. </w:t>
      </w:r>
    </w:p>
    <w:p w14:paraId="65E941AA" w14:textId="77777777" w:rsidR="00B00E2F" w:rsidRPr="007839C9" w:rsidRDefault="00B00E2F" w:rsidP="00560015">
      <w:pPr>
        <w:pStyle w:val="Prrafodelista"/>
        <w:numPr>
          <w:ilvl w:val="0"/>
          <w:numId w:val="43"/>
        </w:numPr>
        <w:rPr>
          <w:rFonts w:cs="Arial"/>
          <w:szCs w:val="20"/>
        </w:rPr>
      </w:pPr>
      <w:r w:rsidRPr="007839C9">
        <w:rPr>
          <w:rFonts w:cs="Arial"/>
          <w:b/>
          <w:bCs/>
          <w:szCs w:val="20"/>
        </w:rPr>
        <w:t>Maximización de Activos Estratégicos</w:t>
      </w:r>
      <w:r w:rsidRPr="007839C9">
        <w:rPr>
          <w:rFonts w:cs="Arial"/>
          <w:szCs w:val="20"/>
        </w:rPr>
        <w:t>: Con respecto a los negocios y activos que se mantendrán en la empresa, se trabajará en la identificación de distintas avenidas estratégicas para analizar todas las alternativas posibles y una vez identificadas se diseñará la ruta estratégica a seguir que permita la mayor optimización del valor en cada uno de los negocios.</w:t>
      </w:r>
    </w:p>
    <w:p w14:paraId="4089165C" w14:textId="77777777" w:rsidR="00B00E2F" w:rsidRPr="007839C9" w:rsidRDefault="00B00E2F" w:rsidP="00560015">
      <w:pPr>
        <w:pStyle w:val="Prrafodelista"/>
        <w:rPr>
          <w:rFonts w:cs="Arial"/>
          <w:szCs w:val="20"/>
        </w:rPr>
      </w:pPr>
    </w:p>
    <w:p w14:paraId="59D86111" w14:textId="6D52105D" w:rsidR="00C42EF5" w:rsidRPr="0028278E" w:rsidRDefault="00B00E2F" w:rsidP="005C7AC4">
      <w:pPr>
        <w:rPr>
          <w:rFonts w:cs="Arial"/>
          <w:szCs w:val="20"/>
        </w:rPr>
      </w:pPr>
      <w:r w:rsidRPr="0028278E">
        <w:rPr>
          <w:rFonts w:cs="Arial"/>
          <w:szCs w:val="20"/>
        </w:rPr>
        <w:t xml:space="preserve">Como conclusión de este apartado, se debe mencionar que antes de entrar a conocer los alcances del presente Prospecto es importante aclarar a todos los inversionistas que, producto de la venta a Heineken de la totalidad de las acciones que FIFCO poseía en la sociedad Distribuidora La Florida S.A. y en otras sociedades subsidiarias y </w:t>
      </w:r>
      <w:r w:rsidRPr="0028278E">
        <w:rPr>
          <w:rFonts w:cs="Arial"/>
          <w:szCs w:val="20"/>
        </w:rPr>
        <w:lastRenderedPageBreak/>
        <w:t>afiliadas de FIFCO, y con el objetivo de asegurar una divulgación clara, suficiente, oportuna y veraz, conforme a los principios que rigen el mercado de valores costarricense y la normativa aplicable para estos efectos, este Prospecto ha sido estructurado de manera tal que se contemplan dos componentes diferenciados de información</w:t>
      </w:r>
      <w:r w:rsidR="000731D9" w:rsidRPr="0028278E">
        <w:rPr>
          <w:rFonts w:cs="Arial"/>
          <w:szCs w:val="20"/>
        </w:rPr>
        <w:t xml:space="preserve">: </w:t>
      </w:r>
      <w:r w:rsidR="00C42EF5" w:rsidRPr="0028278E">
        <w:rPr>
          <w:rFonts w:cs="Arial"/>
          <w:szCs w:val="20"/>
        </w:rPr>
        <w:t>p</w:t>
      </w:r>
      <w:r w:rsidRPr="0028278E">
        <w:rPr>
          <w:rFonts w:cs="Arial"/>
          <w:szCs w:val="20"/>
        </w:rPr>
        <w:t>or una parte, el Prospecto incluye información relativa a los negocios continuados, entendidos como aquellas actividades, inversiones, activos y operaciones que el emisor mantendrá y desarrollará como parte de la continuidad de su giro ordinario y de su estrategia operativa futura</w:t>
      </w:r>
      <w:r w:rsidR="008A240F">
        <w:rPr>
          <w:rFonts w:cs="Arial"/>
          <w:szCs w:val="20"/>
        </w:rPr>
        <w:t>.</w:t>
      </w:r>
      <w:r w:rsidR="00C42EF5" w:rsidRPr="0028278E">
        <w:rPr>
          <w:rFonts w:cs="Arial"/>
          <w:szCs w:val="20"/>
        </w:rPr>
        <w:t xml:space="preserve"> </w:t>
      </w:r>
    </w:p>
    <w:p w14:paraId="34C1E2E6" w14:textId="261C8CA6" w:rsidR="00B00E2F" w:rsidRPr="008D1EB0" w:rsidRDefault="00E83A27" w:rsidP="008D1EB0">
      <w:pPr>
        <w:rPr>
          <w:rFonts w:cs="Arial"/>
          <w:szCs w:val="20"/>
        </w:rPr>
      </w:pPr>
      <w:r w:rsidRPr="008D1EB0">
        <w:rPr>
          <w:rFonts w:cs="Arial"/>
          <w:szCs w:val="20"/>
        </w:rPr>
        <w:t>P</w:t>
      </w:r>
      <w:r w:rsidR="00B00E2F" w:rsidRPr="008D1EB0">
        <w:rPr>
          <w:rFonts w:cs="Arial"/>
          <w:szCs w:val="20"/>
        </w:rPr>
        <w:t>or otra parte, se incorpora información vinculada a negocios o proyectos discontinuados, correspondiente a actividades que han sido objeto de desinversión y que, en consecuencia, ya no forman parte de la operación vigente del emisor, sin perjuicio de que se deba considerar su relevancia histórica y contable.</w:t>
      </w:r>
    </w:p>
    <w:p w14:paraId="0D2A5CC9" w14:textId="77777777" w:rsidR="00B00E2F" w:rsidRPr="007839C9" w:rsidRDefault="00B00E2F" w:rsidP="00560015">
      <w:pPr>
        <w:rPr>
          <w:rFonts w:cs="Arial"/>
          <w:szCs w:val="20"/>
        </w:rPr>
      </w:pPr>
      <w:r w:rsidRPr="007839C9">
        <w:rPr>
          <w:rFonts w:cs="Arial"/>
          <w:szCs w:val="20"/>
        </w:rPr>
        <w:t>La presentación diferenciada de dicha información tiene como finalidad facilitar al público inversionista una adecuada comprensión de la situación actual del emisor, la evolución de su estructura de negocios y el alcance de las operaciones que permanecerán vigentes, permitiendo así una evaluación informada de los valores ofrecidos, de los riesgos asociados y de la proyección futura del emisor.</w:t>
      </w:r>
    </w:p>
    <w:p w14:paraId="2D364C95" w14:textId="77777777" w:rsidR="00B00E2F" w:rsidRDefault="00B00E2F" w:rsidP="00560015"/>
    <w:bookmarkEnd w:id="4"/>
    <w:p w14:paraId="33120ADF" w14:textId="77777777" w:rsidR="00197260" w:rsidRPr="00382A62" w:rsidRDefault="00197260">
      <w:pPr>
        <w:spacing w:line="259" w:lineRule="auto"/>
        <w:jc w:val="left"/>
        <w:rPr>
          <w:rFonts w:cs="Arial"/>
          <w:szCs w:val="20"/>
        </w:rPr>
      </w:pPr>
      <w:r w:rsidRPr="00382A62">
        <w:rPr>
          <w:rFonts w:cs="Arial"/>
          <w:szCs w:val="20"/>
        </w:rPr>
        <w:br w:type="page"/>
      </w:r>
    </w:p>
    <w:p w14:paraId="5637C9ED" w14:textId="77777777" w:rsidR="00514750" w:rsidRPr="00FE28E2" w:rsidRDefault="00197260" w:rsidP="00197260">
      <w:pPr>
        <w:pStyle w:val="Ttulo2"/>
        <w:rPr>
          <w:rFonts w:cs="Arial"/>
          <w:b/>
          <w:bCs/>
          <w:sz w:val="20"/>
          <w:szCs w:val="20"/>
        </w:rPr>
      </w:pPr>
      <w:bookmarkStart w:id="7" w:name="_Toc131501054"/>
      <w:bookmarkStart w:id="8" w:name="_Toc228284495"/>
      <w:r w:rsidRPr="00FE28E2">
        <w:rPr>
          <w:rFonts w:cs="Arial"/>
          <w:b/>
          <w:bCs/>
          <w:sz w:val="20"/>
          <w:szCs w:val="20"/>
        </w:rPr>
        <w:lastRenderedPageBreak/>
        <w:t>Tabla de contenido</w:t>
      </w:r>
      <w:bookmarkEnd w:id="7"/>
      <w:bookmarkEnd w:id="8"/>
    </w:p>
    <w:sdt>
      <w:sdtPr>
        <w:rPr>
          <w:rFonts w:eastAsiaTheme="minorHAnsi" w:cs="Arial"/>
          <w:b w:val="0"/>
          <w:color w:val="auto"/>
          <w:sz w:val="20"/>
          <w:szCs w:val="20"/>
          <w:lang w:eastAsia="en-US"/>
        </w:rPr>
        <w:id w:val="-756295310"/>
        <w:docPartObj>
          <w:docPartGallery w:val="Table of Contents"/>
          <w:docPartUnique/>
        </w:docPartObj>
      </w:sdtPr>
      <w:sdtEndPr>
        <w:rPr>
          <w:bCs/>
        </w:rPr>
      </w:sdtEndPr>
      <w:sdtContent>
        <w:p w14:paraId="354A7CCA" w14:textId="77777777" w:rsidR="00514750" w:rsidRPr="00382A62" w:rsidRDefault="00514750" w:rsidP="00F63EFA">
          <w:pPr>
            <w:pStyle w:val="TtuloTDC"/>
            <w:spacing w:line="240" w:lineRule="auto"/>
            <w:rPr>
              <w:rFonts w:cs="Arial"/>
              <w:sz w:val="20"/>
              <w:szCs w:val="20"/>
            </w:rPr>
          </w:pPr>
          <w:r w:rsidRPr="00382A62">
            <w:rPr>
              <w:rFonts w:cs="Arial"/>
              <w:sz w:val="20"/>
              <w:szCs w:val="20"/>
            </w:rPr>
            <w:t>Contenido</w:t>
          </w:r>
        </w:p>
        <w:p w14:paraId="34D28D31" w14:textId="7E76023C" w:rsidR="00B17A68" w:rsidRDefault="00514750">
          <w:pPr>
            <w:pStyle w:val="TDC1"/>
            <w:rPr>
              <w:rFonts w:asciiTheme="minorHAnsi" w:eastAsiaTheme="minorEastAsia" w:hAnsiTheme="minorHAnsi"/>
              <w:noProof/>
              <w:kern w:val="2"/>
              <w:sz w:val="24"/>
              <w:szCs w:val="24"/>
              <w:lang w:eastAsia="es-CR"/>
              <w14:ligatures w14:val="standardContextual"/>
            </w:rPr>
          </w:pPr>
          <w:r w:rsidRPr="00382A62">
            <w:rPr>
              <w:rFonts w:cs="Arial"/>
              <w:szCs w:val="20"/>
            </w:rPr>
            <w:fldChar w:fldCharType="begin"/>
          </w:r>
          <w:r w:rsidRPr="00382A62">
            <w:rPr>
              <w:rFonts w:cs="Arial"/>
              <w:szCs w:val="20"/>
            </w:rPr>
            <w:instrText xml:space="preserve"> TOC \o "1-3" \h \z \u </w:instrText>
          </w:r>
          <w:r w:rsidRPr="00382A62">
            <w:rPr>
              <w:rFonts w:cs="Arial"/>
              <w:szCs w:val="20"/>
            </w:rPr>
            <w:fldChar w:fldCharType="separate"/>
          </w:r>
          <w:hyperlink w:anchor="_Toc228284492" w:history="1">
            <w:r w:rsidR="00B17A68" w:rsidRPr="00D14B22">
              <w:rPr>
                <w:rStyle w:val="Hipervnculo"/>
                <w:rFonts w:cs="Arial"/>
                <w:noProof/>
                <w:lang w:val="en-US"/>
              </w:rPr>
              <w:t>Prospecto</w:t>
            </w:r>
            <w:r w:rsidR="00B17A68">
              <w:rPr>
                <w:noProof/>
                <w:webHidden/>
              </w:rPr>
              <w:tab/>
            </w:r>
            <w:r w:rsidR="00B17A68">
              <w:rPr>
                <w:noProof/>
                <w:webHidden/>
              </w:rPr>
              <w:fldChar w:fldCharType="begin"/>
            </w:r>
            <w:r w:rsidR="00B17A68">
              <w:rPr>
                <w:noProof/>
                <w:webHidden/>
              </w:rPr>
              <w:instrText xml:space="preserve"> PAGEREF _Toc228284492 \h </w:instrText>
            </w:r>
            <w:r w:rsidR="00B17A68">
              <w:rPr>
                <w:noProof/>
                <w:webHidden/>
              </w:rPr>
            </w:r>
            <w:r w:rsidR="00B17A68">
              <w:rPr>
                <w:noProof/>
                <w:webHidden/>
              </w:rPr>
              <w:fldChar w:fldCharType="separate"/>
            </w:r>
            <w:r w:rsidR="005B4048">
              <w:rPr>
                <w:noProof/>
                <w:webHidden/>
              </w:rPr>
              <w:t>2</w:t>
            </w:r>
            <w:r w:rsidR="00B17A68">
              <w:rPr>
                <w:noProof/>
                <w:webHidden/>
              </w:rPr>
              <w:fldChar w:fldCharType="end"/>
            </w:r>
          </w:hyperlink>
        </w:p>
        <w:p w14:paraId="0C7F6CF7" w14:textId="56E72EDA"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493" w:history="1">
            <w:r w:rsidRPr="002B36D2">
              <w:rPr>
                <w:rStyle w:val="Hipervnculo"/>
              </w:rPr>
              <w:t>Notas importantes para el inversionista</w:t>
            </w:r>
            <w:r w:rsidRPr="002B36D2">
              <w:rPr>
                <w:webHidden/>
              </w:rPr>
              <w:tab/>
            </w:r>
            <w:r w:rsidRPr="002B36D2">
              <w:rPr>
                <w:webHidden/>
              </w:rPr>
              <w:fldChar w:fldCharType="begin"/>
            </w:r>
            <w:r w:rsidRPr="002B36D2">
              <w:rPr>
                <w:webHidden/>
              </w:rPr>
              <w:instrText xml:space="preserve"> PAGEREF _Toc228284493 \h </w:instrText>
            </w:r>
            <w:r w:rsidRPr="002B36D2">
              <w:rPr>
                <w:webHidden/>
              </w:rPr>
            </w:r>
            <w:r w:rsidRPr="002B36D2">
              <w:rPr>
                <w:webHidden/>
              </w:rPr>
              <w:fldChar w:fldCharType="separate"/>
            </w:r>
            <w:r w:rsidR="005B4048">
              <w:rPr>
                <w:webHidden/>
              </w:rPr>
              <w:t>3</w:t>
            </w:r>
            <w:r w:rsidRPr="002B36D2">
              <w:rPr>
                <w:webHidden/>
              </w:rPr>
              <w:fldChar w:fldCharType="end"/>
            </w:r>
          </w:hyperlink>
        </w:p>
        <w:p w14:paraId="0F84033F" w14:textId="33098931"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494" w:history="1">
            <w:r w:rsidRPr="002B36D2">
              <w:rPr>
                <w:rStyle w:val="Hipervnculo"/>
              </w:rPr>
              <w:t>Introducción</w:t>
            </w:r>
            <w:r w:rsidRPr="002B36D2">
              <w:rPr>
                <w:webHidden/>
              </w:rPr>
              <w:tab/>
            </w:r>
            <w:r w:rsidRPr="002B36D2">
              <w:rPr>
                <w:webHidden/>
              </w:rPr>
              <w:fldChar w:fldCharType="begin"/>
            </w:r>
            <w:r w:rsidRPr="002B36D2">
              <w:rPr>
                <w:webHidden/>
              </w:rPr>
              <w:instrText xml:space="preserve"> PAGEREF _Toc228284494 \h </w:instrText>
            </w:r>
            <w:r w:rsidRPr="002B36D2">
              <w:rPr>
                <w:webHidden/>
              </w:rPr>
            </w:r>
            <w:r w:rsidRPr="002B36D2">
              <w:rPr>
                <w:webHidden/>
              </w:rPr>
              <w:fldChar w:fldCharType="separate"/>
            </w:r>
            <w:r w:rsidR="005B4048">
              <w:rPr>
                <w:webHidden/>
              </w:rPr>
              <w:t>4</w:t>
            </w:r>
            <w:r w:rsidRPr="002B36D2">
              <w:rPr>
                <w:webHidden/>
              </w:rPr>
              <w:fldChar w:fldCharType="end"/>
            </w:r>
          </w:hyperlink>
        </w:p>
        <w:p w14:paraId="567D2E40" w14:textId="12274FAA"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495" w:history="1">
            <w:r w:rsidRPr="002B36D2">
              <w:rPr>
                <w:rStyle w:val="Hipervnculo"/>
              </w:rPr>
              <w:t>Tabla de contenido</w:t>
            </w:r>
            <w:r w:rsidRPr="002B36D2">
              <w:rPr>
                <w:webHidden/>
              </w:rPr>
              <w:tab/>
            </w:r>
            <w:r w:rsidRPr="002B36D2">
              <w:rPr>
                <w:webHidden/>
              </w:rPr>
              <w:fldChar w:fldCharType="begin"/>
            </w:r>
            <w:r w:rsidRPr="002B36D2">
              <w:rPr>
                <w:webHidden/>
              </w:rPr>
              <w:instrText xml:space="preserve"> PAGEREF _Toc228284495 \h </w:instrText>
            </w:r>
            <w:r w:rsidRPr="002B36D2">
              <w:rPr>
                <w:webHidden/>
              </w:rPr>
            </w:r>
            <w:r w:rsidRPr="002B36D2">
              <w:rPr>
                <w:webHidden/>
              </w:rPr>
              <w:fldChar w:fldCharType="separate"/>
            </w:r>
            <w:r w:rsidR="005B4048">
              <w:rPr>
                <w:webHidden/>
              </w:rPr>
              <w:t>8</w:t>
            </w:r>
            <w:r w:rsidRPr="002B36D2">
              <w:rPr>
                <w:webHidden/>
              </w:rPr>
              <w:fldChar w:fldCharType="end"/>
            </w:r>
          </w:hyperlink>
        </w:p>
        <w:p w14:paraId="1B642717" w14:textId="6E32D6B4" w:rsidR="00B17A68" w:rsidRDefault="00B17A68" w:rsidP="002B36D2">
          <w:pPr>
            <w:pStyle w:val="TDC2"/>
            <w:rPr>
              <w:rFonts w:asciiTheme="minorHAnsi" w:eastAsiaTheme="minorEastAsia" w:hAnsiTheme="minorHAnsi"/>
              <w:kern w:val="2"/>
              <w:sz w:val="24"/>
              <w:szCs w:val="24"/>
              <w:lang w:eastAsia="es-CR"/>
              <w14:ligatures w14:val="standardContextual"/>
            </w:rPr>
          </w:pPr>
          <w:hyperlink w:anchor="_Toc228284496" w:history="1">
            <w:r w:rsidRPr="00D14B22">
              <w:rPr>
                <w:rStyle w:val="Hipervnculo"/>
              </w:rPr>
              <w:t>Índice de Cuadros</w:t>
            </w:r>
            <w:r>
              <w:rPr>
                <w:webHidden/>
              </w:rPr>
              <w:tab/>
            </w:r>
            <w:r>
              <w:rPr>
                <w:webHidden/>
              </w:rPr>
              <w:fldChar w:fldCharType="begin"/>
            </w:r>
            <w:r>
              <w:rPr>
                <w:webHidden/>
              </w:rPr>
              <w:instrText xml:space="preserve"> PAGEREF _Toc228284496 \h </w:instrText>
            </w:r>
            <w:r>
              <w:rPr>
                <w:webHidden/>
              </w:rPr>
            </w:r>
            <w:r>
              <w:rPr>
                <w:webHidden/>
              </w:rPr>
              <w:fldChar w:fldCharType="separate"/>
            </w:r>
            <w:r w:rsidR="005B4048">
              <w:rPr>
                <w:webHidden/>
              </w:rPr>
              <w:t>10</w:t>
            </w:r>
            <w:r>
              <w:rPr>
                <w:webHidden/>
              </w:rPr>
              <w:fldChar w:fldCharType="end"/>
            </w:r>
          </w:hyperlink>
        </w:p>
        <w:p w14:paraId="6C3C6F06" w14:textId="00682F90" w:rsidR="00B17A68" w:rsidRDefault="00B17A68" w:rsidP="002B36D2">
          <w:pPr>
            <w:pStyle w:val="TDC2"/>
            <w:rPr>
              <w:rFonts w:asciiTheme="minorHAnsi" w:eastAsiaTheme="minorEastAsia" w:hAnsiTheme="minorHAnsi"/>
              <w:kern w:val="2"/>
              <w:sz w:val="24"/>
              <w:szCs w:val="24"/>
              <w:lang w:eastAsia="es-CR"/>
              <w14:ligatures w14:val="standardContextual"/>
            </w:rPr>
          </w:pPr>
          <w:hyperlink w:anchor="_Toc228284497" w:history="1">
            <w:r w:rsidRPr="00D14B22">
              <w:rPr>
                <w:rStyle w:val="Hipervnculo"/>
              </w:rPr>
              <w:t>Índice de ilustraciones</w:t>
            </w:r>
            <w:r>
              <w:rPr>
                <w:webHidden/>
              </w:rPr>
              <w:tab/>
            </w:r>
            <w:r>
              <w:rPr>
                <w:webHidden/>
              </w:rPr>
              <w:fldChar w:fldCharType="begin"/>
            </w:r>
            <w:r>
              <w:rPr>
                <w:webHidden/>
              </w:rPr>
              <w:instrText xml:space="preserve"> PAGEREF _Toc228284497 \h </w:instrText>
            </w:r>
            <w:r>
              <w:rPr>
                <w:webHidden/>
              </w:rPr>
            </w:r>
            <w:r>
              <w:rPr>
                <w:webHidden/>
              </w:rPr>
              <w:fldChar w:fldCharType="separate"/>
            </w:r>
            <w:r w:rsidR="005B4048">
              <w:rPr>
                <w:webHidden/>
              </w:rPr>
              <w:t>11</w:t>
            </w:r>
            <w:r>
              <w:rPr>
                <w:webHidden/>
              </w:rPr>
              <w:fldChar w:fldCharType="end"/>
            </w:r>
          </w:hyperlink>
        </w:p>
        <w:p w14:paraId="657C38EE" w14:textId="6427A7BC" w:rsidR="00B17A68" w:rsidRDefault="00B17A68">
          <w:pPr>
            <w:pStyle w:val="TDC1"/>
            <w:rPr>
              <w:rFonts w:asciiTheme="minorHAnsi" w:eastAsiaTheme="minorEastAsia" w:hAnsiTheme="minorHAnsi"/>
              <w:noProof/>
              <w:kern w:val="2"/>
              <w:sz w:val="24"/>
              <w:szCs w:val="24"/>
              <w:lang w:eastAsia="es-CR"/>
              <w14:ligatures w14:val="standardContextual"/>
            </w:rPr>
          </w:pPr>
          <w:hyperlink w:anchor="_Toc228284498" w:history="1">
            <w:r w:rsidRPr="00D14B22">
              <w:rPr>
                <w:rStyle w:val="Hipervnculo"/>
                <w:rFonts w:cs="Arial"/>
                <w:noProof/>
              </w:rPr>
              <w:t>Capítulo 1.</w:t>
            </w:r>
            <w:r>
              <w:rPr>
                <w:noProof/>
                <w:webHidden/>
              </w:rPr>
              <w:tab/>
            </w:r>
            <w:r>
              <w:rPr>
                <w:noProof/>
                <w:webHidden/>
              </w:rPr>
              <w:fldChar w:fldCharType="begin"/>
            </w:r>
            <w:r>
              <w:rPr>
                <w:noProof/>
                <w:webHidden/>
              </w:rPr>
              <w:instrText xml:space="preserve"> PAGEREF _Toc228284498 \h </w:instrText>
            </w:r>
            <w:r>
              <w:rPr>
                <w:noProof/>
                <w:webHidden/>
              </w:rPr>
            </w:r>
            <w:r>
              <w:rPr>
                <w:noProof/>
                <w:webHidden/>
              </w:rPr>
              <w:fldChar w:fldCharType="separate"/>
            </w:r>
            <w:r w:rsidR="005B4048">
              <w:rPr>
                <w:noProof/>
                <w:webHidden/>
              </w:rPr>
              <w:t>12</w:t>
            </w:r>
            <w:r>
              <w:rPr>
                <w:noProof/>
                <w:webHidden/>
              </w:rPr>
              <w:fldChar w:fldCharType="end"/>
            </w:r>
          </w:hyperlink>
        </w:p>
        <w:p w14:paraId="69A0F71F" w14:textId="44F4E841"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499" w:history="1">
            <w:r w:rsidRPr="002B36D2">
              <w:rPr>
                <w:rStyle w:val="Hipervnculo"/>
                <w:rFonts w:cs="Arial"/>
                <w:noProof/>
              </w:rPr>
              <w:t>Información sobre las emisiones, la oferta e identificación de los directores, gerentes y asesores involucrados con el proceso de oferta pública</w:t>
            </w:r>
            <w:r w:rsidRPr="002B36D2">
              <w:rPr>
                <w:noProof/>
                <w:webHidden/>
              </w:rPr>
              <w:tab/>
            </w:r>
            <w:r w:rsidRPr="002B36D2">
              <w:rPr>
                <w:noProof/>
                <w:webHidden/>
              </w:rPr>
              <w:fldChar w:fldCharType="begin"/>
            </w:r>
            <w:r w:rsidRPr="002B36D2">
              <w:rPr>
                <w:noProof/>
                <w:webHidden/>
              </w:rPr>
              <w:instrText xml:space="preserve"> PAGEREF _Toc228284499 \h </w:instrText>
            </w:r>
            <w:r w:rsidRPr="002B36D2">
              <w:rPr>
                <w:noProof/>
                <w:webHidden/>
              </w:rPr>
            </w:r>
            <w:r w:rsidRPr="002B36D2">
              <w:rPr>
                <w:noProof/>
                <w:webHidden/>
              </w:rPr>
              <w:fldChar w:fldCharType="separate"/>
            </w:r>
            <w:r w:rsidR="005B4048">
              <w:rPr>
                <w:noProof/>
                <w:webHidden/>
              </w:rPr>
              <w:t>12</w:t>
            </w:r>
            <w:r w:rsidRPr="002B36D2">
              <w:rPr>
                <w:noProof/>
                <w:webHidden/>
              </w:rPr>
              <w:fldChar w:fldCharType="end"/>
            </w:r>
          </w:hyperlink>
        </w:p>
        <w:p w14:paraId="5F355958" w14:textId="474ABA07"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00" w:history="1">
            <w:r w:rsidRPr="002B36D2">
              <w:rPr>
                <w:rStyle w:val="Hipervnculo"/>
              </w:rPr>
              <w:t>1.</w:t>
            </w:r>
            <w:r w:rsidRPr="002B36D2">
              <w:rPr>
                <w:rFonts w:asciiTheme="minorHAnsi" w:eastAsiaTheme="minorEastAsia" w:hAnsiTheme="minorHAnsi"/>
                <w:kern w:val="2"/>
                <w:sz w:val="24"/>
                <w:szCs w:val="24"/>
                <w:lang w:eastAsia="es-CR"/>
                <w14:ligatures w14:val="standardContextual"/>
              </w:rPr>
              <w:tab/>
            </w:r>
            <w:r w:rsidRPr="002B36D2">
              <w:rPr>
                <w:rStyle w:val="Hipervnculo"/>
              </w:rPr>
              <w:t>Información sobre las emisiones</w:t>
            </w:r>
            <w:r w:rsidRPr="002B36D2">
              <w:rPr>
                <w:webHidden/>
              </w:rPr>
              <w:tab/>
            </w:r>
            <w:r w:rsidRPr="002B36D2">
              <w:rPr>
                <w:webHidden/>
              </w:rPr>
              <w:fldChar w:fldCharType="begin"/>
            </w:r>
            <w:r w:rsidRPr="002B36D2">
              <w:rPr>
                <w:webHidden/>
              </w:rPr>
              <w:instrText xml:space="preserve"> PAGEREF _Toc228284500 \h </w:instrText>
            </w:r>
            <w:r w:rsidRPr="002B36D2">
              <w:rPr>
                <w:webHidden/>
              </w:rPr>
            </w:r>
            <w:r w:rsidRPr="002B36D2">
              <w:rPr>
                <w:webHidden/>
              </w:rPr>
              <w:fldChar w:fldCharType="separate"/>
            </w:r>
            <w:r w:rsidR="005B4048">
              <w:rPr>
                <w:webHidden/>
              </w:rPr>
              <w:t>13</w:t>
            </w:r>
            <w:r w:rsidRPr="002B36D2">
              <w:rPr>
                <w:webHidden/>
              </w:rPr>
              <w:fldChar w:fldCharType="end"/>
            </w:r>
          </w:hyperlink>
        </w:p>
        <w:p w14:paraId="1CB17331" w14:textId="4915B749"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01" w:history="1">
            <w:r w:rsidRPr="002B36D2">
              <w:rPr>
                <w:rStyle w:val="Hipervnculo"/>
                <w:rFonts w:cs="Arial"/>
                <w:noProof/>
              </w:rPr>
              <w:t>1.1.</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Emisiones de Deuda</w:t>
            </w:r>
            <w:r w:rsidRPr="002B36D2">
              <w:rPr>
                <w:noProof/>
                <w:webHidden/>
              </w:rPr>
              <w:tab/>
            </w:r>
            <w:r w:rsidRPr="002B36D2">
              <w:rPr>
                <w:noProof/>
                <w:webHidden/>
              </w:rPr>
              <w:fldChar w:fldCharType="begin"/>
            </w:r>
            <w:r w:rsidRPr="002B36D2">
              <w:rPr>
                <w:noProof/>
                <w:webHidden/>
              </w:rPr>
              <w:instrText xml:space="preserve"> PAGEREF _Toc228284501 \h </w:instrText>
            </w:r>
            <w:r w:rsidRPr="002B36D2">
              <w:rPr>
                <w:noProof/>
                <w:webHidden/>
              </w:rPr>
            </w:r>
            <w:r w:rsidRPr="002B36D2">
              <w:rPr>
                <w:noProof/>
                <w:webHidden/>
              </w:rPr>
              <w:fldChar w:fldCharType="separate"/>
            </w:r>
            <w:r w:rsidR="005B4048">
              <w:rPr>
                <w:noProof/>
                <w:webHidden/>
              </w:rPr>
              <w:t>13</w:t>
            </w:r>
            <w:r w:rsidRPr="002B36D2">
              <w:rPr>
                <w:noProof/>
                <w:webHidden/>
              </w:rPr>
              <w:fldChar w:fldCharType="end"/>
            </w:r>
          </w:hyperlink>
        </w:p>
        <w:p w14:paraId="5E9CD9B1" w14:textId="5A3A9266"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02" w:history="1">
            <w:r w:rsidRPr="002B36D2">
              <w:rPr>
                <w:rStyle w:val="Hipervnculo"/>
                <w:rFonts w:cs="Arial"/>
                <w:noProof/>
              </w:rPr>
              <w:t>1.2.</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Emisión de Acciones</w:t>
            </w:r>
            <w:r w:rsidRPr="002B36D2">
              <w:rPr>
                <w:noProof/>
                <w:webHidden/>
              </w:rPr>
              <w:tab/>
            </w:r>
            <w:r w:rsidRPr="002B36D2">
              <w:rPr>
                <w:noProof/>
                <w:webHidden/>
              </w:rPr>
              <w:fldChar w:fldCharType="begin"/>
            </w:r>
            <w:r w:rsidRPr="002B36D2">
              <w:rPr>
                <w:noProof/>
                <w:webHidden/>
              </w:rPr>
              <w:instrText xml:space="preserve"> PAGEREF _Toc228284502 \h </w:instrText>
            </w:r>
            <w:r w:rsidRPr="002B36D2">
              <w:rPr>
                <w:noProof/>
                <w:webHidden/>
              </w:rPr>
            </w:r>
            <w:r w:rsidRPr="002B36D2">
              <w:rPr>
                <w:noProof/>
                <w:webHidden/>
              </w:rPr>
              <w:fldChar w:fldCharType="separate"/>
            </w:r>
            <w:r w:rsidR="005B4048">
              <w:rPr>
                <w:noProof/>
                <w:webHidden/>
              </w:rPr>
              <w:t>13</w:t>
            </w:r>
            <w:r w:rsidRPr="002B36D2">
              <w:rPr>
                <w:noProof/>
                <w:webHidden/>
              </w:rPr>
              <w:fldChar w:fldCharType="end"/>
            </w:r>
          </w:hyperlink>
        </w:p>
        <w:p w14:paraId="425852A9" w14:textId="2B57798D"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03" w:history="1">
            <w:r w:rsidRPr="002B36D2">
              <w:rPr>
                <w:rStyle w:val="Hipervnculo"/>
              </w:rPr>
              <w:t>2.</w:t>
            </w:r>
            <w:r w:rsidRPr="002B36D2">
              <w:rPr>
                <w:rFonts w:asciiTheme="minorHAnsi" w:eastAsiaTheme="minorEastAsia" w:hAnsiTheme="minorHAnsi"/>
                <w:kern w:val="2"/>
                <w:sz w:val="24"/>
                <w:szCs w:val="24"/>
                <w:lang w:eastAsia="es-CR"/>
                <w14:ligatures w14:val="standardContextual"/>
              </w:rPr>
              <w:tab/>
            </w:r>
            <w:r w:rsidRPr="002B36D2">
              <w:rPr>
                <w:rStyle w:val="Hipervnculo"/>
              </w:rPr>
              <w:t>Identificación de  directores, gerentes y asesores involucrados con el proceso de oferta pública</w:t>
            </w:r>
            <w:r w:rsidRPr="002B36D2">
              <w:rPr>
                <w:webHidden/>
              </w:rPr>
              <w:tab/>
            </w:r>
            <w:r w:rsidRPr="002B36D2">
              <w:rPr>
                <w:webHidden/>
              </w:rPr>
              <w:fldChar w:fldCharType="begin"/>
            </w:r>
            <w:r w:rsidRPr="002B36D2">
              <w:rPr>
                <w:webHidden/>
              </w:rPr>
              <w:instrText xml:space="preserve"> PAGEREF _Toc228284503 \h </w:instrText>
            </w:r>
            <w:r w:rsidRPr="002B36D2">
              <w:rPr>
                <w:webHidden/>
              </w:rPr>
            </w:r>
            <w:r w:rsidRPr="002B36D2">
              <w:rPr>
                <w:webHidden/>
              </w:rPr>
              <w:fldChar w:fldCharType="separate"/>
            </w:r>
            <w:r w:rsidR="005B4048">
              <w:rPr>
                <w:webHidden/>
              </w:rPr>
              <w:t>19</w:t>
            </w:r>
            <w:r w:rsidRPr="002B36D2">
              <w:rPr>
                <w:webHidden/>
              </w:rPr>
              <w:fldChar w:fldCharType="end"/>
            </w:r>
          </w:hyperlink>
        </w:p>
        <w:p w14:paraId="516804CB" w14:textId="3830C41E"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04" w:history="1">
            <w:r w:rsidRPr="002B36D2">
              <w:rPr>
                <w:rStyle w:val="Hipervnculo"/>
                <w:noProof/>
              </w:rPr>
              <w:t>Capítulo 2.</w:t>
            </w:r>
            <w:r w:rsidRPr="002B36D2">
              <w:rPr>
                <w:noProof/>
                <w:webHidden/>
              </w:rPr>
              <w:tab/>
            </w:r>
            <w:r w:rsidRPr="002B36D2">
              <w:rPr>
                <w:noProof/>
                <w:webHidden/>
              </w:rPr>
              <w:fldChar w:fldCharType="begin"/>
            </w:r>
            <w:r w:rsidRPr="002B36D2">
              <w:rPr>
                <w:noProof/>
                <w:webHidden/>
              </w:rPr>
              <w:instrText xml:space="preserve"> PAGEREF _Toc228284504 \h </w:instrText>
            </w:r>
            <w:r w:rsidRPr="002B36D2">
              <w:rPr>
                <w:noProof/>
                <w:webHidden/>
              </w:rPr>
            </w:r>
            <w:r w:rsidRPr="002B36D2">
              <w:rPr>
                <w:noProof/>
                <w:webHidden/>
              </w:rPr>
              <w:fldChar w:fldCharType="separate"/>
            </w:r>
            <w:r w:rsidR="005B4048">
              <w:rPr>
                <w:noProof/>
                <w:webHidden/>
              </w:rPr>
              <w:t>20</w:t>
            </w:r>
            <w:r w:rsidRPr="002B36D2">
              <w:rPr>
                <w:noProof/>
                <w:webHidden/>
              </w:rPr>
              <w:fldChar w:fldCharType="end"/>
            </w:r>
          </w:hyperlink>
        </w:p>
        <w:p w14:paraId="1E8CD310" w14:textId="53CB5304"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05" w:history="1">
            <w:r w:rsidRPr="002B36D2">
              <w:rPr>
                <w:rStyle w:val="Hipervnculo"/>
                <w:noProof/>
              </w:rPr>
              <w:t>Información esencial</w:t>
            </w:r>
            <w:r w:rsidRPr="002B36D2">
              <w:rPr>
                <w:noProof/>
                <w:webHidden/>
              </w:rPr>
              <w:tab/>
            </w:r>
            <w:r w:rsidRPr="002B36D2">
              <w:rPr>
                <w:noProof/>
                <w:webHidden/>
              </w:rPr>
              <w:fldChar w:fldCharType="begin"/>
            </w:r>
            <w:r w:rsidRPr="002B36D2">
              <w:rPr>
                <w:noProof/>
                <w:webHidden/>
              </w:rPr>
              <w:instrText xml:space="preserve"> PAGEREF _Toc228284505 \h </w:instrText>
            </w:r>
            <w:r w:rsidRPr="002B36D2">
              <w:rPr>
                <w:noProof/>
                <w:webHidden/>
              </w:rPr>
            </w:r>
            <w:r w:rsidRPr="002B36D2">
              <w:rPr>
                <w:noProof/>
                <w:webHidden/>
              </w:rPr>
              <w:fldChar w:fldCharType="separate"/>
            </w:r>
            <w:r w:rsidR="005B4048">
              <w:rPr>
                <w:noProof/>
                <w:webHidden/>
              </w:rPr>
              <w:t>20</w:t>
            </w:r>
            <w:r w:rsidRPr="002B36D2">
              <w:rPr>
                <w:noProof/>
                <w:webHidden/>
              </w:rPr>
              <w:fldChar w:fldCharType="end"/>
            </w:r>
          </w:hyperlink>
        </w:p>
        <w:p w14:paraId="1B89D532" w14:textId="412D3B7D"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06" w:history="1">
            <w:r w:rsidRPr="002B36D2">
              <w:rPr>
                <w:rStyle w:val="Hipervnculo"/>
                <w:rFonts w:eastAsia="Times New Roman"/>
              </w:rPr>
              <w:t>1.</w:t>
            </w:r>
            <w:r w:rsidRPr="002B36D2">
              <w:rPr>
                <w:rFonts w:asciiTheme="minorHAnsi" w:eastAsiaTheme="minorEastAsia" w:hAnsiTheme="minorHAnsi"/>
                <w:kern w:val="2"/>
                <w:sz w:val="24"/>
                <w:szCs w:val="24"/>
                <w:lang w:eastAsia="es-CR"/>
                <w14:ligatures w14:val="standardContextual"/>
              </w:rPr>
              <w:tab/>
            </w:r>
            <w:r w:rsidRPr="002B36D2">
              <w:rPr>
                <w:rStyle w:val="Hipervnculo"/>
                <w:rFonts w:eastAsia="Times New Roman"/>
              </w:rPr>
              <w:t>Factores de riesgo que afectan a la emisión y a la empresa</w:t>
            </w:r>
            <w:r w:rsidRPr="002B36D2">
              <w:rPr>
                <w:webHidden/>
              </w:rPr>
              <w:tab/>
            </w:r>
            <w:r w:rsidRPr="002B36D2">
              <w:rPr>
                <w:webHidden/>
              </w:rPr>
              <w:fldChar w:fldCharType="begin"/>
            </w:r>
            <w:r w:rsidRPr="002B36D2">
              <w:rPr>
                <w:webHidden/>
              </w:rPr>
              <w:instrText xml:space="preserve"> PAGEREF _Toc228284506 \h </w:instrText>
            </w:r>
            <w:r w:rsidRPr="002B36D2">
              <w:rPr>
                <w:webHidden/>
              </w:rPr>
            </w:r>
            <w:r w:rsidRPr="002B36D2">
              <w:rPr>
                <w:webHidden/>
              </w:rPr>
              <w:fldChar w:fldCharType="separate"/>
            </w:r>
            <w:r w:rsidR="005B4048">
              <w:rPr>
                <w:webHidden/>
              </w:rPr>
              <w:t>21</w:t>
            </w:r>
            <w:r w:rsidRPr="002B36D2">
              <w:rPr>
                <w:webHidden/>
              </w:rPr>
              <w:fldChar w:fldCharType="end"/>
            </w:r>
          </w:hyperlink>
        </w:p>
        <w:p w14:paraId="11C4A47A" w14:textId="1CB7DCC3"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07" w:history="1">
            <w:r w:rsidRPr="002B36D2">
              <w:rPr>
                <w:rStyle w:val="Hipervnculo"/>
                <w:rFonts w:eastAsia="Times New Roman" w:cs="Arial"/>
                <w:noProof/>
              </w:rPr>
              <w:t>1.1.</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eastAsia="Times New Roman" w:cs="Arial"/>
                <w:noProof/>
              </w:rPr>
              <w:t>Riesgos</w:t>
            </w:r>
            <w:r w:rsidRPr="002B36D2">
              <w:rPr>
                <w:noProof/>
                <w:webHidden/>
              </w:rPr>
              <w:tab/>
            </w:r>
            <w:r w:rsidRPr="002B36D2">
              <w:rPr>
                <w:noProof/>
                <w:webHidden/>
              </w:rPr>
              <w:fldChar w:fldCharType="begin"/>
            </w:r>
            <w:r w:rsidRPr="002B36D2">
              <w:rPr>
                <w:noProof/>
                <w:webHidden/>
              </w:rPr>
              <w:instrText xml:space="preserve"> PAGEREF _Toc228284507 \h </w:instrText>
            </w:r>
            <w:r w:rsidRPr="002B36D2">
              <w:rPr>
                <w:noProof/>
                <w:webHidden/>
              </w:rPr>
            </w:r>
            <w:r w:rsidRPr="002B36D2">
              <w:rPr>
                <w:noProof/>
                <w:webHidden/>
              </w:rPr>
              <w:fldChar w:fldCharType="separate"/>
            </w:r>
            <w:r w:rsidR="005B4048">
              <w:rPr>
                <w:noProof/>
                <w:webHidden/>
              </w:rPr>
              <w:t>21</w:t>
            </w:r>
            <w:r w:rsidRPr="002B36D2">
              <w:rPr>
                <w:noProof/>
                <w:webHidden/>
              </w:rPr>
              <w:fldChar w:fldCharType="end"/>
            </w:r>
          </w:hyperlink>
        </w:p>
        <w:p w14:paraId="3FE69079" w14:textId="054953DC"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08" w:history="1">
            <w:r w:rsidRPr="002B36D2">
              <w:rPr>
                <w:rStyle w:val="Hipervnculo"/>
                <w:rFonts w:eastAsia="Times New Roman" w:cs="Arial"/>
                <w:noProof/>
              </w:rPr>
              <w:t>1.2.</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eastAsia="Times New Roman" w:cs="Arial"/>
                <w:noProof/>
              </w:rPr>
              <w:t>Riesgos asociados a la emisión de acciones</w:t>
            </w:r>
            <w:r w:rsidRPr="002B36D2">
              <w:rPr>
                <w:noProof/>
                <w:webHidden/>
              </w:rPr>
              <w:tab/>
            </w:r>
            <w:r w:rsidRPr="002B36D2">
              <w:rPr>
                <w:noProof/>
                <w:webHidden/>
              </w:rPr>
              <w:fldChar w:fldCharType="begin"/>
            </w:r>
            <w:r w:rsidRPr="002B36D2">
              <w:rPr>
                <w:noProof/>
                <w:webHidden/>
              </w:rPr>
              <w:instrText xml:space="preserve"> PAGEREF _Toc228284508 \h </w:instrText>
            </w:r>
            <w:r w:rsidRPr="002B36D2">
              <w:rPr>
                <w:noProof/>
                <w:webHidden/>
              </w:rPr>
            </w:r>
            <w:r w:rsidRPr="002B36D2">
              <w:rPr>
                <w:noProof/>
                <w:webHidden/>
              </w:rPr>
              <w:fldChar w:fldCharType="separate"/>
            </w:r>
            <w:r w:rsidR="005B4048">
              <w:rPr>
                <w:noProof/>
                <w:webHidden/>
              </w:rPr>
              <w:t>26</w:t>
            </w:r>
            <w:r w:rsidRPr="002B36D2">
              <w:rPr>
                <w:noProof/>
                <w:webHidden/>
              </w:rPr>
              <w:fldChar w:fldCharType="end"/>
            </w:r>
          </w:hyperlink>
        </w:p>
        <w:p w14:paraId="0B41359F" w14:textId="563DD8A9"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09" w:history="1">
            <w:r w:rsidRPr="002B36D2">
              <w:rPr>
                <w:rStyle w:val="Hipervnculo"/>
                <w:rFonts w:eastAsia="Times New Roman" w:cs="Arial"/>
                <w:noProof/>
              </w:rPr>
              <w:t>1.3.</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eastAsia="Times New Roman" w:cs="Arial"/>
                <w:noProof/>
              </w:rPr>
              <w:t>Políticas de reducción de riesgo</w:t>
            </w:r>
            <w:r w:rsidRPr="002B36D2">
              <w:rPr>
                <w:noProof/>
                <w:webHidden/>
              </w:rPr>
              <w:tab/>
            </w:r>
            <w:r w:rsidRPr="002B36D2">
              <w:rPr>
                <w:noProof/>
                <w:webHidden/>
              </w:rPr>
              <w:fldChar w:fldCharType="begin"/>
            </w:r>
            <w:r w:rsidRPr="002B36D2">
              <w:rPr>
                <w:noProof/>
                <w:webHidden/>
              </w:rPr>
              <w:instrText xml:space="preserve"> PAGEREF _Toc228284509 \h </w:instrText>
            </w:r>
            <w:r w:rsidRPr="002B36D2">
              <w:rPr>
                <w:noProof/>
                <w:webHidden/>
              </w:rPr>
            </w:r>
            <w:r w:rsidRPr="002B36D2">
              <w:rPr>
                <w:noProof/>
                <w:webHidden/>
              </w:rPr>
              <w:fldChar w:fldCharType="separate"/>
            </w:r>
            <w:r w:rsidR="005B4048">
              <w:rPr>
                <w:noProof/>
                <w:webHidden/>
              </w:rPr>
              <w:t>28</w:t>
            </w:r>
            <w:r w:rsidRPr="002B36D2">
              <w:rPr>
                <w:noProof/>
                <w:webHidden/>
              </w:rPr>
              <w:fldChar w:fldCharType="end"/>
            </w:r>
          </w:hyperlink>
        </w:p>
        <w:p w14:paraId="5FB2C90F" w14:textId="15D1C4D6"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10" w:history="1">
            <w:r w:rsidRPr="002B36D2">
              <w:rPr>
                <w:rStyle w:val="Hipervnculo"/>
              </w:rPr>
              <w:t>2.</w:t>
            </w:r>
            <w:r w:rsidRPr="002B36D2">
              <w:rPr>
                <w:rFonts w:asciiTheme="minorHAnsi" w:eastAsiaTheme="minorEastAsia" w:hAnsiTheme="minorHAnsi"/>
                <w:kern w:val="2"/>
                <w:sz w:val="24"/>
                <w:szCs w:val="24"/>
                <w:lang w:eastAsia="es-CR"/>
                <w14:ligatures w14:val="standardContextual"/>
              </w:rPr>
              <w:tab/>
            </w:r>
            <w:r w:rsidRPr="002B36D2">
              <w:rPr>
                <w:rStyle w:val="Hipervnculo"/>
              </w:rPr>
              <w:t>Análisis de indicadores financieros</w:t>
            </w:r>
            <w:r w:rsidRPr="002B36D2">
              <w:rPr>
                <w:webHidden/>
              </w:rPr>
              <w:tab/>
            </w:r>
            <w:r w:rsidRPr="002B36D2">
              <w:rPr>
                <w:webHidden/>
              </w:rPr>
              <w:fldChar w:fldCharType="begin"/>
            </w:r>
            <w:r w:rsidRPr="002B36D2">
              <w:rPr>
                <w:webHidden/>
              </w:rPr>
              <w:instrText xml:space="preserve"> PAGEREF _Toc228284510 \h </w:instrText>
            </w:r>
            <w:r w:rsidRPr="002B36D2">
              <w:rPr>
                <w:webHidden/>
              </w:rPr>
            </w:r>
            <w:r w:rsidRPr="002B36D2">
              <w:rPr>
                <w:webHidden/>
              </w:rPr>
              <w:fldChar w:fldCharType="separate"/>
            </w:r>
            <w:r w:rsidR="005B4048">
              <w:rPr>
                <w:webHidden/>
              </w:rPr>
              <w:t>29</w:t>
            </w:r>
            <w:r w:rsidRPr="002B36D2">
              <w:rPr>
                <w:webHidden/>
              </w:rPr>
              <w:fldChar w:fldCharType="end"/>
            </w:r>
          </w:hyperlink>
        </w:p>
        <w:p w14:paraId="68D83C68" w14:textId="4937526A"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11" w:history="1">
            <w:r w:rsidRPr="002B36D2">
              <w:rPr>
                <w:rStyle w:val="Hipervnculo"/>
                <w:rFonts w:cs="Arial"/>
                <w:noProof/>
              </w:rPr>
              <w:t>2.1.</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Índices de liquidez</w:t>
            </w:r>
            <w:r w:rsidRPr="002B36D2">
              <w:rPr>
                <w:noProof/>
                <w:webHidden/>
              </w:rPr>
              <w:tab/>
            </w:r>
            <w:r w:rsidRPr="002B36D2">
              <w:rPr>
                <w:noProof/>
                <w:webHidden/>
              </w:rPr>
              <w:fldChar w:fldCharType="begin"/>
            </w:r>
            <w:r w:rsidRPr="002B36D2">
              <w:rPr>
                <w:noProof/>
                <w:webHidden/>
              </w:rPr>
              <w:instrText xml:space="preserve"> PAGEREF _Toc228284511 \h </w:instrText>
            </w:r>
            <w:r w:rsidRPr="002B36D2">
              <w:rPr>
                <w:noProof/>
                <w:webHidden/>
              </w:rPr>
            </w:r>
            <w:r w:rsidRPr="002B36D2">
              <w:rPr>
                <w:noProof/>
                <w:webHidden/>
              </w:rPr>
              <w:fldChar w:fldCharType="separate"/>
            </w:r>
            <w:r w:rsidR="005B4048">
              <w:rPr>
                <w:noProof/>
                <w:webHidden/>
              </w:rPr>
              <w:t>30</w:t>
            </w:r>
            <w:r w:rsidRPr="002B36D2">
              <w:rPr>
                <w:noProof/>
                <w:webHidden/>
              </w:rPr>
              <w:fldChar w:fldCharType="end"/>
            </w:r>
          </w:hyperlink>
        </w:p>
        <w:p w14:paraId="4A925A91" w14:textId="6F66F2B1"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12" w:history="1">
            <w:r w:rsidRPr="002B36D2">
              <w:rPr>
                <w:rStyle w:val="Hipervnculo"/>
                <w:rFonts w:cs="Arial"/>
                <w:noProof/>
              </w:rPr>
              <w:t>2.2.</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Índices de rentabilidad</w:t>
            </w:r>
            <w:r w:rsidRPr="002B36D2">
              <w:rPr>
                <w:noProof/>
                <w:webHidden/>
              </w:rPr>
              <w:tab/>
            </w:r>
            <w:r w:rsidRPr="002B36D2">
              <w:rPr>
                <w:noProof/>
                <w:webHidden/>
              </w:rPr>
              <w:fldChar w:fldCharType="begin"/>
            </w:r>
            <w:r w:rsidRPr="002B36D2">
              <w:rPr>
                <w:noProof/>
                <w:webHidden/>
              </w:rPr>
              <w:instrText xml:space="preserve"> PAGEREF _Toc228284512 \h </w:instrText>
            </w:r>
            <w:r w:rsidRPr="002B36D2">
              <w:rPr>
                <w:noProof/>
                <w:webHidden/>
              </w:rPr>
            </w:r>
            <w:r w:rsidRPr="002B36D2">
              <w:rPr>
                <w:noProof/>
                <w:webHidden/>
              </w:rPr>
              <w:fldChar w:fldCharType="separate"/>
            </w:r>
            <w:r w:rsidR="005B4048">
              <w:rPr>
                <w:noProof/>
                <w:webHidden/>
              </w:rPr>
              <w:t>31</w:t>
            </w:r>
            <w:r w:rsidRPr="002B36D2">
              <w:rPr>
                <w:noProof/>
                <w:webHidden/>
              </w:rPr>
              <w:fldChar w:fldCharType="end"/>
            </w:r>
          </w:hyperlink>
        </w:p>
        <w:p w14:paraId="6BA93F05" w14:textId="569CA32E"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13" w:history="1">
            <w:r w:rsidRPr="002B36D2">
              <w:rPr>
                <w:rStyle w:val="Hipervnculo"/>
                <w:rFonts w:cs="Arial"/>
                <w:noProof/>
              </w:rPr>
              <w:t>2.3.</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Índices de actividad</w:t>
            </w:r>
            <w:r w:rsidRPr="002B36D2">
              <w:rPr>
                <w:noProof/>
                <w:webHidden/>
              </w:rPr>
              <w:tab/>
            </w:r>
            <w:r w:rsidRPr="002B36D2">
              <w:rPr>
                <w:noProof/>
                <w:webHidden/>
              </w:rPr>
              <w:fldChar w:fldCharType="begin"/>
            </w:r>
            <w:r w:rsidRPr="002B36D2">
              <w:rPr>
                <w:noProof/>
                <w:webHidden/>
              </w:rPr>
              <w:instrText xml:space="preserve"> PAGEREF _Toc228284513 \h </w:instrText>
            </w:r>
            <w:r w:rsidRPr="002B36D2">
              <w:rPr>
                <w:noProof/>
                <w:webHidden/>
              </w:rPr>
            </w:r>
            <w:r w:rsidRPr="002B36D2">
              <w:rPr>
                <w:noProof/>
                <w:webHidden/>
              </w:rPr>
              <w:fldChar w:fldCharType="separate"/>
            </w:r>
            <w:r w:rsidR="005B4048">
              <w:rPr>
                <w:noProof/>
                <w:webHidden/>
              </w:rPr>
              <w:t>34</w:t>
            </w:r>
            <w:r w:rsidRPr="002B36D2">
              <w:rPr>
                <w:noProof/>
                <w:webHidden/>
              </w:rPr>
              <w:fldChar w:fldCharType="end"/>
            </w:r>
          </w:hyperlink>
        </w:p>
        <w:p w14:paraId="56E3948E" w14:textId="42D45236"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14" w:history="1">
            <w:r w:rsidRPr="002B36D2">
              <w:rPr>
                <w:rStyle w:val="Hipervnculo"/>
              </w:rPr>
              <w:t>3.</w:t>
            </w:r>
            <w:r w:rsidRPr="002B36D2">
              <w:rPr>
                <w:rFonts w:asciiTheme="minorHAnsi" w:eastAsiaTheme="minorEastAsia" w:hAnsiTheme="minorHAnsi"/>
                <w:kern w:val="2"/>
                <w:sz w:val="24"/>
                <w:szCs w:val="24"/>
                <w:lang w:eastAsia="es-CR"/>
                <w14:ligatures w14:val="standardContextual"/>
              </w:rPr>
              <w:tab/>
            </w:r>
            <w:r w:rsidRPr="002B36D2">
              <w:rPr>
                <w:rStyle w:val="Hipervnculo"/>
              </w:rPr>
              <w:t>Endeudamiento y capitalización</w:t>
            </w:r>
            <w:r w:rsidRPr="002B36D2">
              <w:rPr>
                <w:webHidden/>
              </w:rPr>
              <w:tab/>
            </w:r>
            <w:r w:rsidRPr="002B36D2">
              <w:rPr>
                <w:webHidden/>
              </w:rPr>
              <w:fldChar w:fldCharType="begin"/>
            </w:r>
            <w:r w:rsidRPr="002B36D2">
              <w:rPr>
                <w:webHidden/>
              </w:rPr>
              <w:instrText xml:space="preserve"> PAGEREF _Toc228284514 \h </w:instrText>
            </w:r>
            <w:r w:rsidRPr="002B36D2">
              <w:rPr>
                <w:webHidden/>
              </w:rPr>
            </w:r>
            <w:r w:rsidRPr="002B36D2">
              <w:rPr>
                <w:webHidden/>
              </w:rPr>
              <w:fldChar w:fldCharType="separate"/>
            </w:r>
            <w:r w:rsidR="005B4048">
              <w:rPr>
                <w:webHidden/>
              </w:rPr>
              <w:t>38</w:t>
            </w:r>
            <w:r w:rsidRPr="002B36D2">
              <w:rPr>
                <w:webHidden/>
              </w:rPr>
              <w:fldChar w:fldCharType="end"/>
            </w:r>
          </w:hyperlink>
        </w:p>
        <w:p w14:paraId="73C70198" w14:textId="1798A6F9"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15" w:history="1">
            <w:r w:rsidRPr="002B36D2">
              <w:rPr>
                <w:rStyle w:val="Hipervnculo"/>
                <w:rFonts w:cs="Arial"/>
                <w:noProof/>
              </w:rPr>
              <w:t>3.1.</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Endeudamiento</w:t>
            </w:r>
            <w:r w:rsidRPr="002B36D2">
              <w:rPr>
                <w:noProof/>
                <w:webHidden/>
              </w:rPr>
              <w:tab/>
            </w:r>
            <w:r w:rsidRPr="002B36D2">
              <w:rPr>
                <w:noProof/>
                <w:webHidden/>
              </w:rPr>
              <w:fldChar w:fldCharType="begin"/>
            </w:r>
            <w:r w:rsidRPr="002B36D2">
              <w:rPr>
                <w:noProof/>
                <w:webHidden/>
              </w:rPr>
              <w:instrText xml:space="preserve"> PAGEREF _Toc228284515 \h </w:instrText>
            </w:r>
            <w:r w:rsidRPr="002B36D2">
              <w:rPr>
                <w:noProof/>
                <w:webHidden/>
              </w:rPr>
            </w:r>
            <w:r w:rsidRPr="002B36D2">
              <w:rPr>
                <w:noProof/>
                <w:webHidden/>
              </w:rPr>
              <w:fldChar w:fldCharType="separate"/>
            </w:r>
            <w:r w:rsidR="005B4048">
              <w:rPr>
                <w:noProof/>
                <w:webHidden/>
              </w:rPr>
              <w:t>38</w:t>
            </w:r>
            <w:r w:rsidRPr="002B36D2">
              <w:rPr>
                <w:noProof/>
                <w:webHidden/>
              </w:rPr>
              <w:fldChar w:fldCharType="end"/>
            </w:r>
          </w:hyperlink>
        </w:p>
        <w:p w14:paraId="349527A5" w14:textId="1AA470FA"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16" w:history="1">
            <w:r w:rsidRPr="002B36D2">
              <w:rPr>
                <w:rStyle w:val="Hipervnculo"/>
                <w:rFonts w:cs="Arial"/>
                <w:noProof/>
              </w:rPr>
              <w:t>3.2.</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Capitalización</w:t>
            </w:r>
            <w:r w:rsidRPr="002B36D2">
              <w:rPr>
                <w:noProof/>
                <w:webHidden/>
              </w:rPr>
              <w:tab/>
            </w:r>
            <w:r w:rsidRPr="002B36D2">
              <w:rPr>
                <w:noProof/>
                <w:webHidden/>
              </w:rPr>
              <w:fldChar w:fldCharType="begin"/>
            </w:r>
            <w:r w:rsidRPr="002B36D2">
              <w:rPr>
                <w:noProof/>
                <w:webHidden/>
              </w:rPr>
              <w:instrText xml:space="preserve"> PAGEREF _Toc228284516 \h </w:instrText>
            </w:r>
            <w:r w:rsidRPr="002B36D2">
              <w:rPr>
                <w:noProof/>
                <w:webHidden/>
              </w:rPr>
            </w:r>
            <w:r w:rsidRPr="002B36D2">
              <w:rPr>
                <w:noProof/>
                <w:webHidden/>
              </w:rPr>
              <w:fldChar w:fldCharType="separate"/>
            </w:r>
            <w:r w:rsidR="005B4048">
              <w:rPr>
                <w:noProof/>
                <w:webHidden/>
              </w:rPr>
              <w:t>39</w:t>
            </w:r>
            <w:r w:rsidRPr="002B36D2">
              <w:rPr>
                <w:noProof/>
                <w:webHidden/>
              </w:rPr>
              <w:fldChar w:fldCharType="end"/>
            </w:r>
          </w:hyperlink>
        </w:p>
        <w:p w14:paraId="591EAF7E" w14:textId="606EE667"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17" w:history="1">
            <w:r w:rsidRPr="002B36D2">
              <w:rPr>
                <w:rStyle w:val="Hipervnculo"/>
              </w:rPr>
              <w:t>4.</w:t>
            </w:r>
            <w:r w:rsidRPr="002B36D2">
              <w:rPr>
                <w:rFonts w:asciiTheme="minorHAnsi" w:eastAsiaTheme="minorEastAsia" w:hAnsiTheme="minorHAnsi"/>
                <w:kern w:val="2"/>
                <w:sz w:val="24"/>
                <w:szCs w:val="24"/>
                <w:lang w:eastAsia="es-CR"/>
                <w14:ligatures w14:val="standardContextual"/>
              </w:rPr>
              <w:tab/>
            </w:r>
            <w:r w:rsidRPr="002B36D2">
              <w:rPr>
                <w:rStyle w:val="Hipervnculo"/>
              </w:rPr>
              <w:t>Contingencias (al 31 de diciembre de 2025)</w:t>
            </w:r>
            <w:r w:rsidRPr="002B36D2">
              <w:rPr>
                <w:webHidden/>
              </w:rPr>
              <w:tab/>
            </w:r>
            <w:r w:rsidRPr="002B36D2">
              <w:rPr>
                <w:webHidden/>
              </w:rPr>
              <w:fldChar w:fldCharType="begin"/>
            </w:r>
            <w:r w:rsidRPr="002B36D2">
              <w:rPr>
                <w:webHidden/>
              </w:rPr>
              <w:instrText xml:space="preserve"> PAGEREF _Toc228284517 \h </w:instrText>
            </w:r>
            <w:r w:rsidRPr="002B36D2">
              <w:rPr>
                <w:webHidden/>
              </w:rPr>
            </w:r>
            <w:r w:rsidRPr="002B36D2">
              <w:rPr>
                <w:webHidden/>
              </w:rPr>
              <w:fldChar w:fldCharType="separate"/>
            </w:r>
            <w:r w:rsidR="005B4048">
              <w:rPr>
                <w:webHidden/>
              </w:rPr>
              <w:t>42</w:t>
            </w:r>
            <w:r w:rsidRPr="002B36D2">
              <w:rPr>
                <w:webHidden/>
              </w:rPr>
              <w:fldChar w:fldCharType="end"/>
            </w:r>
          </w:hyperlink>
        </w:p>
        <w:p w14:paraId="093F6AB7" w14:textId="0A1037CD"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18" w:history="1">
            <w:r w:rsidRPr="002B36D2">
              <w:rPr>
                <w:rStyle w:val="Hipervnculo"/>
              </w:rPr>
              <w:t>5.</w:t>
            </w:r>
            <w:r w:rsidRPr="002B36D2">
              <w:rPr>
                <w:rFonts w:asciiTheme="minorHAnsi" w:eastAsiaTheme="minorEastAsia" w:hAnsiTheme="minorHAnsi"/>
                <w:kern w:val="2"/>
                <w:sz w:val="24"/>
                <w:szCs w:val="24"/>
                <w:lang w:eastAsia="es-CR"/>
                <w14:ligatures w14:val="standardContextual"/>
              </w:rPr>
              <w:tab/>
            </w:r>
            <w:r w:rsidRPr="002B36D2">
              <w:rPr>
                <w:rStyle w:val="Hipervnculo"/>
              </w:rPr>
              <w:t>Compromisos (al 31 de diciembre de 2025)</w:t>
            </w:r>
            <w:r w:rsidRPr="002B36D2">
              <w:rPr>
                <w:webHidden/>
              </w:rPr>
              <w:tab/>
            </w:r>
            <w:r w:rsidRPr="002B36D2">
              <w:rPr>
                <w:webHidden/>
              </w:rPr>
              <w:fldChar w:fldCharType="begin"/>
            </w:r>
            <w:r w:rsidRPr="002B36D2">
              <w:rPr>
                <w:webHidden/>
              </w:rPr>
              <w:instrText xml:space="preserve"> PAGEREF _Toc228284518 \h </w:instrText>
            </w:r>
            <w:r w:rsidRPr="002B36D2">
              <w:rPr>
                <w:webHidden/>
              </w:rPr>
            </w:r>
            <w:r w:rsidRPr="002B36D2">
              <w:rPr>
                <w:webHidden/>
              </w:rPr>
              <w:fldChar w:fldCharType="separate"/>
            </w:r>
            <w:r w:rsidR="005B4048">
              <w:rPr>
                <w:webHidden/>
              </w:rPr>
              <w:t>44</w:t>
            </w:r>
            <w:r w:rsidRPr="002B36D2">
              <w:rPr>
                <w:webHidden/>
              </w:rPr>
              <w:fldChar w:fldCharType="end"/>
            </w:r>
          </w:hyperlink>
        </w:p>
        <w:p w14:paraId="60ED9E35" w14:textId="1E0F8BD3"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19" w:history="1">
            <w:r w:rsidRPr="002B36D2">
              <w:rPr>
                <w:rStyle w:val="Hipervnculo"/>
                <w:rFonts w:cs="Arial"/>
                <w:noProof/>
              </w:rPr>
              <w:t>Capítulo 3.</w:t>
            </w:r>
            <w:r w:rsidRPr="002B36D2">
              <w:rPr>
                <w:noProof/>
                <w:webHidden/>
              </w:rPr>
              <w:tab/>
            </w:r>
            <w:r w:rsidRPr="002B36D2">
              <w:rPr>
                <w:noProof/>
                <w:webHidden/>
              </w:rPr>
              <w:fldChar w:fldCharType="begin"/>
            </w:r>
            <w:r w:rsidRPr="002B36D2">
              <w:rPr>
                <w:noProof/>
                <w:webHidden/>
              </w:rPr>
              <w:instrText xml:space="preserve"> PAGEREF _Toc228284519 \h </w:instrText>
            </w:r>
            <w:r w:rsidRPr="002B36D2">
              <w:rPr>
                <w:noProof/>
                <w:webHidden/>
              </w:rPr>
            </w:r>
            <w:r w:rsidRPr="002B36D2">
              <w:rPr>
                <w:noProof/>
                <w:webHidden/>
              </w:rPr>
              <w:fldChar w:fldCharType="separate"/>
            </w:r>
            <w:r w:rsidR="005B4048">
              <w:rPr>
                <w:noProof/>
                <w:webHidden/>
              </w:rPr>
              <w:t>45</w:t>
            </w:r>
            <w:r w:rsidRPr="002B36D2">
              <w:rPr>
                <w:noProof/>
                <w:webHidden/>
              </w:rPr>
              <w:fldChar w:fldCharType="end"/>
            </w:r>
          </w:hyperlink>
        </w:p>
        <w:p w14:paraId="16DB4C25" w14:textId="6B91D943"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20" w:history="1">
            <w:r w:rsidRPr="002B36D2">
              <w:rPr>
                <w:rStyle w:val="Hipervnculo"/>
                <w:rFonts w:cs="Arial"/>
                <w:noProof/>
              </w:rPr>
              <w:t>Información sobre la empresa emisora</w:t>
            </w:r>
            <w:r w:rsidRPr="002B36D2">
              <w:rPr>
                <w:noProof/>
                <w:webHidden/>
              </w:rPr>
              <w:tab/>
            </w:r>
            <w:r w:rsidRPr="002B36D2">
              <w:rPr>
                <w:noProof/>
                <w:webHidden/>
              </w:rPr>
              <w:fldChar w:fldCharType="begin"/>
            </w:r>
            <w:r w:rsidRPr="002B36D2">
              <w:rPr>
                <w:noProof/>
                <w:webHidden/>
              </w:rPr>
              <w:instrText xml:space="preserve"> PAGEREF _Toc228284520 \h </w:instrText>
            </w:r>
            <w:r w:rsidRPr="002B36D2">
              <w:rPr>
                <w:noProof/>
                <w:webHidden/>
              </w:rPr>
            </w:r>
            <w:r w:rsidRPr="002B36D2">
              <w:rPr>
                <w:noProof/>
                <w:webHidden/>
              </w:rPr>
              <w:fldChar w:fldCharType="separate"/>
            </w:r>
            <w:r w:rsidR="005B4048">
              <w:rPr>
                <w:noProof/>
                <w:webHidden/>
              </w:rPr>
              <w:t>45</w:t>
            </w:r>
            <w:r w:rsidRPr="002B36D2">
              <w:rPr>
                <w:noProof/>
                <w:webHidden/>
              </w:rPr>
              <w:fldChar w:fldCharType="end"/>
            </w:r>
          </w:hyperlink>
        </w:p>
        <w:p w14:paraId="7604E8B3" w14:textId="79DCB4D1"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21" w:history="1">
            <w:r w:rsidRPr="002B36D2">
              <w:rPr>
                <w:rStyle w:val="Hipervnculo"/>
              </w:rPr>
              <w:t>1.</w:t>
            </w:r>
            <w:r w:rsidRPr="002B36D2">
              <w:rPr>
                <w:rFonts w:asciiTheme="minorHAnsi" w:eastAsiaTheme="minorEastAsia" w:hAnsiTheme="minorHAnsi"/>
                <w:kern w:val="2"/>
                <w:sz w:val="24"/>
                <w:szCs w:val="24"/>
                <w:lang w:eastAsia="es-CR"/>
                <w14:ligatures w14:val="standardContextual"/>
              </w:rPr>
              <w:tab/>
            </w:r>
            <w:r w:rsidRPr="002B36D2">
              <w:rPr>
                <w:rStyle w:val="Hipervnculo"/>
              </w:rPr>
              <w:t>Historia y desarrollo de la empresa</w:t>
            </w:r>
            <w:r w:rsidRPr="002B36D2">
              <w:rPr>
                <w:webHidden/>
              </w:rPr>
              <w:tab/>
            </w:r>
            <w:r w:rsidRPr="002B36D2">
              <w:rPr>
                <w:webHidden/>
              </w:rPr>
              <w:fldChar w:fldCharType="begin"/>
            </w:r>
            <w:r w:rsidRPr="002B36D2">
              <w:rPr>
                <w:webHidden/>
              </w:rPr>
              <w:instrText xml:space="preserve"> PAGEREF _Toc228284521 \h </w:instrText>
            </w:r>
            <w:r w:rsidRPr="002B36D2">
              <w:rPr>
                <w:webHidden/>
              </w:rPr>
            </w:r>
            <w:r w:rsidRPr="002B36D2">
              <w:rPr>
                <w:webHidden/>
              </w:rPr>
              <w:fldChar w:fldCharType="separate"/>
            </w:r>
            <w:r w:rsidR="005B4048">
              <w:rPr>
                <w:webHidden/>
              </w:rPr>
              <w:t>46</w:t>
            </w:r>
            <w:r w:rsidRPr="002B36D2">
              <w:rPr>
                <w:webHidden/>
              </w:rPr>
              <w:fldChar w:fldCharType="end"/>
            </w:r>
          </w:hyperlink>
        </w:p>
        <w:p w14:paraId="3560233F" w14:textId="6226C8A4"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22" w:history="1">
            <w:r w:rsidRPr="002B36D2">
              <w:rPr>
                <w:rStyle w:val="Hipervnculo"/>
                <w:rFonts w:cs="Arial"/>
                <w:noProof/>
              </w:rPr>
              <w:t>1.1.</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Constitución</w:t>
            </w:r>
            <w:r w:rsidRPr="002B36D2">
              <w:rPr>
                <w:noProof/>
                <w:webHidden/>
              </w:rPr>
              <w:tab/>
            </w:r>
            <w:r w:rsidRPr="002B36D2">
              <w:rPr>
                <w:noProof/>
                <w:webHidden/>
              </w:rPr>
              <w:fldChar w:fldCharType="begin"/>
            </w:r>
            <w:r w:rsidRPr="002B36D2">
              <w:rPr>
                <w:noProof/>
                <w:webHidden/>
              </w:rPr>
              <w:instrText xml:space="preserve"> PAGEREF _Toc228284522 \h </w:instrText>
            </w:r>
            <w:r w:rsidRPr="002B36D2">
              <w:rPr>
                <w:noProof/>
                <w:webHidden/>
              </w:rPr>
            </w:r>
            <w:r w:rsidRPr="002B36D2">
              <w:rPr>
                <w:noProof/>
                <w:webHidden/>
              </w:rPr>
              <w:fldChar w:fldCharType="separate"/>
            </w:r>
            <w:r w:rsidR="005B4048">
              <w:rPr>
                <w:noProof/>
                <w:webHidden/>
              </w:rPr>
              <w:t>46</w:t>
            </w:r>
            <w:r w:rsidRPr="002B36D2">
              <w:rPr>
                <w:noProof/>
                <w:webHidden/>
              </w:rPr>
              <w:fldChar w:fldCharType="end"/>
            </w:r>
          </w:hyperlink>
        </w:p>
        <w:p w14:paraId="44350A6B" w14:textId="5B93329E"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23" w:history="1">
            <w:r w:rsidRPr="002B36D2">
              <w:rPr>
                <w:rStyle w:val="Hipervnculo"/>
                <w:rFonts w:cs="Arial"/>
                <w:noProof/>
              </w:rPr>
              <w:t>1.2.</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Breve reseña histórica</w:t>
            </w:r>
            <w:r w:rsidRPr="002B36D2">
              <w:rPr>
                <w:noProof/>
                <w:webHidden/>
              </w:rPr>
              <w:tab/>
            </w:r>
            <w:r w:rsidRPr="002B36D2">
              <w:rPr>
                <w:noProof/>
                <w:webHidden/>
              </w:rPr>
              <w:fldChar w:fldCharType="begin"/>
            </w:r>
            <w:r w:rsidRPr="002B36D2">
              <w:rPr>
                <w:noProof/>
                <w:webHidden/>
              </w:rPr>
              <w:instrText xml:space="preserve"> PAGEREF _Toc228284523 \h </w:instrText>
            </w:r>
            <w:r w:rsidRPr="002B36D2">
              <w:rPr>
                <w:noProof/>
                <w:webHidden/>
              </w:rPr>
            </w:r>
            <w:r w:rsidRPr="002B36D2">
              <w:rPr>
                <w:noProof/>
                <w:webHidden/>
              </w:rPr>
              <w:fldChar w:fldCharType="separate"/>
            </w:r>
            <w:r w:rsidR="005B4048">
              <w:rPr>
                <w:noProof/>
                <w:webHidden/>
              </w:rPr>
              <w:t>46</w:t>
            </w:r>
            <w:r w:rsidRPr="002B36D2">
              <w:rPr>
                <w:noProof/>
                <w:webHidden/>
              </w:rPr>
              <w:fldChar w:fldCharType="end"/>
            </w:r>
          </w:hyperlink>
        </w:p>
        <w:p w14:paraId="41DD7F3E" w14:textId="2DED3D6D"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24" w:history="1">
            <w:r w:rsidRPr="002B36D2">
              <w:rPr>
                <w:rStyle w:val="Hipervnculo"/>
                <w:rFonts w:cs="Arial"/>
                <w:noProof/>
              </w:rPr>
              <w:t>1.3.</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Actividad</w:t>
            </w:r>
            <w:r w:rsidRPr="002B36D2">
              <w:rPr>
                <w:noProof/>
                <w:webHidden/>
              </w:rPr>
              <w:tab/>
            </w:r>
            <w:r w:rsidRPr="002B36D2">
              <w:rPr>
                <w:noProof/>
                <w:webHidden/>
              </w:rPr>
              <w:fldChar w:fldCharType="begin"/>
            </w:r>
            <w:r w:rsidRPr="002B36D2">
              <w:rPr>
                <w:noProof/>
                <w:webHidden/>
              </w:rPr>
              <w:instrText xml:space="preserve"> PAGEREF _Toc228284524 \h </w:instrText>
            </w:r>
            <w:r w:rsidRPr="002B36D2">
              <w:rPr>
                <w:noProof/>
                <w:webHidden/>
              </w:rPr>
            </w:r>
            <w:r w:rsidRPr="002B36D2">
              <w:rPr>
                <w:noProof/>
                <w:webHidden/>
              </w:rPr>
              <w:fldChar w:fldCharType="separate"/>
            </w:r>
            <w:r w:rsidR="005B4048">
              <w:rPr>
                <w:noProof/>
                <w:webHidden/>
              </w:rPr>
              <w:t>50</w:t>
            </w:r>
            <w:r w:rsidRPr="002B36D2">
              <w:rPr>
                <w:noProof/>
                <w:webHidden/>
              </w:rPr>
              <w:fldChar w:fldCharType="end"/>
            </w:r>
          </w:hyperlink>
        </w:p>
        <w:p w14:paraId="6967353A" w14:textId="097DB1EC"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25" w:history="1">
            <w:r w:rsidRPr="002B36D2">
              <w:rPr>
                <w:rStyle w:val="Hipervnculo"/>
                <w:rFonts w:cs="Arial"/>
                <w:noProof/>
              </w:rPr>
              <w:t>1.4.</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Principales competidores</w:t>
            </w:r>
            <w:r w:rsidRPr="002B36D2">
              <w:rPr>
                <w:noProof/>
                <w:webHidden/>
              </w:rPr>
              <w:tab/>
            </w:r>
            <w:r w:rsidRPr="002B36D2">
              <w:rPr>
                <w:noProof/>
                <w:webHidden/>
              </w:rPr>
              <w:fldChar w:fldCharType="begin"/>
            </w:r>
            <w:r w:rsidRPr="002B36D2">
              <w:rPr>
                <w:noProof/>
                <w:webHidden/>
              </w:rPr>
              <w:instrText xml:space="preserve"> PAGEREF _Toc228284525 \h </w:instrText>
            </w:r>
            <w:r w:rsidRPr="002B36D2">
              <w:rPr>
                <w:noProof/>
                <w:webHidden/>
              </w:rPr>
            </w:r>
            <w:r w:rsidRPr="002B36D2">
              <w:rPr>
                <w:noProof/>
                <w:webHidden/>
              </w:rPr>
              <w:fldChar w:fldCharType="separate"/>
            </w:r>
            <w:r w:rsidR="005B4048">
              <w:rPr>
                <w:noProof/>
                <w:webHidden/>
              </w:rPr>
              <w:t>52</w:t>
            </w:r>
            <w:r w:rsidRPr="002B36D2">
              <w:rPr>
                <w:noProof/>
                <w:webHidden/>
              </w:rPr>
              <w:fldChar w:fldCharType="end"/>
            </w:r>
          </w:hyperlink>
        </w:p>
        <w:p w14:paraId="3771EBC1" w14:textId="13059AEF"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26" w:history="1">
            <w:r w:rsidRPr="002B36D2">
              <w:rPr>
                <w:rStyle w:val="Hipervnculo"/>
                <w:rFonts w:cs="Arial"/>
                <w:noProof/>
              </w:rPr>
              <w:t>1.5.</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Subsidiarias de FIFCO</w:t>
            </w:r>
            <w:r w:rsidRPr="002B36D2">
              <w:rPr>
                <w:noProof/>
                <w:webHidden/>
              </w:rPr>
              <w:tab/>
            </w:r>
            <w:r w:rsidRPr="002B36D2">
              <w:rPr>
                <w:noProof/>
                <w:webHidden/>
              </w:rPr>
              <w:fldChar w:fldCharType="begin"/>
            </w:r>
            <w:r w:rsidRPr="002B36D2">
              <w:rPr>
                <w:noProof/>
                <w:webHidden/>
              </w:rPr>
              <w:instrText xml:space="preserve"> PAGEREF _Toc228284526 \h </w:instrText>
            </w:r>
            <w:r w:rsidRPr="002B36D2">
              <w:rPr>
                <w:noProof/>
                <w:webHidden/>
              </w:rPr>
            </w:r>
            <w:r w:rsidRPr="002B36D2">
              <w:rPr>
                <w:noProof/>
                <w:webHidden/>
              </w:rPr>
              <w:fldChar w:fldCharType="separate"/>
            </w:r>
            <w:r w:rsidR="005B4048">
              <w:rPr>
                <w:noProof/>
                <w:webHidden/>
              </w:rPr>
              <w:t>53</w:t>
            </w:r>
            <w:r w:rsidRPr="002B36D2">
              <w:rPr>
                <w:noProof/>
                <w:webHidden/>
              </w:rPr>
              <w:fldChar w:fldCharType="end"/>
            </w:r>
          </w:hyperlink>
        </w:p>
        <w:p w14:paraId="286E245B" w14:textId="6EB7DA08"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27" w:history="1">
            <w:r w:rsidRPr="002B36D2">
              <w:rPr>
                <w:rStyle w:val="Hipervnculo"/>
                <w:rFonts w:cs="Arial"/>
                <w:noProof/>
              </w:rPr>
              <w:t>1.6.</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Estructura organizativa</w:t>
            </w:r>
            <w:r w:rsidRPr="002B36D2">
              <w:rPr>
                <w:noProof/>
                <w:webHidden/>
              </w:rPr>
              <w:tab/>
            </w:r>
            <w:r w:rsidRPr="002B36D2">
              <w:rPr>
                <w:noProof/>
                <w:webHidden/>
              </w:rPr>
              <w:fldChar w:fldCharType="begin"/>
            </w:r>
            <w:r w:rsidRPr="002B36D2">
              <w:rPr>
                <w:noProof/>
                <w:webHidden/>
              </w:rPr>
              <w:instrText xml:space="preserve"> PAGEREF _Toc228284527 \h </w:instrText>
            </w:r>
            <w:r w:rsidRPr="002B36D2">
              <w:rPr>
                <w:noProof/>
                <w:webHidden/>
              </w:rPr>
            </w:r>
            <w:r w:rsidRPr="002B36D2">
              <w:rPr>
                <w:noProof/>
                <w:webHidden/>
              </w:rPr>
              <w:fldChar w:fldCharType="separate"/>
            </w:r>
            <w:r w:rsidR="005B4048">
              <w:rPr>
                <w:noProof/>
                <w:webHidden/>
              </w:rPr>
              <w:t>53</w:t>
            </w:r>
            <w:r w:rsidRPr="002B36D2">
              <w:rPr>
                <w:noProof/>
                <w:webHidden/>
              </w:rPr>
              <w:fldChar w:fldCharType="end"/>
            </w:r>
          </w:hyperlink>
        </w:p>
        <w:p w14:paraId="24757759" w14:textId="7DBCBFD8"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28" w:history="1">
            <w:r w:rsidRPr="002B36D2">
              <w:rPr>
                <w:rStyle w:val="Hipervnculo"/>
                <w:rFonts w:cs="Arial"/>
                <w:noProof/>
              </w:rPr>
              <w:t>1.7.</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Propiedades, planta y equipo</w:t>
            </w:r>
            <w:r w:rsidRPr="002B36D2">
              <w:rPr>
                <w:noProof/>
                <w:webHidden/>
              </w:rPr>
              <w:tab/>
            </w:r>
            <w:r w:rsidRPr="002B36D2">
              <w:rPr>
                <w:noProof/>
                <w:webHidden/>
              </w:rPr>
              <w:fldChar w:fldCharType="begin"/>
            </w:r>
            <w:r w:rsidRPr="002B36D2">
              <w:rPr>
                <w:noProof/>
                <w:webHidden/>
              </w:rPr>
              <w:instrText xml:space="preserve"> PAGEREF _Toc228284528 \h </w:instrText>
            </w:r>
            <w:r w:rsidRPr="002B36D2">
              <w:rPr>
                <w:noProof/>
                <w:webHidden/>
              </w:rPr>
            </w:r>
            <w:r w:rsidRPr="002B36D2">
              <w:rPr>
                <w:noProof/>
                <w:webHidden/>
              </w:rPr>
              <w:fldChar w:fldCharType="separate"/>
            </w:r>
            <w:r w:rsidR="005B4048">
              <w:rPr>
                <w:noProof/>
                <w:webHidden/>
              </w:rPr>
              <w:t>55</w:t>
            </w:r>
            <w:r w:rsidRPr="002B36D2">
              <w:rPr>
                <w:noProof/>
                <w:webHidden/>
              </w:rPr>
              <w:fldChar w:fldCharType="end"/>
            </w:r>
          </w:hyperlink>
        </w:p>
        <w:p w14:paraId="49706554" w14:textId="22564AA5"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29" w:history="1">
            <w:r w:rsidRPr="002B36D2">
              <w:rPr>
                <w:rStyle w:val="Hipervnculo"/>
                <w:rFonts w:cs="Arial"/>
                <w:noProof/>
              </w:rPr>
              <w:t>1.8.</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Empleo y riqueza para los países en los que opera</w:t>
            </w:r>
            <w:r w:rsidRPr="002B36D2">
              <w:rPr>
                <w:noProof/>
                <w:webHidden/>
              </w:rPr>
              <w:tab/>
            </w:r>
            <w:r w:rsidRPr="002B36D2">
              <w:rPr>
                <w:noProof/>
                <w:webHidden/>
              </w:rPr>
              <w:fldChar w:fldCharType="begin"/>
            </w:r>
            <w:r w:rsidRPr="002B36D2">
              <w:rPr>
                <w:noProof/>
                <w:webHidden/>
              </w:rPr>
              <w:instrText xml:space="preserve"> PAGEREF _Toc228284529 \h </w:instrText>
            </w:r>
            <w:r w:rsidRPr="002B36D2">
              <w:rPr>
                <w:noProof/>
                <w:webHidden/>
              </w:rPr>
            </w:r>
            <w:r w:rsidRPr="002B36D2">
              <w:rPr>
                <w:noProof/>
                <w:webHidden/>
              </w:rPr>
              <w:fldChar w:fldCharType="separate"/>
            </w:r>
            <w:r w:rsidR="005B4048">
              <w:rPr>
                <w:noProof/>
                <w:webHidden/>
              </w:rPr>
              <w:t>55</w:t>
            </w:r>
            <w:r w:rsidRPr="002B36D2">
              <w:rPr>
                <w:noProof/>
                <w:webHidden/>
              </w:rPr>
              <w:fldChar w:fldCharType="end"/>
            </w:r>
          </w:hyperlink>
        </w:p>
        <w:p w14:paraId="77EC12BE" w14:textId="5082CFC0"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30" w:history="1">
            <w:r w:rsidRPr="002B36D2">
              <w:rPr>
                <w:rStyle w:val="Hipervnculo"/>
                <w:rFonts w:cs="Arial"/>
                <w:noProof/>
              </w:rPr>
              <w:t>Capítulo 4.</w:t>
            </w:r>
            <w:r w:rsidRPr="002B36D2">
              <w:rPr>
                <w:noProof/>
                <w:webHidden/>
              </w:rPr>
              <w:tab/>
            </w:r>
            <w:r w:rsidRPr="002B36D2">
              <w:rPr>
                <w:noProof/>
                <w:webHidden/>
              </w:rPr>
              <w:fldChar w:fldCharType="begin"/>
            </w:r>
            <w:r w:rsidRPr="002B36D2">
              <w:rPr>
                <w:noProof/>
                <w:webHidden/>
              </w:rPr>
              <w:instrText xml:space="preserve"> PAGEREF _Toc228284530 \h </w:instrText>
            </w:r>
            <w:r w:rsidRPr="002B36D2">
              <w:rPr>
                <w:noProof/>
                <w:webHidden/>
              </w:rPr>
            </w:r>
            <w:r w:rsidRPr="002B36D2">
              <w:rPr>
                <w:noProof/>
                <w:webHidden/>
              </w:rPr>
              <w:fldChar w:fldCharType="separate"/>
            </w:r>
            <w:r w:rsidR="005B4048">
              <w:rPr>
                <w:noProof/>
                <w:webHidden/>
              </w:rPr>
              <w:t>57</w:t>
            </w:r>
            <w:r w:rsidRPr="002B36D2">
              <w:rPr>
                <w:noProof/>
                <w:webHidden/>
              </w:rPr>
              <w:fldChar w:fldCharType="end"/>
            </w:r>
          </w:hyperlink>
        </w:p>
        <w:p w14:paraId="3697EAF3" w14:textId="4A05C945"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31" w:history="1">
            <w:r w:rsidRPr="002B36D2">
              <w:rPr>
                <w:rStyle w:val="Hipervnculo"/>
                <w:rFonts w:cs="Arial"/>
                <w:noProof/>
              </w:rPr>
              <w:t>Resultados de  operación y financieros  e información prospectiva</w:t>
            </w:r>
            <w:r w:rsidRPr="002B36D2">
              <w:rPr>
                <w:noProof/>
                <w:webHidden/>
              </w:rPr>
              <w:tab/>
            </w:r>
            <w:r w:rsidRPr="002B36D2">
              <w:rPr>
                <w:noProof/>
                <w:webHidden/>
              </w:rPr>
              <w:fldChar w:fldCharType="begin"/>
            </w:r>
            <w:r w:rsidRPr="002B36D2">
              <w:rPr>
                <w:noProof/>
                <w:webHidden/>
              </w:rPr>
              <w:instrText xml:space="preserve"> PAGEREF _Toc228284531 \h </w:instrText>
            </w:r>
            <w:r w:rsidRPr="002B36D2">
              <w:rPr>
                <w:noProof/>
                <w:webHidden/>
              </w:rPr>
            </w:r>
            <w:r w:rsidRPr="002B36D2">
              <w:rPr>
                <w:noProof/>
                <w:webHidden/>
              </w:rPr>
              <w:fldChar w:fldCharType="separate"/>
            </w:r>
            <w:r w:rsidR="005B4048">
              <w:rPr>
                <w:noProof/>
                <w:webHidden/>
              </w:rPr>
              <w:t>57</w:t>
            </w:r>
            <w:r w:rsidRPr="002B36D2">
              <w:rPr>
                <w:noProof/>
                <w:webHidden/>
              </w:rPr>
              <w:fldChar w:fldCharType="end"/>
            </w:r>
          </w:hyperlink>
        </w:p>
        <w:p w14:paraId="7D1D43B7" w14:textId="7AA8187C"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32" w:history="1">
            <w:r w:rsidRPr="002B36D2">
              <w:rPr>
                <w:rStyle w:val="Hipervnculo"/>
              </w:rPr>
              <w:t>1.</w:t>
            </w:r>
            <w:r w:rsidRPr="002B36D2">
              <w:rPr>
                <w:rFonts w:asciiTheme="minorHAnsi" w:eastAsiaTheme="minorEastAsia" w:hAnsiTheme="minorHAnsi"/>
                <w:kern w:val="2"/>
                <w:sz w:val="24"/>
                <w:szCs w:val="24"/>
                <w:lang w:eastAsia="es-CR"/>
                <w14:ligatures w14:val="standardContextual"/>
              </w:rPr>
              <w:tab/>
            </w:r>
            <w:r w:rsidRPr="002B36D2">
              <w:rPr>
                <w:rStyle w:val="Hipervnculo"/>
              </w:rPr>
              <w:t>Resultados de Operación - Dimensión Económica</w:t>
            </w:r>
            <w:r w:rsidRPr="002B36D2">
              <w:rPr>
                <w:webHidden/>
              </w:rPr>
              <w:tab/>
            </w:r>
            <w:r w:rsidRPr="002B36D2">
              <w:rPr>
                <w:webHidden/>
              </w:rPr>
              <w:fldChar w:fldCharType="begin"/>
            </w:r>
            <w:r w:rsidRPr="002B36D2">
              <w:rPr>
                <w:webHidden/>
              </w:rPr>
              <w:instrText xml:space="preserve"> PAGEREF _Toc228284532 \h </w:instrText>
            </w:r>
            <w:r w:rsidRPr="002B36D2">
              <w:rPr>
                <w:webHidden/>
              </w:rPr>
            </w:r>
            <w:r w:rsidRPr="002B36D2">
              <w:rPr>
                <w:webHidden/>
              </w:rPr>
              <w:fldChar w:fldCharType="separate"/>
            </w:r>
            <w:r w:rsidR="005B4048">
              <w:rPr>
                <w:webHidden/>
              </w:rPr>
              <w:t>58</w:t>
            </w:r>
            <w:r w:rsidRPr="002B36D2">
              <w:rPr>
                <w:webHidden/>
              </w:rPr>
              <w:fldChar w:fldCharType="end"/>
            </w:r>
          </w:hyperlink>
        </w:p>
        <w:p w14:paraId="66BBC2B5" w14:textId="4EDB44C0"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33" w:history="1">
            <w:r w:rsidRPr="002B36D2">
              <w:rPr>
                <w:rStyle w:val="Hipervnculo"/>
                <w:rFonts w:cs="Arial"/>
                <w:noProof/>
              </w:rPr>
              <w:t>1.1.</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Florida Hospitalidad</w:t>
            </w:r>
            <w:r w:rsidRPr="002B36D2">
              <w:rPr>
                <w:noProof/>
                <w:webHidden/>
              </w:rPr>
              <w:tab/>
            </w:r>
            <w:r w:rsidRPr="002B36D2">
              <w:rPr>
                <w:noProof/>
                <w:webHidden/>
              </w:rPr>
              <w:fldChar w:fldCharType="begin"/>
            </w:r>
            <w:r w:rsidRPr="002B36D2">
              <w:rPr>
                <w:noProof/>
                <w:webHidden/>
              </w:rPr>
              <w:instrText xml:space="preserve"> PAGEREF _Toc228284533 \h </w:instrText>
            </w:r>
            <w:r w:rsidRPr="002B36D2">
              <w:rPr>
                <w:noProof/>
                <w:webHidden/>
              </w:rPr>
            </w:r>
            <w:r w:rsidRPr="002B36D2">
              <w:rPr>
                <w:noProof/>
                <w:webHidden/>
              </w:rPr>
              <w:fldChar w:fldCharType="separate"/>
            </w:r>
            <w:r w:rsidR="005B4048">
              <w:rPr>
                <w:noProof/>
                <w:webHidden/>
              </w:rPr>
              <w:t>60</w:t>
            </w:r>
            <w:r w:rsidRPr="002B36D2">
              <w:rPr>
                <w:noProof/>
                <w:webHidden/>
              </w:rPr>
              <w:fldChar w:fldCharType="end"/>
            </w:r>
          </w:hyperlink>
        </w:p>
        <w:p w14:paraId="4C298414" w14:textId="448A20D9"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34" w:history="1">
            <w:r w:rsidRPr="002B36D2">
              <w:rPr>
                <w:rStyle w:val="Hipervnculo"/>
                <w:rFonts w:cs="Arial"/>
                <w:noProof/>
              </w:rPr>
              <w:t>1.2.</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Florida Capitales</w:t>
            </w:r>
            <w:r w:rsidRPr="002B36D2">
              <w:rPr>
                <w:noProof/>
                <w:webHidden/>
              </w:rPr>
              <w:tab/>
            </w:r>
            <w:r w:rsidRPr="002B36D2">
              <w:rPr>
                <w:noProof/>
                <w:webHidden/>
              </w:rPr>
              <w:fldChar w:fldCharType="begin"/>
            </w:r>
            <w:r w:rsidRPr="002B36D2">
              <w:rPr>
                <w:noProof/>
                <w:webHidden/>
              </w:rPr>
              <w:instrText xml:space="preserve"> PAGEREF _Toc228284534 \h </w:instrText>
            </w:r>
            <w:r w:rsidRPr="002B36D2">
              <w:rPr>
                <w:noProof/>
                <w:webHidden/>
              </w:rPr>
            </w:r>
            <w:r w:rsidRPr="002B36D2">
              <w:rPr>
                <w:noProof/>
                <w:webHidden/>
              </w:rPr>
              <w:fldChar w:fldCharType="separate"/>
            </w:r>
            <w:r w:rsidR="005B4048">
              <w:rPr>
                <w:noProof/>
                <w:webHidden/>
              </w:rPr>
              <w:t>61</w:t>
            </w:r>
            <w:r w:rsidRPr="002B36D2">
              <w:rPr>
                <w:noProof/>
                <w:webHidden/>
              </w:rPr>
              <w:fldChar w:fldCharType="end"/>
            </w:r>
          </w:hyperlink>
        </w:p>
        <w:p w14:paraId="6FBCC370" w14:textId="124A75B8"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35" w:history="1">
            <w:r w:rsidRPr="002B36D2">
              <w:rPr>
                <w:rStyle w:val="Hipervnculo"/>
              </w:rPr>
              <w:t>2.</w:t>
            </w:r>
            <w:r w:rsidRPr="002B36D2">
              <w:rPr>
                <w:rFonts w:asciiTheme="minorHAnsi" w:eastAsiaTheme="minorEastAsia" w:hAnsiTheme="minorHAnsi"/>
                <w:kern w:val="2"/>
                <w:sz w:val="24"/>
                <w:szCs w:val="24"/>
                <w:lang w:eastAsia="es-CR"/>
                <w14:ligatures w14:val="standardContextual"/>
              </w:rPr>
              <w:tab/>
            </w:r>
            <w:r w:rsidRPr="002B36D2">
              <w:rPr>
                <w:rStyle w:val="Hipervnculo"/>
              </w:rPr>
              <w:t>Resultados de Operación - Dimensión Social Interna y Externa</w:t>
            </w:r>
            <w:r w:rsidRPr="002B36D2">
              <w:rPr>
                <w:webHidden/>
              </w:rPr>
              <w:tab/>
            </w:r>
            <w:r w:rsidRPr="002B36D2">
              <w:rPr>
                <w:webHidden/>
              </w:rPr>
              <w:fldChar w:fldCharType="begin"/>
            </w:r>
            <w:r w:rsidRPr="002B36D2">
              <w:rPr>
                <w:webHidden/>
              </w:rPr>
              <w:instrText xml:space="preserve"> PAGEREF _Toc228284535 \h </w:instrText>
            </w:r>
            <w:r w:rsidRPr="002B36D2">
              <w:rPr>
                <w:webHidden/>
              </w:rPr>
            </w:r>
            <w:r w:rsidRPr="002B36D2">
              <w:rPr>
                <w:webHidden/>
              </w:rPr>
              <w:fldChar w:fldCharType="separate"/>
            </w:r>
            <w:r w:rsidR="005B4048">
              <w:rPr>
                <w:webHidden/>
              </w:rPr>
              <w:t>61</w:t>
            </w:r>
            <w:r w:rsidRPr="002B36D2">
              <w:rPr>
                <w:webHidden/>
              </w:rPr>
              <w:fldChar w:fldCharType="end"/>
            </w:r>
          </w:hyperlink>
        </w:p>
        <w:p w14:paraId="37A2872A" w14:textId="72FFD56F"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36" w:history="1">
            <w:r w:rsidRPr="002B36D2">
              <w:rPr>
                <w:rStyle w:val="Hipervnculo"/>
              </w:rPr>
              <w:t>3.</w:t>
            </w:r>
            <w:r w:rsidRPr="002B36D2">
              <w:rPr>
                <w:rFonts w:asciiTheme="minorHAnsi" w:eastAsiaTheme="minorEastAsia" w:hAnsiTheme="minorHAnsi"/>
                <w:kern w:val="2"/>
                <w:sz w:val="24"/>
                <w:szCs w:val="24"/>
                <w:lang w:eastAsia="es-CR"/>
                <w14:ligatures w14:val="standardContextual"/>
              </w:rPr>
              <w:tab/>
            </w:r>
            <w:r w:rsidRPr="002B36D2">
              <w:rPr>
                <w:rStyle w:val="Hipervnculo"/>
              </w:rPr>
              <w:t>Agenda de Sostenibilidad basada en la Gobernanza.</w:t>
            </w:r>
            <w:r w:rsidRPr="002B36D2">
              <w:rPr>
                <w:webHidden/>
              </w:rPr>
              <w:tab/>
            </w:r>
            <w:r w:rsidRPr="002B36D2">
              <w:rPr>
                <w:webHidden/>
              </w:rPr>
              <w:fldChar w:fldCharType="begin"/>
            </w:r>
            <w:r w:rsidRPr="002B36D2">
              <w:rPr>
                <w:webHidden/>
              </w:rPr>
              <w:instrText xml:space="preserve"> PAGEREF _Toc228284536 \h </w:instrText>
            </w:r>
            <w:r w:rsidRPr="002B36D2">
              <w:rPr>
                <w:webHidden/>
              </w:rPr>
            </w:r>
            <w:r w:rsidRPr="002B36D2">
              <w:rPr>
                <w:webHidden/>
              </w:rPr>
              <w:fldChar w:fldCharType="separate"/>
            </w:r>
            <w:r w:rsidR="005B4048">
              <w:rPr>
                <w:webHidden/>
              </w:rPr>
              <w:t>63</w:t>
            </w:r>
            <w:r w:rsidRPr="002B36D2">
              <w:rPr>
                <w:webHidden/>
              </w:rPr>
              <w:fldChar w:fldCharType="end"/>
            </w:r>
          </w:hyperlink>
        </w:p>
        <w:p w14:paraId="71282A40" w14:textId="07AE1554"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37" w:history="1">
            <w:r w:rsidRPr="002B36D2">
              <w:rPr>
                <w:rStyle w:val="Hipervnculo"/>
              </w:rPr>
              <w:t>4.</w:t>
            </w:r>
            <w:r w:rsidRPr="002B36D2">
              <w:rPr>
                <w:rFonts w:asciiTheme="minorHAnsi" w:eastAsiaTheme="minorEastAsia" w:hAnsiTheme="minorHAnsi"/>
                <w:kern w:val="2"/>
                <w:sz w:val="24"/>
                <w:szCs w:val="24"/>
                <w:lang w:eastAsia="es-CR"/>
                <w14:ligatures w14:val="standardContextual"/>
              </w:rPr>
              <w:tab/>
            </w:r>
            <w:r w:rsidRPr="002B36D2">
              <w:rPr>
                <w:rStyle w:val="Hipervnculo"/>
              </w:rPr>
              <w:t>Resultados de Operación - Dimensión Ambiental</w:t>
            </w:r>
            <w:r w:rsidRPr="002B36D2">
              <w:rPr>
                <w:webHidden/>
              </w:rPr>
              <w:tab/>
            </w:r>
            <w:r w:rsidRPr="002B36D2">
              <w:rPr>
                <w:webHidden/>
              </w:rPr>
              <w:fldChar w:fldCharType="begin"/>
            </w:r>
            <w:r w:rsidRPr="002B36D2">
              <w:rPr>
                <w:webHidden/>
              </w:rPr>
              <w:instrText xml:space="preserve"> PAGEREF _Toc228284537 \h </w:instrText>
            </w:r>
            <w:r w:rsidRPr="002B36D2">
              <w:rPr>
                <w:webHidden/>
              </w:rPr>
            </w:r>
            <w:r w:rsidRPr="002B36D2">
              <w:rPr>
                <w:webHidden/>
              </w:rPr>
              <w:fldChar w:fldCharType="separate"/>
            </w:r>
            <w:r w:rsidR="005B4048">
              <w:rPr>
                <w:webHidden/>
              </w:rPr>
              <w:t>64</w:t>
            </w:r>
            <w:r w:rsidRPr="002B36D2">
              <w:rPr>
                <w:webHidden/>
              </w:rPr>
              <w:fldChar w:fldCharType="end"/>
            </w:r>
          </w:hyperlink>
        </w:p>
        <w:p w14:paraId="2CE9CAD8" w14:textId="5A6F697E"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38" w:history="1">
            <w:r w:rsidRPr="002B36D2">
              <w:rPr>
                <w:rStyle w:val="Hipervnculo"/>
                <w:rFonts w:cs="Arial"/>
                <w:noProof/>
              </w:rPr>
              <w:t>Capítulo 5.</w:t>
            </w:r>
            <w:r w:rsidRPr="002B36D2">
              <w:rPr>
                <w:noProof/>
                <w:webHidden/>
              </w:rPr>
              <w:tab/>
            </w:r>
            <w:r w:rsidRPr="002B36D2">
              <w:rPr>
                <w:noProof/>
                <w:webHidden/>
              </w:rPr>
              <w:fldChar w:fldCharType="begin"/>
            </w:r>
            <w:r w:rsidRPr="002B36D2">
              <w:rPr>
                <w:noProof/>
                <w:webHidden/>
              </w:rPr>
              <w:instrText xml:space="preserve"> PAGEREF _Toc228284538 \h </w:instrText>
            </w:r>
            <w:r w:rsidRPr="002B36D2">
              <w:rPr>
                <w:noProof/>
                <w:webHidden/>
              </w:rPr>
            </w:r>
            <w:r w:rsidRPr="002B36D2">
              <w:rPr>
                <w:noProof/>
                <w:webHidden/>
              </w:rPr>
              <w:fldChar w:fldCharType="separate"/>
            </w:r>
            <w:r w:rsidR="005B4048">
              <w:rPr>
                <w:noProof/>
                <w:webHidden/>
              </w:rPr>
              <w:t>68</w:t>
            </w:r>
            <w:r w:rsidRPr="002B36D2">
              <w:rPr>
                <w:noProof/>
                <w:webHidden/>
              </w:rPr>
              <w:fldChar w:fldCharType="end"/>
            </w:r>
          </w:hyperlink>
        </w:p>
        <w:p w14:paraId="20178209" w14:textId="3F613B59"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39" w:history="1">
            <w:r w:rsidRPr="002B36D2">
              <w:rPr>
                <w:rStyle w:val="Hipervnculo"/>
                <w:rFonts w:cs="Arial"/>
                <w:noProof/>
              </w:rPr>
              <w:t>Directores, personal gerencial y empleados</w:t>
            </w:r>
            <w:r w:rsidRPr="002B36D2">
              <w:rPr>
                <w:noProof/>
                <w:webHidden/>
              </w:rPr>
              <w:tab/>
            </w:r>
            <w:r w:rsidRPr="002B36D2">
              <w:rPr>
                <w:noProof/>
                <w:webHidden/>
              </w:rPr>
              <w:fldChar w:fldCharType="begin"/>
            </w:r>
            <w:r w:rsidRPr="002B36D2">
              <w:rPr>
                <w:noProof/>
                <w:webHidden/>
              </w:rPr>
              <w:instrText xml:space="preserve"> PAGEREF _Toc228284539 \h </w:instrText>
            </w:r>
            <w:r w:rsidRPr="002B36D2">
              <w:rPr>
                <w:noProof/>
                <w:webHidden/>
              </w:rPr>
            </w:r>
            <w:r w:rsidRPr="002B36D2">
              <w:rPr>
                <w:noProof/>
                <w:webHidden/>
              </w:rPr>
              <w:fldChar w:fldCharType="separate"/>
            </w:r>
            <w:r w:rsidR="005B4048">
              <w:rPr>
                <w:noProof/>
                <w:webHidden/>
              </w:rPr>
              <w:t>68</w:t>
            </w:r>
            <w:r w:rsidRPr="002B36D2">
              <w:rPr>
                <w:noProof/>
                <w:webHidden/>
              </w:rPr>
              <w:fldChar w:fldCharType="end"/>
            </w:r>
          </w:hyperlink>
        </w:p>
        <w:p w14:paraId="40E44446" w14:textId="1BD7F372"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40" w:history="1">
            <w:r w:rsidRPr="002B36D2">
              <w:rPr>
                <w:rStyle w:val="Hipervnculo"/>
              </w:rPr>
              <w:t>1.</w:t>
            </w:r>
            <w:r w:rsidRPr="002B36D2">
              <w:rPr>
                <w:rFonts w:asciiTheme="minorHAnsi" w:eastAsiaTheme="minorEastAsia" w:hAnsiTheme="minorHAnsi"/>
                <w:kern w:val="2"/>
                <w:sz w:val="24"/>
                <w:szCs w:val="24"/>
                <w:lang w:eastAsia="es-CR"/>
                <w14:ligatures w14:val="standardContextual"/>
              </w:rPr>
              <w:tab/>
            </w:r>
            <w:r w:rsidRPr="002B36D2">
              <w:rPr>
                <w:rStyle w:val="Hipervnculo"/>
              </w:rPr>
              <w:t>Personal Gerencial</w:t>
            </w:r>
            <w:r w:rsidRPr="002B36D2">
              <w:rPr>
                <w:webHidden/>
              </w:rPr>
              <w:tab/>
            </w:r>
            <w:r w:rsidRPr="002B36D2">
              <w:rPr>
                <w:webHidden/>
              </w:rPr>
              <w:fldChar w:fldCharType="begin"/>
            </w:r>
            <w:r w:rsidRPr="002B36D2">
              <w:rPr>
                <w:webHidden/>
              </w:rPr>
              <w:instrText xml:space="preserve"> PAGEREF _Toc228284540 \h </w:instrText>
            </w:r>
            <w:r w:rsidRPr="002B36D2">
              <w:rPr>
                <w:webHidden/>
              </w:rPr>
            </w:r>
            <w:r w:rsidRPr="002B36D2">
              <w:rPr>
                <w:webHidden/>
              </w:rPr>
              <w:fldChar w:fldCharType="separate"/>
            </w:r>
            <w:r w:rsidR="005B4048">
              <w:rPr>
                <w:webHidden/>
              </w:rPr>
              <w:t>70</w:t>
            </w:r>
            <w:r w:rsidRPr="002B36D2">
              <w:rPr>
                <w:webHidden/>
              </w:rPr>
              <w:fldChar w:fldCharType="end"/>
            </w:r>
          </w:hyperlink>
        </w:p>
        <w:p w14:paraId="101C0354" w14:textId="2955077B" w:rsidR="00B17A68" w:rsidRPr="002B36D2" w:rsidRDefault="00B17A68">
          <w:pPr>
            <w:pStyle w:val="TDC3"/>
            <w:tabs>
              <w:tab w:val="left" w:pos="1100"/>
              <w:tab w:val="right" w:leader="dot" w:pos="10070"/>
            </w:tabs>
            <w:rPr>
              <w:rFonts w:asciiTheme="minorHAnsi" w:eastAsiaTheme="minorEastAsia" w:hAnsiTheme="minorHAnsi"/>
              <w:noProof/>
              <w:kern w:val="2"/>
              <w:sz w:val="24"/>
              <w:szCs w:val="24"/>
              <w:lang w:eastAsia="es-CR"/>
              <w14:ligatures w14:val="standardContextual"/>
            </w:rPr>
          </w:pPr>
          <w:hyperlink w:anchor="_Toc228284541" w:history="1">
            <w:r w:rsidRPr="002B36D2">
              <w:rPr>
                <w:rStyle w:val="Hipervnculo"/>
                <w:rFonts w:cs="Arial"/>
                <w:noProof/>
              </w:rPr>
              <w:t>1.1.</w:t>
            </w:r>
            <w:r w:rsidRPr="002B36D2">
              <w:rPr>
                <w:rFonts w:asciiTheme="minorHAnsi" w:eastAsiaTheme="minorEastAsia" w:hAnsiTheme="minorHAnsi"/>
                <w:noProof/>
                <w:kern w:val="2"/>
                <w:sz w:val="24"/>
                <w:szCs w:val="24"/>
                <w:lang w:eastAsia="es-CR"/>
                <w14:ligatures w14:val="standardContextual"/>
              </w:rPr>
              <w:tab/>
            </w:r>
            <w:r w:rsidRPr="002B36D2">
              <w:rPr>
                <w:rStyle w:val="Hipervnculo"/>
                <w:rFonts w:cs="Arial"/>
                <w:noProof/>
              </w:rPr>
              <w:t>Representación Judicial y Extrajudicial</w:t>
            </w:r>
            <w:r w:rsidRPr="002B36D2">
              <w:rPr>
                <w:noProof/>
                <w:webHidden/>
              </w:rPr>
              <w:tab/>
            </w:r>
            <w:r w:rsidRPr="002B36D2">
              <w:rPr>
                <w:noProof/>
                <w:webHidden/>
              </w:rPr>
              <w:fldChar w:fldCharType="begin"/>
            </w:r>
            <w:r w:rsidRPr="002B36D2">
              <w:rPr>
                <w:noProof/>
                <w:webHidden/>
              </w:rPr>
              <w:instrText xml:space="preserve"> PAGEREF _Toc228284541 \h </w:instrText>
            </w:r>
            <w:r w:rsidRPr="002B36D2">
              <w:rPr>
                <w:noProof/>
                <w:webHidden/>
              </w:rPr>
            </w:r>
            <w:r w:rsidRPr="002B36D2">
              <w:rPr>
                <w:noProof/>
                <w:webHidden/>
              </w:rPr>
              <w:fldChar w:fldCharType="separate"/>
            </w:r>
            <w:r w:rsidR="005B4048">
              <w:rPr>
                <w:noProof/>
                <w:webHidden/>
              </w:rPr>
              <w:t>72</w:t>
            </w:r>
            <w:r w:rsidRPr="002B36D2">
              <w:rPr>
                <w:noProof/>
                <w:webHidden/>
              </w:rPr>
              <w:fldChar w:fldCharType="end"/>
            </w:r>
          </w:hyperlink>
        </w:p>
        <w:p w14:paraId="1DB87573" w14:textId="2CBE85DD"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42" w:history="1">
            <w:r w:rsidRPr="002B36D2">
              <w:rPr>
                <w:rStyle w:val="Hipervnculo"/>
              </w:rPr>
              <w:t>2.</w:t>
            </w:r>
            <w:r w:rsidRPr="002B36D2">
              <w:rPr>
                <w:rFonts w:asciiTheme="minorHAnsi" w:eastAsiaTheme="minorEastAsia" w:hAnsiTheme="minorHAnsi"/>
                <w:kern w:val="2"/>
                <w:sz w:val="24"/>
                <w:szCs w:val="24"/>
                <w:lang w:eastAsia="es-CR"/>
                <w14:ligatures w14:val="standardContextual"/>
              </w:rPr>
              <w:tab/>
            </w:r>
            <w:r w:rsidRPr="002B36D2">
              <w:rPr>
                <w:rStyle w:val="Hipervnculo"/>
              </w:rPr>
              <w:t>Políticas generales de compensación de los directores y personal gerencial</w:t>
            </w:r>
            <w:r w:rsidRPr="002B36D2">
              <w:rPr>
                <w:webHidden/>
              </w:rPr>
              <w:tab/>
            </w:r>
            <w:r w:rsidRPr="002B36D2">
              <w:rPr>
                <w:webHidden/>
              </w:rPr>
              <w:fldChar w:fldCharType="begin"/>
            </w:r>
            <w:r w:rsidRPr="002B36D2">
              <w:rPr>
                <w:webHidden/>
              </w:rPr>
              <w:instrText xml:space="preserve"> PAGEREF _Toc228284542 \h </w:instrText>
            </w:r>
            <w:r w:rsidRPr="002B36D2">
              <w:rPr>
                <w:webHidden/>
              </w:rPr>
            </w:r>
            <w:r w:rsidRPr="002B36D2">
              <w:rPr>
                <w:webHidden/>
              </w:rPr>
              <w:fldChar w:fldCharType="separate"/>
            </w:r>
            <w:r w:rsidR="005B4048">
              <w:rPr>
                <w:webHidden/>
              </w:rPr>
              <w:t>72</w:t>
            </w:r>
            <w:r w:rsidRPr="002B36D2">
              <w:rPr>
                <w:webHidden/>
              </w:rPr>
              <w:fldChar w:fldCharType="end"/>
            </w:r>
          </w:hyperlink>
        </w:p>
        <w:p w14:paraId="487E7EA4" w14:textId="138C7965"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43" w:history="1">
            <w:r w:rsidRPr="002B36D2">
              <w:rPr>
                <w:rStyle w:val="Hipervnculo"/>
              </w:rPr>
              <w:t>3.</w:t>
            </w:r>
            <w:r w:rsidRPr="002B36D2">
              <w:rPr>
                <w:rFonts w:asciiTheme="minorHAnsi" w:eastAsiaTheme="minorEastAsia" w:hAnsiTheme="minorHAnsi"/>
                <w:kern w:val="2"/>
                <w:sz w:val="24"/>
                <w:szCs w:val="24"/>
                <w:lang w:eastAsia="es-CR"/>
                <w14:ligatures w14:val="standardContextual"/>
              </w:rPr>
              <w:tab/>
            </w:r>
            <w:r w:rsidRPr="002B36D2">
              <w:rPr>
                <w:rStyle w:val="Hipervnculo"/>
              </w:rPr>
              <w:t>Personal</w:t>
            </w:r>
            <w:r w:rsidRPr="002B36D2">
              <w:rPr>
                <w:webHidden/>
              </w:rPr>
              <w:tab/>
            </w:r>
            <w:r w:rsidRPr="002B36D2">
              <w:rPr>
                <w:webHidden/>
              </w:rPr>
              <w:fldChar w:fldCharType="begin"/>
            </w:r>
            <w:r w:rsidRPr="002B36D2">
              <w:rPr>
                <w:webHidden/>
              </w:rPr>
              <w:instrText xml:space="preserve"> PAGEREF _Toc228284543 \h </w:instrText>
            </w:r>
            <w:r w:rsidRPr="002B36D2">
              <w:rPr>
                <w:webHidden/>
              </w:rPr>
            </w:r>
            <w:r w:rsidRPr="002B36D2">
              <w:rPr>
                <w:webHidden/>
              </w:rPr>
              <w:fldChar w:fldCharType="separate"/>
            </w:r>
            <w:r w:rsidR="005B4048">
              <w:rPr>
                <w:webHidden/>
              </w:rPr>
              <w:t>73</w:t>
            </w:r>
            <w:r w:rsidRPr="002B36D2">
              <w:rPr>
                <w:webHidden/>
              </w:rPr>
              <w:fldChar w:fldCharType="end"/>
            </w:r>
          </w:hyperlink>
        </w:p>
        <w:p w14:paraId="37CD2675" w14:textId="0CB4001B"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44" w:history="1">
            <w:r w:rsidRPr="002B36D2">
              <w:rPr>
                <w:rStyle w:val="Hipervnculo"/>
              </w:rPr>
              <w:t>4.</w:t>
            </w:r>
            <w:r w:rsidRPr="002B36D2">
              <w:rPr>
                <w:rFonts w:asciiTheme="minorHAnsi" w:eastAsiaTheme="minorEastAsia" w:hAnsiTheme="minorHAnsi"/>
                <w:kern w:val="2"/>
                <w:sz w:val="24"/>
                <w:szCs w:val="24"/>
                <w:lang w:eastAsia="es-CR"/>
                <w14:ligatures w14:val="standardContextual"/>
              </w:rPr>
              <w:tab/>
            </w:r>
            <w:r w:rsidRPr="002B36D2">
              <w:rPr>
                <w:rStyle w:val="Hipervnculo"/>
              </w:rPr>
              <w:t>Participación social de directores, personal gerencial y empleados</w:t>
            </w:r>
            <w:r w:rsidRPr="002B36D2">
              <w:rPr>
                <w:webHidden/>
              </w:rPr>
              <w:tab/>
            </w:r>
            <w:r w:rsidRPr="002B36D2">
              <w:rPr>
                <w:webHidden/>
              </w:rPr>
              <w:fldChar w:fldCharType="begin"/>
            </w:r>
            <w:r w:rsidRPr="002B36D2">
              <w:rPr>
                <w:webHidden/>
              </w:rPr>
              <w:instrText xml:space="preserve"> PAGEREF _Toc228284544 \h </w:instrText>
            </w:r>
            <w:r w:rsidRPr="002B36D2">
              <w:rPr>
                <w:webHidden/>
              </w:rPr>
            </w:r>
            <w:r w:rsidRPr="002B36D2">
              <w:rPr>
                <w:webHidden/>
              </w:rPr>
              <w:fldChar w:fldCharType="separate"/>
            </w:r>
            <w:r w:rsidR="005B4048">
              <w:rPr>
                <w:webHidden/>
              </w:rPr>
              <w:t>73</w:t>
            </w:r>
            <w:r w:rsidRPr="002B36D2">
              <w:rPr>
                <w:webHidden/>
              </w:rPr>
              <w:fldChar w:fldCharType="end"/>
            </w:r>
          </w:hyperlink>
        </w:p>
        <w:p w14:paraId="544917EA" w14:textId="43AB8609"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45" w:history="1">
            <w:r w:rsidRPr="002B36D2">
              <w:rPr>
                <w:rStyle w:val="Hipervnculo"/>
                <w:rFonts w:cs="Arial"/>
                <w:noProof/>
              </w:rPr>
              <w:t>Capítulo 6.</w:t>
            </w:r>
            <w:r w:rsidRPr="002B36D2">
              <w:rPr>
                <w:noProof/>
                <w:webHidden/>
              </w:rPr>
              <w:tab/>
            </w:r>
            <w:r w:rsidRPr="002B36D2">
              <w:rPr>
                <w:noProof/>
                <w:webHidden/>
              </w:rPr>
              <w:fldChar w:fldCharType="begin"/>
            </w:r>
            <w:r w:rsidRPr="002B36D2">
              <w:rPr>
                <w:noProof/>
                <w:webHidden/>
              </w:rPr>
              <w:instrText xml:space="preserve"> PAGEREF _Toc228284545 \h </w:instrText>
            </w:r>
            <w:r w:rsidRPr="002B36D2">
              <w:rPr>
                <w:noProof/>
                <w:webHidden/>
              </w:rPr>
            </w:r>
            <w:r w:rsidRPr="002B36D2">
              <w:rPr>
                <w:noProof/>
                <w:webHidden/>
              </w:rPr>
              <w:fldChar w:fldCharType="separate"/>
            </w:r>
            <w:r w:rsidR="005B4048">
              <w:rPr>
                <w:noProof/>
                <w:webHidden/>
              </w:rPr>
              <w:t>75</w:t>
            </w:r>
            <w:r w:rsidRPr="002B36D2">
              <w:rPr>
                <w:noProof/>
                <w:webHidden/>
              </w:rPr>
              <w:fldChar w:fldCharType="end"/>
            </w:r>
          </w:hyperlink>
        </w:p>
        <w:p w14:paraId="13275BCE" w14:textId="01CB02C6"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46" w:history="1">
            <w:r w:rsidRPr="002B36D2">
              <w:rPr>
                <w:rStyle w:val="Hipervnculo"/>
                <w:rFonts w:cs="Arial"/>
                <w:noProof/>
              </w:rPr>
              <w:t>Resultados de  operación y financieros  e información prospectiva</w:t>
            </w:r>
            <w:r w:rsidRPr="002B36D2">
              <w:rPr>
                <w:noProof/>
                <w:webHidden/>
              </w:rPr>
              <w:tab/>
            </w:r>
            <w:r w:rsidRPr="002B36D2">
              <w:rPr>
                <w:noProof/>
                <w:webHidden/>
              </w:rPr>
              <w:fldChar w:fldCharType="begin"/>
            </w:r>
            <w:r w:rsidRPr="002B36D2">
              <w:rPr>
                <w:noProof/>
                <w:webHidden/>
              </w:rPr>
              <w:instrText xml:space="preserve"> PAGEREF _Toc228284546 \h </w:instrText>
            </w:r>
            <w:r w:rsidRPr="002B36D2">
              <w:rPr>
                <w:noProof/>
                <w:webHidden/>
              </w:rPr>
            </w:r>
            <w:r w:rsidRPr="002B36D2">
              <w:rPr>
                <w:noProof/>
                <w:webHidden/>
              </w:rPr>
              <w:fldChar w:fldCharType="separate"/>
            </w:r>
            <w:r w:rsidR="005B4048">
              <w:rPr>
                <w:noProof/>
                <w:webHidden/>
              </w:rPr>
              <w:t>75</w:t>
            </w:r>
            <w:r w:rsidRPr="002B36D2">
              <w:rPr>
                <w:noProof/>
                <w:webHidden/>
              </w:rPr>
              <w:fldChar w:fldCharType="end"/>
            </w:r>
          </w:hyperlink>
        </w:p>
        <w:p w14:paraId="67F9A19C" w14:textId="37BF2863"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47" w:history="1">
            <w:r w:rsidRPr="002B36D2">
              <w:rPr>
                <w:rStyle w:val="Hipervnculo"/>
              </w:rPr>
              <w:t>1.</w:t>
            </w:r>
            <w:r w:rsidRPr="002B36D2">
              <w:rPr>
                <w:rFonts w:asciiTheme="minorHAnsi" w:eastAsiaTheme="minorEastAsia" w:hAnsiTheme="minorHAnsi"/>
                <w:kern w:val="2"/>
                <w:sz w:val="24"/>
                <w:szCs w:val="24"/>
                <w:lang w:eastAsia="es-CR"/>
                <w14:ligatures w14:val="standardContextual"/>
              </w:rPr>
              <w:tab/>
            </w:r>
            <w:r w:rsidRPr="002B36D2">
              <w:rPr>
                <w:rStyle w:val="Hipervnculo"/>
              </w:rPr>
              <w:t>Participaciones significativas</w:t>
            </w:r>
            <w:r w:rsidRPr="002B36D2">
              <w:rPr>
                <w:webHidden/>
              </w:rPr>
              <w:tab/>
            </w:r>
            <w:r w:rsidRPr="002B36D2">
              <w:rPr>
                <w:webHidden/>
              </w:rPr>
              <w:fldChar w:fldCharType="begin"/>
            </w:r>
            <w:r w:rsidRPr="002B36D2">
              <w:rPr>
                <w:webHidden/>
              </w:rPr>
              <w:instrText xml:space="preserve"> PAGEREF _Toc228284547 \h </w:instrText>
            </w:r>
            <w:r w:rsidRPr="002B36D2">
              <w:rPr>
                <w:webHidden/>
              </w:rPr>
            </w:r>
            <w:r w:rsidRPr="002B36D2">
              <w:rPr>
                <w:webHidden/>
              </w:rPr>
              <w:fldChar w:fldCharType="separate"/>
            </w:r>
            <w:r w:rsidR="005B4048">
              <w:rPr>
                <w:webHidden/>
              </w:rPr>
              <w:t>76</w:t>
            </w:r>
            <w:r w:rsidRPr="002B36D2">
              <w:rPr>
                <w:webHidden/>
              </w:rPr>
              <w:fldChar w:fldCharType="end"/>
            </w:r>
          </w:hyperlink>
        </w:p>
        <w:p w14:paraId="6EB9CB37" w14:textId="33AA7737"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48" w:history="1">
            <w:r w:rsidRPr="002B36D2">
              <w:rPr>
                <w:rStyle w:val="Hipervnculo"/>
              </w:rPr>
              <w:t>2.</w:t>
            </w:r>
            <w:r w:rsidRPr="002B36D2">
              <w:rPr>
                <w:rFonts w:asciiTheme="minorHAnsi" w:eastAsiaTheme="minorEastAsia" w:hAnsiTheme="minorHAnsi"/>
                <w:kern w:val="2"/>
                <w:sz w:val="24"/>
                <w:szCs w:val="24"/>
                <w:lang w:eastAsia="es-CR"/>
                <w14:ligatures w14:val="standardContextual"/>
              </w:rPr>
              <w:tab/>
            </w:r>
            <w:r w:rsidRPr="002B36D2">
              <w:rPr>
                <w:rStyle w:val="Hipervnculo"/>
              </w:rPr>
              <w:t>Transacciones con partes relacionadas</w:t>
            </w:r>
            <w:r w:rsidRPr="002B36D2">
              <w:rPr>
                <w:webHidden/>
              </w:rPr>
              <w:tab/>
            </w:r>
            <w:r w:rsidRPr="002B36D2">
              <w:rPr>
                <w:webHidden/>
              </w:rPr>
              <w:fldChar w:fldCharType="begin"/>
            </w:r>
            <w:r w:rsidRPr="002B36D2">
              <w:rPr>
                <w:webHidden/>
              </w:rPr>
              <w:instrText xml:space="preserve"> PAGEREF _Toc228284548 \h </w:instrText>
            </w:r>
            <w:r w:rsidRPr="002B36D2">
              <w:rPr>
                <w:webHidden/>
              </w:rPr>
            </w:r>
            <w:r w:rsidRPr="002B36D2">
              <w:rPr>
                <w:webHidden/>
              </w:rPr>
              <w:fldChar w:fldCharType="separate"/>
            </w:r>
            <w:r w:rsidR="005B4048">
              <w:rPr>
                <w:webHidden/>
              </w:rPr>
              <w:t>76</w:t>
            </w:r>
            <w:r w:rsidRPr="002B36D2">
              <w:rPr>
                <w:webHidden/>
              </w:rPr>
              <w:fldChar w:fldCharType="end"/>
            </w:r>
          </w:hyperlink>
        </w:p>
        <w:p w14:paraId="68B5EC3F" w14:textId="5EC9B909"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49" w:history="1">
            <w:r w:rsidRPr="002B36D2">
              <w:rPr>
                <w:rStyle w:val="Hipervnculo"/>
                <w:rFonts w:cs="Arial"/>
                <w:noProof/>
              </w:rPr>
              <w:t>Capítulo 7.</w:t>
            </w:r>
            <w:r w:rsidRPr="002B36D2">
              <w:rPr>
                <w:noProof/>
                <w:webHidden/>
              </w:rPr>
              <w:tab/>
            </w:r>
            <w:r w:rsidRPr="002B36D2">
              <w:rPr>
                <w:noProof/>
                <w:webHidden/>
              </w:rPr>
              <w:fldChar w:fldCharType="begin"/>
            </w:r>
            <w:r w:rsidRPr="002B36D2">
              <w:rPr>
                <w:noProof/>
                <w:webHidden/>
              </w:rPr>
              <w:instrText xml:space="preserve"> PAGEREF _Toc228284549 \h </w:instrText>
            </w:r>
            <w:r w:rsidRPr="002B36D2">
              <w:rPr>
                <w:noProof/>
                <w:webHidden/>
              </w:rPr>
            </w:r>
            <w:r w:rsidRPr="002B36D2">
              <w:rPr>
                <w:noProof/>
                <w:webHidden/>
              </w:rPr>
              <w:fldChar w:fldCharType="separate"/>
            </w:r>
            <w:r w:rsidR="005B4048">
              <w:rPr>
                <w:noProof/>
                <w:webHidden/>
              </w:rPr>
              <w:t>78</w:t>
            </w:r>
            <w:r w:rsidRPr="002B36D2">
              <w:rPr>
                <w:noProof/>
                <w:webHidden/>
              </w:rPr>
              <w:fldChar w:fldCharType="end"/>
            </w:r>
          </w:hyperlink>
        </w:p>
        <w:p w14:paraId="2635230D" w14:textId="72F568E7" w:rsidR="00B17A68" w:rsidRPr="002B36D2" w:rsidRDefault="00B17A68">
          <w:pPr>
            <w:pStyle w:val="TDC1"/>
            <w:rPr>
              <w:rFonts w:asciiTheme="minorHAnsi" w:eastAsiaTheme="minorEastAsia" w:hAnsiTheme="minorHAnsi"/>
              <w:noProof/>
              <w:kern w:val="2"/>
              <w:sz w:val="24"/>
              <w:szCs w:val="24"/>
              <w:lang w:eastAsia="es-CR"/>
              <w14:ligatures w14:val="standardContextual"/>
            </w:rPr>
          </w:pPr>
          <w:hyperlink w:anchor="_Toc228284550" w:history="1">
            <w:r w:rsidRPr="002B36D2">
              <w:rPr>
                <w:rStyle w:val="Hipervnculo"/>
                <w:rFonts w:cs="Arial"/>
                <w:noProof/>
              </w:rPr>
              <w:t>Información financiera</w:t>
            </w:r>
            <w:r w:rsidRPr="002B36D2">
              <w:rPr>
                <w:noProof/>
                <w:webHidden/>
              </w:rPr>
              <w:tab/>
            </w:r>
            <w:r w:rsidRPr="002B36D2">
              <w:rPr>
                <w:noProof/>
                <w:webHidden/>
              </w:rPr>
              <w:fldChar w:fldCharType="begin"/>
            </w:r>
            <w:r w:rsidRPr="002B36D2">
              <w:rPr>
                <w:noProof/>
                <w:webHidden/>
              </w:rPr>
              <w:instrText xml:space="preserve"> PAGEREF _Toc228284550 \h </w:instrText>
            </w:r>
            <w:r w:rsidRPr="002B36D2">
              <w:rPr>
                <w:noProof/>
                <w:webHidden/>
              </w:rPr>
            </w:r>
            <w:r w:rsidRPr="002B36D2">
              <w:rPr>
                <w:noProof/>
                <w:webHidden/>
              </w:rPr>
              <w:fldChar w:fldCharType="separate"/>
            </w:r>
            <w:r w:rsidR="005B4048">
              <w:rPr>
                <w:noProof/>
                <w:webHidden/>
              </w:rPr>
              <w:t>78</w:t>
            </w:r>
            <w:r w:rsidRPr="002B36D2">
              <w:rPr>
                <w:noProof/>
                <w:webHidden/>
              </w:rPr>
              <w:fldChar w:fldCharType="end"/>
            </w:r>
          </w:hyperlink>
        </w:p>
        <w:p w14:paraId="5F8E6E5B" w14:textId="44A13685"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51" w:history="1">
            <w:r w:rsidRPr="002B36D2">
              <w:rPr>
                <w:rStyle w:val="Hipervnculo"/>
              </w:rPr>
              <w:t>1.</w:t>
            </w:r>
            <w:r w:rsidRPr="002B36D2">
              <w:rPr>
                <w:rFonts w:asciiTheme="minorHAnsi" w:eastAsiaTheme="minorEastAsia" w:hAnsiTheme="minorHAnsi"/>
                <w:kern w:val="2"/>
                <w:sz w:val="24"/>
                <w:szCs w:val="24"/>
                <w:lang w:eastAsia="es-CR"/>
                <w14:ligatures w14:val="standardContextual"/>
              </w:rPr>
              <w:tab/>
            </w:r>
            <w:r w:rsidRPr="002B36D2">
              <w:rPr>
                <w:rStyle w:val="Hipervnculo"/>
              </w:rPr>
              <w:t>Anexos al Prospecto</w:t>
            </w:r>
            <w:r w:rsidRPr="002B36D2">
              <w:rPr>
                <w:webHidden/>
              </w:rPr>
              <w:tab/>
            </w:r>
            <w:r w:rsidRPr="002B36D2">
              <w:rPr>
                <w:webHidden/>
              </w:rPr>
              <w:fldChar w:fldCharType="begin"/>
            </w:r>
            <w:r w:rsidRPr="002B36D2">
              <w:rPr>
                <w:webHidden/>
              </w:rPr>
              <w:instrText xml:space="preserve"> PAGEREF _Toc228284551 \h </w:instrText>
            </w:r>
            <w:r w:rsidRPr="002B36D2">
              <w:rPr>
                <w:webHidden/>
              </w:rPr>
            </w:r>
            <w:r w:rsidRPr="002B36D2">
              <w:rPr>
                <w:webHidden/>
              </w:rPr>
              <w:fldChar w:fldCharType="separate"/>
            </w:r>
            <w:r w:rsidR="005B4048">
              <w:rPr>
                <w:webHidden/>
              </w:rPr>
              <w:t>79</w:t>
            </w:r>
            <w:r w:rsidRPr="002B36D2">
              <w:rPr>
                <w:webHidden/>
              </w:rPr>
              <w:fldChar w:fldCharType="end"/>
            </w:r>
          </w:hyperlink>
        </w:p>
        <w:p w14:paraId="762C8195" w14:textId="013C1234" w:rsidR="00B17A68" w:rsidRPr="002B36D2" w:rsidRDefault="00B17A68" w:rsidP="002B36D2">
          <w:pPr>
            <w:pStyle w:val="TDC2"/>
            <w:rPr>
              <w:rFonts w:asciiTheme="minorHAnsi" w:eastAsiaTheme="minorEastAsia" w:hAnsiTheme="minorHAnsi"/>
              <w:kern w:val="2"/>
              <w:sz w:val="24"/>
              <w:szCs w:val="24"/>
              <w:lang w:eastAsia="es-CR"/>
              <w14:ligatures w14:val="standardContextual"/>
            </w:rPr>
          </w:pPr>
          <w:hyperlink w:anchor="_Toc228284552" w:history="1">
            <w:r w:rsidRPr="002B36D2">
              <w:rPr>
                <w:rStyle w:val="Hipervnculo"/>
              </w:rPr>
              <w:t>2.</w:t>
            </w:r>
            <w:r w:rsidRPr="002B36D2">
              <w:rPr>
                <w:rFonts w:asciiTheme="minorHAnsi" w:eastAsiaTheme="minorEastAsia" w:hAnsiTheme="minorHAnsi"/>
                <w:kern w:val="2"/>
                <w:sz w:val="24"/>
                <w:szCs w:val="24"/>
                <w:lang w:eastAsia="es-CR"/>
                <w14:ligatures w14:val="standardContextual"/>
              </w:rPr>
              <w:tab/>
            </w:r>
            <w:r w:rsidRPr="002B36D2">
              <w:rPr>
                <w:rStyle w:val="Hipervnculo"/>
              </w:rPr>
              <w:t>Periodicidad de la información a los inversionistas</w:t>
            </w:r>
            <w:r w:rsidRPr="002B36D2">
              <w:rPr>
                <w:webHidden/>
              </w:rPr>
              <w:tab/>
            </w:r>
            <w:r w:rsidRPr="002B36D2">
              <w:rPr>
                <w:webHidden/>
              </w:rPr>
              <w:fldChar w:fldCharType="begin"/>
            </w:r>
            <w:r w:rsidRPr="002B36D2">
              <w:rPr>
                <w:webHidden/>
              </w:rPr>
              <w:instrText xml:space="preserve"> PAGEREF _Toc228284552 \h </w:instrText>
            </w:r>
            <w:r w:rsidRPr="002B36D2">
              <w:rPr>
                <w:webHidden/>
              </w:rPr>
            </w:r>
            <w:r w:rsidRPr="002B36D2">
              <w:rPr>
                <w:webHidden/>
              </w:rPr>
              <w:fldChar w:fldCharType="separate"/>
            </w:r>
            <w:r w:rsidR="005B4048">
              <w:rPr>
                <w:webHidden/>
              </w:rPr>
              <w:t>79</w:t>
            </w:r>
            <w:r w:rsidRPr="002B36D2">
              <w:rPr>
                <w:webHidden/>
              </w:rPr>
              <w:fldChar w:fldCharType="end"/>
            </w:r>
          </w:hyperlink>
        </w:p>
        <w:p w14:paraId="54DC1D0E" w14:textId="247419E1" w:rsidR="001B7CBC" w:rsidRPr="00382A62" w:rsidRDefault="00514750" w:rsidP="00F63EFA">
          <w:pPr>
            <w:spacing w:line="240" w:lineRule="auto"/>
            <w:rPr>
              <w:rFonts w:cs="Arial"/>
              <w:szCs w:val="20"/>
            </w:rPr>
          </w:pPr>
          <w:r w:rsidRPr="00382A62">
            <w:rPr>
              <w:rFonts w:cs="Arial"/>
              <w:b/>
              <w:bCs/>
              <w:szCs w:val="20"/>
            </w:rPr>
            <w:fldChar w:fldCharType="end"/>
          </w:r>
        </w:p>
      </w:sdtContent>
    </w:sdt>
    <w:p w14:paraId="1B537915" w14:textId="77777777" w:rsidR="00206E9F" w:rsidRPr="00382A62" w:rsidRDefault="00206E9F" w:rsidP="00430215">
      <w:pPr>
        <w:pStyle w:val="Ttulo2"/>
        <w:rPr>
          <w:rFonts w:cs="Arial"/>
          <w:sz w:val="20"/>
          <w:szCs w:val="20"/>
        </w:rPr>
      </w:pPr>
      <w:bookmarkStart w:id="9" w:name="_Toc131501055"/>
      <w:bookmarkStart w:id="10" w:name="_Toc228284496"/>
      <w:r w:rsidRPr="00382A62">
        <w:rPr>
          <w:rFonts w:cs="Arial"/>
          <w:sz w:val="20"/>
          <w:szCs w:val="20"/>
        </w:rPr>
        <w:t>Índice de Cuadros</w:t>
      </w:r>
      <w:bookmarkEnd w:id="9"/>
      <w:bookmarkEnd w:id="10"/>
    </w:p>
    <w:p w14:paraId="47FEA850" w14:textId="2F88E788" w:rsidR="00725591" w:rsidRDefault="00206E9F">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r w:rsidRPr="00382A62">
        <w:rPr>
          <w:rFonts w:cs="Arial"/>
          <w:szCs w:val="20"/>
        </w:rPr>
        <w:fldChar w:fldCharType="begin"/>
      </w:r>
      <w:r w:rsidRPr="00382A62">
        <w:rPr>
          <w:rFonts w:cs="Arial"/>
          <w:szCs w:val="20"/>
        </w:rPr>
        <w:instrText xml:space="preserve"> TOC \h \z \c "Tabla" </w:instrText>
      </w:r>
      <w:r w:rsidRPr="00382A62">
        <w:rPr>
          <w:rFonts w:cs="Arial"/>
          <w:szCs w:val="20"/>
        </w:rPr>
        <w:fldChar w:fldCharType="separate"/>
      </w:r>
      <w:hyperlink w:anchor="_Toc228284734" w:history="1">
        <w:r w:rsidR="00725591" w:rsidRPr="00CA609E">
          <w:rPr>
            <w:rStyle w:val="Hipervnculo"/>
            <w:noProof/>
          </w:rPr>
          <w:t xml:space="preserve">Tabla 1 </w:t>
        </w:r>
        <w:r w:rsidR="00725591" w:rsidRPr="00CA609E">
          <w:rPr>
            <w:rStyle w:val="Hipervnculo"/>
            <w:rFonts w:cs="Arial"/>
            <w:noProof/>
          </w:rPr>
          <w:t>- Valor de Mercado de las acciones al 31 de diciembre del año respectivo (1)</w:t>
        </w:r>
        <w:r w:rsidR="00725591">
          <w:rPr>
            <w:noProof/>
            <w:webHidden/>
          </w:rPr>
          <w:tab/>
        </w:r>
        <w:r w:rsidR="00725591">
          <w:rPr>
            <w:noProof/>
            <w:webHidden/>
          </w:rPr>
          <w:fldChar w:fldCharType="begin"/>
        </w:r>
        <w:r w:rsidR="00725591">
          <w:rPr>
            <w:noProof/>
            <w:webHidden/>
          </w:rPr>
          <w:instrText xml:space="preserve"> PAGEREF _Toc228284734 \h </w:instrText>
        </w:r>
        <w:r w:rsidR="00725591">
          <w:rPr>
            <w:noProof/>
            <w:webHidden/>
          </w:rPr>
        </w:r>
        <w:r w:rsidR="00725591">
          <w:rPr>
            <w:noProof/>
            <w:webHidden/>
          </w:rPr>
          <w:fldChar w:fldCharType="separate"/>
        </w:r>
        <w:r w:rsidR="005B4048">
          <w:rPr>
            <w:noProof/>
            <w:webHidden/>
          </w:rPr>
          <w:t>14</w:t>
        </w:r>
        <w:r w:rsidR="00725591">
          <w:rPr>
            <w:noProof/>
            <w:webHidden/>
          </w:rPr>
          <w:fldChar w:fldCharType="end"/>
        </w:r>
      </w:hyperlink>
    </w:p>
    <w:p w14:paraId="0F8BF1A3" w14:textId="0C95EEB4"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35" w:history="1">
        <w:r w:rsidRPr="00CA609E">
          <w:rPr>
            <w:rStyle w:val="Hipervnculo"/>
            <w:noProof/>
          </w:rPr>
          <w:t>Tabla 2 - Mecanismos de Recompra de Acciones</w:t>
        </w:r>
        <w:r>
          <w:rPr>
            <w:noProof/>
            <w:webHidden/>
          </w:rPr>
          <w:tab/>
        </w:r>
        <w:r>
          <w:rPr>
            <w:noProof/>
            <w:webHidden/>
          </w:rPr>
          <w:fldChar w:fldCharType="begin"/>
        </w:r>
        <w:r>
          <w:rPr>
            <w:noProof/>
            <w:webHidden/>
          </w:rPr>
          <w:instrText xml:space="preserve"> PAGEREF _Toc228284735 \h </w:instrText>
        </w:r>
        <w:r>
          <w:rPr>
            <w:noProof/>
            <w:webHidden/>
          </w:rPr>
        </w:r>
        <w:r>
          <w:rPr>
            <w:noProof/>
            <w:webHidden/>
          </w:rPr>
          <w:fldChar w:fldCharType="separate"/>
        </w:r>
        <w:r w:rsidR="005B4048">
          <w:rPr>
            <w:noProof/>
            <w:webHidden/>
          </w:rPr>
          <w:t>19</w:t>
        </w:r>
        <w:r>
          <w:rPr>
            <w:noProof/>
            <w:webHidden/>
          </w:rPr>
          <w:fldChar w:fldCharType="end"/>
        </w:r>
      </w:hyperlink>
    </w:p>
    <w:p w14:paraId="06C1B543" w14:textId="3DE68B28"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36" w:history="1">
        <w:r w:rsidRPr="00CA609E">
          <w:rPr>
            <w:rStyle w:val="Hipervnculo"/>
            <w:noProof/>
          </w:rPr>
          <w:t>Tabla 3 - Funcionarios involucrados en el proceso de oferta pública</w:t>
        </w:r>
        <w:r>
          <w:rPr>
            <w:noProof/>
            <w:webHidden/>
          </w:rPr>
          <w:tab/>
        </w:r>
        <w:r>
          <w:rPr>
            <w:noProof/>
            <w:webHidden/>
          </w:rPr>
          <w:fldChar w:fldCharType="begin"/>
        </w:r>
        <w:r>
          <w:rPr>
            <w:noProof/>
            <w:webHidden/>
          </w:rPr>
          <w:instrText xml:space="preserve"> PAGEREF _Toc228284736 \h </w:instrText>
        </w:r>
        <w:r>
          <w:rPr>
            <w:noProof/>
            <w:webHidden/>
          </w:rPr>
        </w:r>
        <w:r>
          <w:rPr>
            <w:noProof/>
            <w:webHidden/>
          </w:rPr>
          <w:fldChar w:fldCharType="separate"/>
        </w:r>
        <w:r w:rsidR="005B4048">
          <w:rPr>
            <w:noProof/>
            <w:webHidden/>
          </w:rPr>
          <w:t>19</w:t>
        </w:r>
        <w:r>
          <w:rPr>
            <w:noProof/>
            <w:webHidden/>
          </w:rPr>
          <w:fldChar w:fldCharType="end"/>
        </w:r>
      </w:hyperlink>
    </w:p>
    <w:p w14:paraId="505383E9" w14:textId="08E610EB"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37" w:history="1">
        <w:r w:rsidRPr="00CA609E">
          <w:rPr>
            <w:rStyle w:val="Hipervnculo"/>
            <w:noProof/>
          </w:rPr>
          <w:t>Tabla 4 Detalle de las pólizas de seguros, así como los montos asegurados – Costa Rica</w:t>
        </w:r>
        <w:r>
          <w:rPr>
            <w:noProof/>
            <w:webHidden/>
          </w:rPr>
          <w:tab/>
        </w:r>
        <w:r>
          <w:rPr>
            <w:noProof/>
            <w:webHidden/>
          </w:rPr>
          <w:fldChar w:fldCharType="begin"/>
        </w:r>
        <w:r>
          <w:rPr>
            <w:noProof/>
            <w:webHidden/>
          </w:rPr>
          <w:instrText xml:space="preserve"> PAGEREF _Toc228284737 \h </w:instrText>
        </w:r>
        <w:r>
          <w:rPr>
            <w:noProof/>
            <w:webHidden/>
          </w:rPr>
        </w:r>
        <w:r>
          <w:rPr>
            <w:noProof/>
            <w:webHidden/>
          </w:rPr>
          <w:fldChar w:fldCharType="separate"/>
        </w:r>
        <w:r w:rsidR="005B4048">
          <w:rPr>
            <w:noProof/>
            <w:webHidden/>
          </w:rPr>
          <w:t>28</w:t>
        </w:r>
        <w:r>
          <w:rPr>
            <w:noProof/>
            <w:webHidden/>
          </w:rPr>
          <w:fldChar w:fldCharType="end"/>
        </w:r>
      </w:hyperlink>
    </w:p>
    <w:p w14:paraId="2EF860CE" w14:textId="6318D110"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38" w:history="1">
        <w:r w:rsidRPr="00CA609E">
          <w:rPr>
            <w:rStyle w:val="Hipervnculo"/>
            <w:noProof/>
          </w:rPr>
          <w:t>Tabla 5 Razones financieras, en millones de colones</w:t>
        </w:r>
        <w:r>
          <w:rPr>
            <w:noProof/>
            <w:webHidden/>
          </w:rPr>
          <w:tab/>
        </w:r>
        <w:r>
          <w:rPr>
            <w:noProof/>
            <w:webHidden/>
          </w:rPr>
          <w:fldChar w:fldCharType="begin"/>
        </w:r>
        <w:r>
          <w:rPr>
            <w:noProof/>
            <w:webHidden/>
          </w:rPr>
          <w:instrText xml:space="preserve"> PAGEREF _Toc228284738 \h </w:instrText>
        </w:r>
        <w:r>
          <w:rPr>
            <w:noProof/>
            <w:webHidden/>
          </w:rPr>
        </w:r>
        <w:r>
          <w:rPr>
            <w:noProof/>
            <w:webHidden/>
          </w:rPr>
          <w:fldChar w:fldCharType="separate"/>
        </w:r>
        <w:r w:rsidR="005B4048">
          <w:rPr>
            <w:noProof/>
            <w:webHidden/>
          </w:rPr>
          <w:t>30</w:t>
        </w:r>
        <w:r>
          <w:rPr>
            <w:noProof/>
            <w:webHidden/>
          </w:rPr>
          <w:fldChar w:fldCharType="end"/>
        </w:r>
      </w:hyperlink>
    </w:p>
    <w:p w14:paraId="09A68C8A" w14:textId="2625231F"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39" w:history="1">
        <w:r w:rsidRPr="00CA609E">
          <w:rPr>
            <w:rStyle w:val="Hipervnculo"/>
            <w:noProof/>
          </w:rPr>
          <w:t>Tabla 6 - Liquidez Corriente</w:t>
        </w:r>
        <w:r>
          <w:rPr>
            <w:noProof/>
            <w:webHidden/>
          </w:rPr>
          <w:tab/>
        </w:r>
        <w:r>
          <w:rPr>
            <w:noProof/>
            <w:webHidden/>
          </w:rPr>
          <w:fldChar w:fldCharType="begin"/>
        </w:r>
        <w:r>
          <w:rPr>
            <w:noProof/>
            <w:webHidden/>
          </w:rPr>
          <w:instrText xml:space="preserve"> PAGEREF _Toc228284739 \h </w:instrText>
        </w:r>
        <w:r>
          <w:rPr>
            <w:noProof/>
            <w:webHidden/>
          </w:rPr>
        </w:r>
        <w:r>
          <w:rPr>
            <w:noProof/>
            <w:webHidden/>
          </w:rPr>
          <w:fldChar w:fldCharType="separate"/>
        </w:r>
        <w:r w:rsidR="005B4048">
          <w:rPr>
            <w:noProof/>
            <w:webHidden/>
          </w:rPr>
          <w:t>30</w:t>
        </w:r>
        <w:r>
          <w:rPr>
            <w:noProof/>
            <w:webHidden/>
          </w:rPr>
          <w:fldChar w:fldCharType="end"/>
        </w:r>
      </w:hyperlink>
    </w:p>
    <w:p w14:paraId="556A4B78" w14:textId="0DDB23CF"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40" w:history="1">
        <w:r w:rsidRPr="00CA609E">
          <w:rPr>
            <w:rStyle w:val="Hipervnculo"/>
            <w:noProof/>
          </w:rPr>
          <w:t>Tabla 7 - Razón Ácida</w:t>
        </w:r>
        <w:r>
          <w:rPr>
            <w:noProof/>
            <w:webHidden/>
          </w:rPr>
          <w:tab/>
        </w:r>
        <w:r>
          <w:rPr>
            <w:noProof/>
            <w:webHidden/>
          </w:rPr>
          <w:fldChar w:fldCharType="begin"/>
        </w:r>
        <w:r>
          <w:rPr>
            <w:noProof/>
            <w:webHidden/>
          </w:rPr>
          <w:instrText xml:space="preserve"> PAGEREF _Toc228284740 \h </w:instrText>
        </w:r>
        <w:r>
          <w:rPr>
            <w:noProof/>
            <w:webHidden/>
          </w:rPr>
        </w:r>
        <w:r>
          <w:rPr>
            <w:noProof/>
            <w:webHidden/>
          </w:rPr>
          <w:fldChar w:fldCharType="separate"/>
        </w:r>
        <w:r w:rsidR="005B4048">
          <w:rPr>
            <w:noProof/>
            <w:webHidden/>
          </w:rPr>
          <w:t>31</w:t>
        </w:r>
        <w:r>
          <w:rPr>
            <w:noProof/>
            <w:webHidden/>
          </w:rPr>
          <w:fldChar w:fldCharType="end"/>
        </w:r>
      </w:hyperlink>
    </w:p>
    <w:p w14:paraId="69DE236B" w14:textId="6143843F"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41" w:history="1">
        <w:r w:rsidRPr="00CA609E">
          <w:rPr>
            <w:rStyle w:val="Hipervnculo"/>
            <w:noProof/>
          </w:rPr>
          <w:t>Tabla 8 - Utilidad Neta a Activo Total</w:t>
        </w:r>
        <w:r>
          <w:rPr>
            <w:noProof/>
            <w:webHidden/>
          </w:rPr>
          <w:tab/>
        </w:r>
        <w:r>
          <w:rPr>
            <w:noProof/>
            <w:webHidden/>
          </w:rPr>
          <w:fldChar w:fldCharType="begin"/>
        </w:r>
        <w:r>
          <w:rPr>
            <w:noProof/>
            <w:webHidden/>
          </w:rPr>
          <w:instrText xml:space="preserve"> PAGEREF _Toc228284741 \h </w:instrText>
        </w:r>
        <w:r>
          <w:rPr>
            <w:noProof/>
            <w:webHidden/>
          </w:rPr>
        </w:r>
        <w:r>
          <w:rPr>
            <w:noProof/>
            <w:webHidden/>
          </w:rPr>
          <w:fldChar w:fldCharType="separate"/>
        </w:r>
        <w:r w:rsidR="005B4048">
          <w:rPr>
            <w:noProof/>
            <w:webHidden/>
          </w:rPr>
          <w:t>32</w:t>
        </w:r>
        <w:r>
          <w:rPr>
            <w:noProof/>
            <w:webHidden/>
          </w:rPr>
          <w:fldChar w:fldCharType="end"/>
        </w:r>
      </w:hyperlink>
    </w:p>
    <w:p w14:paraId="0A019E22" w14:textId="72B8C18B"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42" w:history="1">
        <w:r w:rsidRPr="00CA609E">
          <w:rPr>
            <w:rStyle w:val="Hipervnculo"/>
            <w:noProof/>
          </w:rPr>
          <w:t>Tabla 9 Utilidad Neta a Ventas</w:t>
        </w:r>
        <w:r>
          <w:rPr>
            <w:noProof/>
            <w:webHidden/>
          </w:rPr>
          <w:tab/>
        </w:r>
        <w:r>
          <w:rPr>
            <w:noProof/>
            <w:webHidden/>
          </w:rPr>
          <w:fldChar w:fldCharType="begin"/>
        </w:r>
        <w:r>
          <w:rPr>
            <w:noProof/>
            <w:webHidden/>
          </w:rPr>
          <w:instrText xml:space="preserve"> PAGEREF _Toc228284742 \h </w:instrText>
        </w:r>
        <w:r>
          <w:rPr>
            <w:noProof/>
            <w:webHidden/>
          </w:rPr>
        </w:r>
        <w:r>
          <w:rPr>
            <w:noProof/>
            <w:webHidden/>
          </w:rPr>
          <w:fldChar w:fldCharType="separate"/>
        </w:r>
        <w:r w:rsidR="005B4048">
          <w:rPr>
            <w:noProof/>
            <w:webHidden/>
          </w:rPr>
          <w:t>32</w:t>
        </w:r>
        <w:r>
          <w:rPr>
            <w:noProof/>
            <w:webHidden/>
          </w:rPr>
          <w:fldChar w:fldCharType="end"/>
        </w:r>
      </w:hyperlink>
    </w:p>
    <w:p w14:paraId="7B1C4528" w14:textId="2FF9DB2E"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43" w:history="1">
        <w:r w:rsidRPr="00CA609E">
          <w:rPr>
            <w:rStyle w:val="Hipervnculo"/>
            <w:noProof/>
          </w:rPr>
          <w:t>Tabla 10 Utilidad Neta a Patrimonio Neto</w:t>
        </w:r>
        <w:r>
          <w:rPr>
            <w:noProof/>
            <w:webHidden/>
          </w:rPr>
          <w:tab/>
        </w:r>
        <w:r>
          <w:rPr>
            <w:noProof/>
            <w:webHidden/>
          </w:rPr>
          <w:fldChar w:fldCharType="begin"/>
        </w:r>
        <w:r>
          <w:rPr>
            <w:noProof/>
            <w:webHidden/>
          </w:rPr>
          <w:instrText xml:space="preserve"> PAGEREF _Toc228284743 \h </w:instrText>
        </w:r>
        <w:r>
          <w:rPr>
            <w:noProof/>
            <w:webHidden/>
          </w:rPr>
        </w:r>
        <w:r>
          <w:rPr>
            <w:noProof/>
            <w:webHidden/>
          </w:rPr>
          <w:fldChar w:fldCharType="separate"/>
        </w:r>
        <w:r w:rsidR="005B4048">
          <w:rPr>
            <w:noProof/>
            <w:webHidden/>
          </w:rPr>
          <w:t>33</w:t>
        </w:r>
        <w:r>
          <w:rPr>
            <w:noProof/>
            <w:webHidden/>
          </w:rPr>
          <w:fldChar w:fldCharType="end"/>
        </w:r>
      </w:hyperlink>
    </w:p>
    <w:p w14:paraId="06960253" w14:textId="4EAC93E8"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44" w:history="1">
        <w:r w:rsidRPr="00CA609E">
          <w:rPr>
            <w:rStyle w:val="Hipervnculo"/>
            <w:noProof/>
          </w:rPr>
          <w:t>Tabla 11  Utilidad por Acción</w:t>
        </w:r>
        <w:r>
          <w:rPr>
            <w:noProof/>
            <w:webHidden/>
          </w:rPr>
          <w:tab/>
        </w:r>
        <w:r>
          <w:rPr>
            <w:noProof/>
            <w:webHidden/>
          </w:rPr>
          <w:fldChar w:fldCharType="begin"/>
        </w:r>
        <w:r>
          <w:rPr>
            <w:noProof/>
            <w:webHidden/>
          </w:rPr>
          <w:instrText xml:space="preserve"> PAGEREF _Toc228284744 \h </w:instrText>
        </w:r>
        <w:r>
          <w:rPr>
            <w:noProof/>
            <w:webHidden/>
          </w:rPr>
        </w:r>
        <w:r>
          <w:rPr>
            <w:noProof/>
            <w:webHidden/>
          </w:rPr>
          <w:fldChar w:fldCharType="separate"/>
        </w:r>
        <w:r w:rsidR="005B4048">
          <w:rPr>
            <w:noProof/>
            <w:webHidden/>
          </w:rPr>
          <w:t>33</w:t>
        </w:r>
        <w:r>
          <w:rPr>
            <w:noProof/>
            <w:webHidden/>
          </w:rPr>
          <w:fldChar w:fldCharType="end"/>
        </w:r>
      </w:hyperlink>
    </w:p>
    <w:p w14:paraId="43E3E81E" w14:textId="29BC9148"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45" w:history="1">
        <w:r w:rsidRPr="00CA609E">
          <w:rPr>
            <w:rStyle w:val="Hipervnculo"/>
            <w:noProof/>
          </w:rPr>
          <w:t>Tabla 12 Periodo medio de cobro de cuentas por cobrar comerciales</w:t>
        </w:r>
        <w:r>
          <w:rPr>
            <w:noProof/>
            <w:webHidden/>
          </w:rPr>
          <w:tab/>
        </w:r>
        <w:r>
          <w:rPr>
            <w:noProof/>
            <w:webHidden/>
          </w:rPr>
          <w:fldChar w:fldCharType="begin"/>
        </w:r>
        <w:r>
          <w:rPr>
            <w:noProof/>
            <w:webHidden/>
          </w:rPr>
          <w:instrText xml:space="preserve"> PAGEREF _Toc228284745 \h </w:instrText>
        </w:r>
        <w:r>
          <w:rPr>
            <w:noProof/>
            <w:webHidden/>
          </w:rPr>
        </w:r>
        <w:r>
          <w:rPr>
            <w:noProof/>
            <w:webHidden/>
          </w:rPr>
          <w:fldChar w:fldCharType="separate"/>
        </w:r>
        <w:r w:rsidR="005B4048">
          <w:rPr>
            <w:noProof/>
            <w:webHidden/>
          </w:rPr>
          <w:t>34</w:t>
        </w:r>
        <w:r>
          <w:rPr>
            <w:noProof/>
            <w:webHidden/>
          </w:rPr>
          <w:fldChar w:fldCharType="end"/>
        </w:r>
      </w:hyperlink>
    </w:p>
    <w:p w14:paraId="194CA90F" w14:textId="05C40957"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46" w:history="1">
        <w:r w:rsidRPr="00CA609E">
          <w:rPr>
            <w:rStyle w:val="Hipervnculo"/>
            <w:noProof/>
          </w:rPr>
          <w:t>Tabla 13 Periodo medio de pago</w:t>
        </w:r>
        <w:r>
          <w:rPr>
            <w:noProof/>
            <w:webHidden/>
          </w:rPr>
          <w:tab/>
        </w:r>
        <w:r>
          <w:rPr>
            <w:noProof/>
            <w:webHidden/>
          </w:rPr>
          <w:fldChar w:fldCharType="begin"/>
        </w:r>
        <w:r>
          <w:rPr>
            <w:noProof/>
            <w:webHidden/>
          </w:rPr>
          <w:instrText xml:space="preserve"> PAGEREF _Toc228284746 \h </w:instrText>
        </w:r>
        <w:r>
          <w:rPr>
            <w:noProof/>
            <w:webHidden/>
          </w:rPr>
        </w:r>
        <w:r>
          <w:rPr>
            <w:noProof/>
            <w:webHidden/>
          </w:rPr>
          <w:fldChar w:fldCharType="separate"/>
        </w:r>
        <w:r w:rsidR="005B4048">
          <w:rPr>
            <w:noProof/>
            <w:webHidden/>
          </w:rPr>
          <w:t>34</w:t>
        </w:r>
        <w:r>
          <w:rPr>
            <w:noProof/>
            <w:webHidden/>
          </w:rPr>
          <w:fldChar w:fldCharType="end"/>
        </w:r>
      </w:hyperlink>
    </w:p>
    <w:p w14:paraId="2CFE55FA" w14:textId="26A7203E"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47" w:history="1">
        <w:r w:rsidRPr="00CA609E">
          <w:rPr>
            <w:rStyle w:val="Hipervnculo"/>
            <w:noProof/>
          </w:rPr>
          <w:t>Tabla 14 Días de Inventario</w:t>
        </w:r>
        <w:r>
          <w:rPr>
            <w:noProof/>
            <w:webHidden/>
          </w:rPr>
          <w:tab/>
        </w:r>
        <w:r>
          <w:rPr>
            <w:noProof/>
            <w:webHidden/>
          </w:rPr>
          <w:fldChar w:fldCharType="begin"/>
        </w:r>
        <w:r>
          <w:rPr>
            <w:noProof/>
            <w:webHidden/>
          </w:rPr>
          <w:instrText xml:space="preserve"> PAGEREF _Toc228284747 \h </w:instrText>
        </w:r>
        <w:r>
          <w:rPr>
            <w:noProof/>
            <w:webHidden/>
          </w:rPr>
        </w:r>
        <w:r>
          <w:rPr>
            <w:noProof/>
            <w:webHidden/>
          </w:rPr>
          <w:fldChar w:fldCharType="separate"/>
        </w:r>
        <w:r w:rsidR="005B4048">
          <w:rPr>
            <w:noProof/>
            <w:webHidden/>
          </w:rPr>
          <w:t>35</w:t>
        </w:r>
        <w:r>
          <w:rPr>
            <w:noProof/>
            <w:webHidden/>
          </w:rPr>
          <w:fldChar w:fldCharType="end"/>
        </w:r>
      </w:hyperlink>
    </w:p>
    <w:p w14:paraId="34353422" w14:textId="4E772227"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48" w:history="1">
        <w:r w:rsidRPr="00CA609E">
          <w:rPr>
            <w:rStyle w:val="Hipervnculo"/>
            <w:noProof/>
          </w:rPr>
          <w:t>Tabla 15 Rotación de Inventario</w:t>
        </w:r>
        <w:r>
          <w:rPr>
            <w:noProof/>
            <w:webHidden/>
          </w:rPr>
          <w:tab/>
        </w:r>
        <w:r>
          <w:rPr>
            <w:noProof/>
            <w:webHidden/>
          </w:rPr>
          <w:fldChar w:fldCharType="begin"/>
        </w:r>
        <w:r>
          <w:rPr>
            <w:noProof/>
            <w:webHidden/>
          </w:rPr>
          <w:instrText xml:space="preserve"> PAGEREF _Toc228284748 \h </w:instrText>
        </w:r>
        <w:r>
          <w:rPr>
            <w:noProof/>
            <w:webHidden/>
          </w:rPr>
        </w:r>
        <w:r>
          <w:rPr>
            <w:noProof/>
            <w:webHidden/>
          </w:rPr>
          <w:fldChar w:fldCharType="separate"/>
        </w:r>
        <w:r w:rsidR="005B4048">
          <w:rPr>
            <w:noProof/>
            <w:webHidden/>
          </w:rPr>
          <w:t>35</w:t>
        </w:r>
        <w:r>
          <w:rPr>
            <w:noProof/>
            <w:webHidden/>
          </w:rPr>
          <w:fldChar w:fldCharType="end"/>
        </w:r>
      </w:hyperlink>
    </w:p>
    <w:p w14:paraId="781DCDCC" w14:textId="1F29E0C9"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49" w:history="1">
        <w:r w:rsidRPr="00CA609E">
          <w:rPr>
            <w:rStyle w:val="Hipervnculo"/>
            <w:noProof/>
          </w:rPr>
          <w:t>Tabla 16 Rotación de Activo Fijo</w:t>
        </w:r>
        <w:r>
          <w:rPr>
            <w:noProof/>
            <w:webHidden/>
          </w:rPr>
          <w:tab/>
        </w:r>
        <w:r>
          <w:rPr>
            <w:noProof/>
            <w:webHidden/>
          </w:rPr>
          <w:fldChar w:fldCharType="begin"/>
        </w:r>
        <w:r>
          <w:rPr>
            <w:noProof/>
            <w:webHidden/>
          </w:rPr>
          <w:instrText xml:space="preserve"> PAGEREF _Toc228284749 \h </w:instrText>
        </w:r>
        <w:r>
          <w:rPr>
            <w:noProof/>
            <w:webHidden/>
          </w:rPr>
        </w:r>
        <w:r>
          <w:rPr>
            <w:noProof/>
            <w:webHidden/>
          </w:rPr>
          <w:fldChar w:fldCharType="separate"/>
        </w:r>
        <w:r w:rsidR="005B4048">
          <w:rPr>
            <w:noProof/>
            <w:webHidden/>
          </w:rPr>
          <w:t>36</w:t>
        </w:r>
        <w:r>
          <w:rPr>
            <w:noProof/>
            <w:webHidden/>
          </w:rPr>
          <w:fldChar w:fldCharType="end"/>
        </w:r>
      </w:hyperlink>
    </w:p>
    <w:p w14:paraId="2A6CF5F5" w14:textId="359B8A09"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50" w:history="1">
        <w:r w:rsidRPr="00CA609E">
          <w:rPr>
            <w:rStyle w:val="Hipervnculo"/>
            <w:noProof/>
          </w:rPr>
          <w:t>Tabla 17 Utilidad Neta más Gastos Financieros a Gastos Financieros</w:t>
        </w:r>
        <w:r>
          <w:rPr>
            <w:noProof/>
            <w:webHidden/>
          </w:rPr>
          <w:tab/>
        </w:r>
        <w:r>
          <w:rPr>
            <w:noProof/>
            <w:webHidden/>
          </w:rPr>
          <w:fldChar w:fldCharType="begin"/>
        </w:r>
        <w:r>
          <w:rPr>
            <w:noProof/>
            <w:webHidden/>
          </w:rPr>
          <w:instrText xml:space="preserve"> PAGEREF _Toc228284750 \h </w:instrText>
        </w:r>
        <w:r>
          <w:rPr>
            <w:noProof/>
            <w:webHidden/>
          </w:rPr>
        </w:r>
        <w:r>
          <w:rPr>
            <w:noProof/>
            <w:webHidden/>
          </w:rPr>
          <w:fldChar w:fldCharType="separate"/>
        </w:r>
        <w:r w:rsidR="005B4048">
          <w:rPr>
            <w:noProof/>
            <w:webHidden/>
          </w:rPr>
          <w:t>37</w:t>
        </w:r>
        <w:r>
          <w:rPr>
            <w:noProof/>
            <w:webHidden/>
          </w:rPr>
          <w:fldChar w:fldCharType="end"/>
        </w:r>
      </w:hyperlink>
    </w:p>
    <w:p w14:paraId="312492BE" w14:textId="3814F90F"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51" w:history="1">
        <w:r w:rsidRPr="00CA609E">
          <w:rPr>
            <w:rStyle w:val="Hipervnculo"/>
            <w:noProof/>
          </w:rPr>
          <w:t>Tabla 18 Cuentas Incobrables a Ventas Netas</w:t>
        </w:r>
        <w:r>
          <w:rPr>
            <w:noProof/>
            <w:webHidden/>
          </w:rPr>
          <w:tab/>
        </w:r>
        <w:r>
          <w:rPr>
            <w:noProof/>
            <w:webHidden/>
          </w:rPr>
          <w:fldChar w:fldCharType="begin"/>
        </w:r>
        <w:r>
          <w:rPr>
            <w:noProof/>
            <w:webHidden/>
          </w:rPr>
          <w:instrText xml:space="preserve"> PAGEREF _Toc228284751 \h </w:instrText>
        </w:r>
        <w:r>
          <w:rPr>
            <w:noProof/>
            <w:webHidden/>
          </w:rPr>
        </w:r>
        <w:r>
          <w:rPr>
            <w:noProof/>
            <w:webHidden/>
          </w:rPr>
          <w:fldChar w:fldCharType="separate"/>
        </w:r>
        <w:r w:rsidR="005B4048">
          <w:rPr>
            <w:noProof/>
            <w:webHidden/>
          </w:rPr>
          <w:t>37</w:t>
        </w:r>
        <w:r>
          <w:rPr>
            <w:noProof/>
            <w:webHidden/>
          </w:rPr>
          <w:fldChar w:fldCharType="end"/>
        </w:r>
      </w:hyperlink>
    </w:p>
    <w:p w14:paraId="631E5B96" w14:textId="5A161CD6"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52" w:history="1">
        <w:r w:rsidRPr="00CA609E">
          <w:rPr>
            <w:rStyle w:val="Hipervnculo"/>
            <w:noProof/>
          </w:rPr>
          <w:t>Tabla 19 Activos y Pasivos en Moneda Extranjera</w:t>
        </w:r>
        <w:r>
          <w:rPr>
            <w:noProof/>
            <w:webHidden/>
          </w:rPr>
          <w:tab/>
        </w:r>
        <w:r>
          <w:rPr>
            <w:noProof/>
            <w:webHidden/>
          </w:rPr>
          <w:fldChar w:fldCharType="begin"/>
        </w:r>
        <w:r>
          <w:rPr>
            <w:noProof/>
            <w:webHidden/>
          </w:rPr>
          <w:instrText xml:space="preserve"> PAGEREF _Toc228284752 \h </w:instrText>
        </w:r>
        <w:r>
          <w:rPr>
            <w:noProof/>
            <w:webHidden/>
          </w:rPr>
        </w:r>
        <w:r>
          <w:rPr>
            <w:noProof/>
            <w:webHidden/>
          </w:rPr>
          <w:fldChar w:fldCharType="separate"/>
        </w:r>
        <w:r w:rsidR="005B4048">
          <w:rPr>
            <w:noProof/>
            <w:webHidden/>
          </w:rPr>
          <w:t>38</w:t>
        </w:r>
        <w:r>
          <w:rPr>
            <w:noProof/>
            <w:webHidden/>
          </w:rPr>
          <w:fldChar w:fldCharType="end"/>
        </w:r>
      </w:hyperlink>
    </w:p>
    <w:p w14:paraId="1EAC7E28" w14:textId="1145F9E7"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53" w:history="1">
        <w:r w:rsidRPr="00CA609E">
          <w:rPr>
            <w:rStyle w:val="Hipervnculo"/>
            <w:noProof/>
          </w:rPr>
          <w:t>Tabla 20 Pasivo Total a Patrimonio Neto (Excluyendo las Utilidades Disponibles)</w:t>
        </w:r>
        <w:r>
          <w:rPr>
            <w:noProof/>
            <w:webHidden/>
          </w:rPr>
          <w:tab/>
        </w:r>
        <w:r>
          <w:rPr>
            <w:noProof/>
            <w:webHidden/>
          </w:rPr>
          <w:fldChar w:fldCharType="begin"/>
        </w:r>
        <w:r>
          <w:rPr>
            <w:noProof/>
            <w:webHidden/>
          </w:rPr>
          <w:instrText xml:space="preserve"> PAGEREF _Toc228284753 \h </w:instrText>
        </w:r>
        <w:r>
          <w:rPr>
            <w:noProof/>
            <w:webHidden/>
          </w:rPr>
        </w:r>
        <w:r>
          <w:rPr>
            <w:noProof/>
            <w:webHidden/>
          </w:rPr>
          <w:fldChar w:fldCharType="separate"/>
        </w:r>
        <w:r w:rsidR="005B4048">
          <w:rPr>
            <w:noProof/>
            <w:webHidden/>
          </w:rPr>
          <w:t>39</w:t>
        </w:r>
        <w:r>
          <w:rPr>
            <w:noProof/>
            <w:webHidden/>
          </w:rPr>
          <w:fldChar w:fldCharType="end"/>
        </w:r>
      </w:hyperlink>
    </w:p>
    <w:p w14:paraId="5A709740" w14:textId="13EF64D5"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54" w:history="1">
        <w:r w:rsidRPr="00CA609E">
          <w:rPr>
            <w:rStyle w:val="Hipervnculo"/>
            <w:noProof/>
          </w:rPr>
          <w:t>Tabla 21 Captación Efectiva a Pasivo Total</w:t>
        </w:r>
        <w:r>
          <w:rPr>
            <w:noProof/>
            <w:webHidden/>
          </w:rPr>
          <w:tab/>
        </w:r>
        <w:r>
          <w:rPr>
            <w:noProof/>
            <w:webHidden/>
          </w:rPr>
          <w:fldChar w:fldCharType="begin"/>
        </w:r>
        <w:r>
          <w:rPr>
            <w:noProof/>
            <w:webHidden/>
          </w:rPr>
          <w:instrText xml:space="preserve"> PAGEREF _Toc228284754 \h </w:instrText>
        </w:r>
        <w:r>
          <w:rPr>
            <w:noProof/>
            <w:webHidden/>
          </w:rPr>
        </w:r>
        <w:r>
          <w:rPr>
            <w:noProof/>
            <w:webHidden/>
          </w:rPr>
          <w:fldChar w:fldCharType="separate"/>
        </w:r>
        <w:r w:rsidR="005B4048">
          <w:rPr>
            <w:noProof/>
            <w:webHidden/>
          </w:rPr>
          <w:t>39</w:t>
        </w:r>
        <w:r>
          <w:rPr>
            <w:noProof/>
            <w:webHidden/>
          </w:rPr>
          <w:fldChar w:fldCharType="end"/>
        </w:r>
      </w:hyperlink>
    </w:p>
    <w:p w14:paraId="2C676079" w14:textId="7BDBC9BF"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55" w:history="1">
        <w:r w:rsidRPr="00CA609E">
          <w:rPr>
            <w:rStyle w:val="Hipervnculo"/>
            <w:noProof/>
          </w:rPr>
          <w:t>Tabla 22 Distribución de utilidades de los últimos 10 años (en millones de colones)</w:t>
        </w:r>
        <w:r>
          <w:rPr>
            <w:noProof/>
            <w:webHidden/>
          </w:rPr>
          <w:tab/>
        </w:r>
        <w:r>
          <w:rPr>
            <w:noProof/>
            <w:webHidden/>
          </w:rPr>
          <w:fldChar w:fldCharType="begin"/>
        </w:r>
        <w:r>
          <w:rPr>
            <w:noProof/>
            <w:webHidden/>
          </w:rPr>
          <w:instrText xml:space="preserve"> PAGEREF _Toc228284755 \h </w:instrText>
        </w:r>
        <w:r>
          <w:rPr>
            <w:noProof/>
            <w:webHidden/>
          </w:rPr>
        </w:r>
        <w:r>
          <w:rPr>
            <w:noProof/>
            <w:webHidden/>
          </w:rPr>
          <w:fldChar w:fldCharType="separate"/>
        </w:r>
        <w:r w:rsidR="005B4048">
          <w:rPr>
            <w:noProof/>
            <w:webHidden/>
          </w:rPr>
          <w:t>40</w:t>
        </w:r>
        <w:r>
          <w:rPr>
            <w:noProof/>
            <w:webHidden/>
          </w:rPr>
          <w:fldChar w:fldCharType="end"/>
        </w:r>
      </w:hyperlink>
    </w:p>
    <w:p w14:paraId="14ECBCDB" w14:textId="3156069E"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56" w:history="1">
        <w:r w:rsidRPr="00CA609E">
          <w:rPr>
            <w:rStyle w:val="Hipervnculo"/>
            <w:noProof/>
          </w:rPr>
          <w:t>Tabla 23 Historia del Capital Social por los últimos 3 años</w:t>
        </w:r>
        <w:r>
          <w:rPr>
            <w:noProof/>
            <w:webHidden/>
          </w:rPr>
          <w:tab/>
        </w:r>
        <w:r>
          <w:rPr>
            <w:noProof/>
            <w:webHidden/>
          </w:rPr>
          <w:fldChar w:fldCharType="begin"/>
        </w:r>
        <w:r>
          <w:rPr>
            <w:noProof/>
            <w:webHidden/>
          </w:rPr>
          <w:instrText xml:space="preserve"> PAGEREF _Toc228284756 \h </w:instrText>
        </w:r>
        <w:r>
          <w:rPr>
            <w:noProof/>
            <w:webHidden/>
          </w:rPr>
        </w:r>
        <w:r>
          <w:rPr>
            <w:noProof/>
            <w:webHidden/>
          </w:rPr>
          <w:fldChar w:fldCharType="separate"/>
        </w:r>
        <w:r w:rsidR="005B4048">
          <w:rPr>
            <w:noProof/>
            <w:webHidden/>
          </w:rPr>
          <w:t>42</w:t>
        </w:r>
        <w:r>
          <w:rPr>
            <w:noProof/>
            <w:webHidden/>
          </w:rPr>
          <w:fldChar w:fldCharType="end"/>
        </w:r>
      </w:hyperlink>
    </w:p>
    <w:p w14:paraId="5915C831" w14:textId="56295E53"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57" w:history="1">
        <w:r w:rsidRPr="00CA609E">
          <w:rPr>
            <w:rStyle w:val="Hipervnculo"/>
            <w:noProof/>
          </w:rPr>
          <w:t>Tabla 24A Detalle de Subsidiarias</w:t>
        </w:r>
        <w:r>
          <w:rPr>
            <w:noProof/>
            <w:webHidden/>
          </w:rPr>
          <w:tab/>
        </w:r>
        <w:r>
          <w:rPr>
            <w:noProof/>
            <w:webHidden/>
          </w:rPr>
          <w:fldChar w:fldCharType="begin"/>
        </w:r>
        <w:r>
          <w:rPr>
            <w:noProof/>
            <w:webHidden/>
          </w:rPr>
          <w:instrText xml:space="preserve"> PAGEREF _Toc228284757 \h </w:instrText>
        </w:r>
        <w:r>
          <w:rPr>
            <w:noProof/>
            <w:webHidden/>
          </w:rPr>
        </w:r>
        <w:r>
          <w:rPr>
            <w:noProof/>
            <w:webHidden/>
          </w:rPr>
          <w:fldChar w:fldCharType="separate"/>
        </w:r>
        <w:r w:rsidR="005B4048">
          <w:rPr>
            <w:noProof/>
            <w:webHidden/>
          </w:rPr>
          <w:t>54</w:t>
        </w:r>
        <w:r>
          <w:rPr>
            <w:noProof/>
            <w:webHidden/>
          </w:rPr>
          <w:fldChar w:fldCharType="end"/>
        </w:r>
      </w:hyperlink>
    </w:p>
    <w:p w14:paraId="33ADE734" w14:textId="2C76C1AF"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58" w:history="1">
        <w:r w:rsidRPr="00CA609E">
          <w:rPr>
            <w:rStyle w:val="Hipervnculo"/>
            <w:noProof/>
          </w:rPr>
          <w:t>Tabla 24B Detalle de Subsidiarias</w:t>
        </w:r>
        <w:r>
          <w:rPr>
            <w:noProof/>
            <w:webHidden/>
          </w:rPr>
          <w:tab/>
        </w:r>
        <w:r>
          <w:rPr>
            <w:noProof/>
            <w:webHidden/>
          </w:rPr>
          <w:fldChar w:fldCharType="begin"/>
        </w:r>
        <w:r>
          <w:rPr>
            <w:noProof/>
            <w:webHidden/>
          </w:rPr>
          <w:instrText xml:space="preserve"> PAGEREF _Toc228284758 \h </w:instrText>
        </w:r>
        <w:r>
          <w:rPr>
            <w:noProof/>
            <w:webHidden/>
          </w:rPr>
        </w:r>
        <w:r>
          <w:rPr>
            <w:noProof/>
            <w:webHidden/>
          </w:rPr>
          <w:fldChar w:fldCharType="separate"/>
        </w:r>
        <w:r w:rsidR="005B4048">
          <w:rPr>
            <w:noProof/>
            <w:webHidden/>
          </w:rPr>
          <w:t>54</w:t>
        </w:r>
        <w:r>
          <w:rPr>
            <w:noProof/>
            <w:webHidden/>
          </w:rPr>
          <w:fldChar w:fldCharType="end"/>
        </w:r>
      </w:hyperlink>
    </w:p>
    <w:p w14:paraId="318B82D8" w14:textId="72AFBCC8"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59" w:history="1">
        <w:r w:rsidRPr="00CA609E">
          <w:rPr>
            <w:rStyle w:val="Hipervnculo"/>
            <w:noProof/>
          </w:rPr>
          <w:t>Tabla 25A Balance por segmentos de negocio (en millones de colones)</w:t>
        </w:r>
        <w:r>
          <w:rPr>
            <w:noProof/>
            <w:webHidden/>
          </w:rPr>
          <w:tab/>
        </w:r>
        <w:r>
          <w:rPr>
            <w:noProof/>
            <w:webHidden/>
          </w:rPr>
          <w:fldChar w:fldCharType="begin"/>
        </w:r>
        <w:r>
          <w:rPr>
            <w:noProof/>
            <w:webHidden/>
          </w:rPr>
          <w:instrText xml:space="preserve"> PAGEREF _Toc228284759 \h </w:instrText>
        </w:r>
        <w:r>
          <w:rPr>
            <w:noProof/>
            <w:webHidden/>
          </w:rPr>
        </w:r>
        <w:r>
          <w:rPr>
            <w:noProof/>
            <w:webHidden/>
          </w:rPr>
          <w:fldChar w:fldCharType="separate"/>
        </w:r>
        <w:r w:rsidR="005B4048">
          <w:rPr>
            <w:noProof/>
            <w:webHidden/>
          </w:rPr>
          <w:t>59</w:t>
        </w:r>
        <w:r>
          <w:rPr>
            <w:noProof/>
            <w:webHidden/>
          </w:rPr>
          <w:fldChar w:fldCharType="end"/>
        </w:r>
      </w:hyperlink>
    </w:p>
    <w:p w14:paraId="502760D9" w14:textId="2F581E9A"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60" w:history="1">
        <w:r w:rsidRPr="00CA609E">
          <w:rPr>
            <w:rStyle w:val="Hipervnculo"/>
            <w:noProof/>
          </w:rPr>
          <w:t>Tabla 25B Dividendos Recibidos Empresas Comegua (en millones de colones)</w:t>
        </w:r>
        <w:r>
          <w:rPr>
            <w:noProof/>
            <w:webHidden/>
          </w:rPr>
          <w:tab/>
        </w:r>
        <w:r>
          <w:rPr>
            <w:noProof/>
            <w:webHidden/>
          </w:rPr>
          <w:fldChar w:fldCharType="begin"/>
        </w:r>
        <w:r>
          <w:rPr>
            <w:noProof/>
            <w:webHidden/>
          </w:rPr>
          <w:instrText xml:space="preserve"> PAGEREF _Toc228284760 \h </w:instrText>
        </w:r>
        <w:r>
          <w:rPr>
            <w:noProof/>
            <w:webHidden/>
          </w:rPr>
        </w:r>
        <w:r>
          <w:rPr>
            <w:noProof/>
            <w:webHidden/>
          </w:rPr>
          <w:fldChar w:fldCharType="separate"/>
        </w:r>
        <w:r w:rsidR="005B4048">
          <w:rPr>
            <w:noProof/>
            <w:webHidden/>
          </w:rPr>
          <w:t>59</w:t>
        </w:r>
        <w:r>
          <w:rPr>
            <w:noProof/>
            <w:webHidden/>
          </w:rPr>
          <w:fldChar w:fldCharType="end"/>
        </w:r>
      </w:hyperlink>
    </w:p>
    <w:p w14:paraId="11BB5082" w14:textId="6BBB2B4C"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61" w:history="1">
        <w:r w:rsidRPr="00CA609E">
          <w:rPr>
            <w:rStyle w:val="Hipervnculo"/>
            <w:noProof/>
          </w:rPr>
          <w:t>Tabla 26 Principales hitos de Florida Hospitalidad</w:t>
        </w:r>
        <w:r>
          <w:rPr>
            <w:noProof/>
            <w:webHidden/>
          </w:rPr>
          <w:tab/>
        </w:r>
        <w:r>
          <w:rPr>
            <w:noProof/>
            <w:webHidden/>
          </w:rPr>
          <w:fldChar w:fldCharType="begin"/>
        </w:r>
        <w:r>
          <w:rPr>
            <w:noProof/>
            <w:webHidden/>
          </w:rPr>
          <w:instrText xml:space="preserve"> PAGEREF _Toc228284761 \h </w:instrText>
        </w:r>
        <w:r>
          <w:rPr>
            <w:noProof/>
            <w:webHidden/>
          </w:rPr>
        </w:r>
        <w:r>
          <w:rPr>
            <w:noProof/>
            <w:webHidden/>
          </w:rPr>
          <w:fldChar w:fldCharType="separate"/>
        </w:r>
        <w:r w:rsidR="005B4048">
          <w:rPr>
            <w:noProof/>
            <w:webHidden/>
          </w:rPr>
          <w:t>60</w:t>
        </w:r>
        <w:r>
          <w:rPr>
            <w:noProof/>
            <w:webHidden/>
          </w:rPr>
          <w:fldChar w:fldCharType="end"/>
        </w:r>
      </w:hyperlink>
    </w:p>
    <w:p w14:paraId="5A0C3F60" w14:textId="05C6F96D"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62" w:history="1">
        <w:r w:rsidRPr="00CA609E">
          <w:rPr>
            <w:rStyle w:val="Hipervnculo"/>
            <w:noProof/>
          </w:rPr>
          <w:t>Tabla 27 Principales hitos de Florida Capitales</w:t>
        </w:r>
        <w:r>
          <w:rPr>
            <w:noProof/>
            <w:webHidden/>
          </w:rPr>
          <w:tab/>
        </w:r>
        <w:r>
          <w:rPr>
            <w:noProof/>
            <w:webHidden/>
          </w:rPr>
          <w:fldChar w:fldCharType="begin"/>
        </w:r>
        <w:r>
          <w:rPr>
            <w:noProof/>
            <w:webHidden/>
          </w:rPr>
          <w:instrText xml:space="preserve"> PAGEREF _Toc228284762 \h </w:instrText>
        </w:r>
        <w:r>
          <w:rPr>
            <w:noProof/>
            <w:webHidden/>
          </w:rPr>
        </w:r>
        <w:r>
          <w:rPr>
            <w:noProof/>
            <w:webHidden/>
          </w:rPr>
          <w:fldChar w:fldCharType="separate"/>
        </w:r>
        <w:r w:rsidR="005B4048">
          <w:rPr>
            <w:noProof/>
            <w:webHidden/>
          </w:rPr>
          <w:t>61</w:t>
        </w:r>
        <w:r>
          <w:rPr>
            <w:noProof/>
            <w:webHidden/>
          </w:rPr>
          <w:fldChar w:fldCharType="end"/>
        </w:r>
      </w:hyperlink>
    </w:p>
    <w:p w14:paraId="22E82FE7" w14:textId="564B81F9"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63" w:history="1">
        <w:r w:rsidRPr="00CA609E">
          <w:rPr>
            <w:rStyle w:val="Hipervnculo"/>
            <w:noProof/>
          </w:rPr>
          <w:t>Tabla 28 Distribución del personal</w:t>
        </w:r>
        <w:r>
          <w:rPr>
            <w:noProof/>
            <w:webHidden/>
          </w:rPr>
          <w:tab/>
        </w:r>
        <w:r>
          <w:rPr>
            <w:noProof/>
            <w:webHidden/>
          </w:rPr>
          <w:fldChar w:fldCharType="begin"/>
        </w:r>
        <w:r>
          <w:rPr>
            <w:noProof/>
            <w:webHidden/>
          </w:rPr>
          <w:instrText xml:space="preserve"> PAGEREF _Toc228284763 \h </w:instrText>
        </w:r>
        <w:r>
          <w:rPr>
            <w:noProof/>
            <w:webHidden/>
          </w:rPr>
        </w:r>
        <w:r>
          <w:rPr>
            <w:noProof/>
            <w:webHidden/>
          </w:rPr>
          <w:fldChar w:fldCharType="separate"/>
        </w:r>
        <w:r w:rsidR="005B4048">
          <w:rPr>
            <w:noProof/>
            <w:webHidden/>
          </w:rPr>
          <w:t>73</w:t>
        </w:r>
        <w:r>
          <w:rPr>
            <w:noProof/>
            <w:webHidden/>
          </w:rPr>
          <w:fldChar w:fldCharType="end"/>
        </w:r>
      </w:hyperlink>
    </w:p>
    <w:p w14:paraId="40826538" w14:textId="52B3EE42"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64" w:history="1">
        <w:r w:rsidRPr="00CA609E">
          <w:rPr>
            <w:rStyle w:val="Hipervnculo"/>
            <w:noProof/>
          </w:rPr>
          <w:t>Tabla 29 Porcentaje de colaboradores afiliados a Asociaciones Solidaristas</w:t>
        </w:r>
        <w:r>
          <w:rPr>
            <w:noProof/>
            <w:webHidden/>
          </w:rPr>
          <w:tab/>
        </w:r>
        <w:r>
          <w:rPr>
            <w:noProof/>
            <w:webHidden/>
          </w:rPr>
          <w:fldChar w:fldCharType="begin"/>
        </w:r>
        <w:r>
          <w:rPr>
            <w:noProof/>
            <w:webHidden/>
          </w:rPr>
          <w:instrText xml:space="preserve"> PAGEREF _Toc228284764 \h </w:instrText>
        </w:r>
        <w:r>
          <w:rPr>
            <w:noProof/>
            <w:webHidden/>
          </w:rPr>
        </w:r>
        <w:r>
          <w:rPr>
            <w:noProof/>
            <w:webHidden/>
          </w:rPr>
          <w:fldChar w:fldCharType="separate"/>
        </w:r>
        <w:r w:rsidR="005B4048">
          <w:rPr>
            <w:noProof/>
            <w:webHidden/>
          </w:rPr>
          <w:t>73</w:t>
        </w:r>
        <w:r>
          <w:rPr>
            <w:noProof/>
            <w:webHidden/>
          </w:rPr>
          <w:fldChar w:fldCharType="end"/>
        </w:r>
      </w:hyperlink>
    </w:p>
    <w:p w14:paraId="6571E6F0" w14:textId="11E22656"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65" w:history="1">
        <w:r w:rsidRPr="00CA609E">
          <w:rPr>
            <w:rStyle w:val="Hipervnculo"/>
            <w:noProof/>
          </w:rPr>
          <w:t>Tabla 30 Saldos con partes relacionadas</w:t>
        </w:r>
        <w:r>
          <w:rPr>
            <w:noProof/>
            <w:webHidden/>
          </w:rPr>
          <w:tab/>
        </w:r>
        <w:r>
          <w:rPr>
            <w:noProof/>
            <w:webHidden/>
          </w:rPr>
          <w:fldChar w:fldCharType="begin"/>
        </w:r>
        <w:r>
          <w:rPr>
            <w:noProof/>
            <w:webHidden/>
          </w:rPr>
          <w:instrText xml:space="preserve"> PAGEREF _Toc228284765 \h </w:instrText>
        </w:r>
        <w:r>
          <w:rPr>
            <w:noProof/>
            <w:webHidden/>
          </w:rPr>
        </w:r>
        <w:r>
          <w:rPr>
            <w:noProof/>
            <w:webHidden/>
          </w:rPr>
          <w:fldChar w:fldCharType="separate"/>
        </w:r>
        <w:r w:rsidR="005B4048">
          <w:rPr>
            <w:noProof/>
            <w:webHidden/>
          </w:rPr>
          <w:t>76</w:t>
        </w:r>
        <w:r>
          <w:rPr>
            <w:noProof/>
            <w:webHidden/>
          </w:rPr>
          <w:fldChar w:fldCharType="end"/>
        </w:r>
      </w:hyperlink>
    </w:p>
    <w:p w14:paraId="5DB57DF8" w14:textId="723DA97A" w:rsidR="00725591" w:rsidRDefault="0072559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hyperlink w:anchor="_Toc228284766" w:history="1">
        <w:r w:rsidRPr="00CA609E">
          <w:rPr>
            <w:rStyle w:val="Hipervnculo"/>
            <w:noProof/>
          </w:rPr>
          <w:t>Tabla 31 Transacciones con partes relacionadas</w:t>
        </w:r>
        <w:r>
          <w:rPr>
            <w:noProof/>
            <w:webHidden/>
          </w:rPr>
          <w:tab/>
        </w:r>
        <w:r>
          <w:rPr>
            <w:noProof/>
            <w:webHidden/>
          </w:rPr>
          <w:fldChar w:fldCharType="begin"/>
        </w:r>
        <w:r>
          <w:rPr>
            <w:noProof/>
            <w:webHidden/>
          </w:rPr>
          <w:instrText xml:space="preserve"> PAGEREF _Toc228284766 \h </w:instrText>
        </w:r>
        <w:r>
          <w:rPr>
            <w:noProof/>
            <w:webHidden/>
          </w:rPr>
        </w:r>
        <w:r>
          <w:rPr>
            <w:noProof/>
            <w:webHidden/>
          </w:rPr>
          <w:fldChar w:fldCharType="separate"/>
        </w:r>
        <w:r w:rsidR="005B4048">
          <w:rPr>
            <w:noProof/>
            <w:webHidden/>
          </w:rPr>
          <w:t>77</w:t>
        </w:r>
        <w:r>
          <w:rPr>
            <w:noProof/>
            <w:webHidden/>
          </w:rPr>
          <w:fldChar w:fldCharType="end"/>
        </w:r>
      </w:hyperlink>
    </w:p>
    <w:p w14:paraId="0FF4679E" w14:textId="16AE8BCE" w:rsidR="009208B2" w:rsidRPr="00382A62" w:rsidRDefault="00206E9F" w:rsidP="00430215">
      <w:pPr>
        <w:jc w:val="left"/>
        <w:rPr>
          <w:rFonts w:cs="Arial"/>
          <w:szCs w:val="20"/>
        </w:rPr>
      </w:pPr>
      <w:r w:rsidRPr="00382A62">
        <w:rPr>
          <w:rFonts w:cs="Arial"/>
          <w:szCs w:val="20"/>
        </w:rPr>
        <w:fldChar w:fldCharType="end"/>
      </w:r>
    </w:p>
    <w:p w14:paraId="2E37DF95" w14:textId="334E0499" w:rsidR="009208B2" w:rsidRPr="00382A62" w:rsidRDefault="009208B2" w:rsidP="009208B2">
      <w:pPr>
        <w:pStyle w:val="Ttulo2"/>
        <w:rPr>
          <w:rFonts w:cs="Arial"/>
          <w:sz w:val="20"/>
          <w:szCs w:val="20"/>
        </w:rPr>
      </w:pPr>
      <w:bookmarkStart w:id="11" w:name="_Toc131501056"/>
      <w:bookmarkStart w:id="12" w:name="_Toc228284497"/>
      <w:r w:rsidRPr="00382A62">
        <w:rPr>
          <w:rFonts w:cs="Arial"/>
          <w:sz w:val="20"/>
          <w:szCs w:val="20"/>
        </w:rPr>
        <w:t>Índice de ilustraciones</w:t>
      </w:r>
      <w:bookmarkEnd w:id="11"/>
      <w:bookmarkEnd w:id="12"/>
    </w:p>
    <w:p w14:paraId="1DFEF5CF" w14:textId="0548FCE7" w:rsidR="00F52AAF" w:rsidRDefault="00390B21">
      <w:pPr>
        <w:pStyle w:val="Tabladeilustraciones"/>
        <w:tabs>
          <w:tab w:val="right" w:leader="dot" w:pos="10070"/>
        </w:tabs>
        <w:rPr>
          <w:rFonts w:asciiTheme="minorHAnsi" w:eastAsiaTheme="minorEastAsia" w:hAnsiTheme="minorHAnsi"/>
          <w:noProof/>
          <w:kern w:val="2"/>
          <w:sz w:val="24"/>
          <w:szCs w:val="24"/>
          <w:lang w:eastAsia="es-CR"/>
          <w14:ligatures w14:val="standardContextual"/>
        </w:rPr>
      </w:pPr>
      <w:r>
        <w:rPr>
          <w:rFonts w:cs="Arial"/>
          <w:szCs w:val="20"/>
        </w:rPr>
        <w:fldChar w:fldCharType="begin"/>
      </w:r>
      <w:r>
        <w:rPr>
          <w:rFonts w:cs="Arial"/>
          <w:szCs w:val="20"/>
        </w:rPr>
        <w:instrText xml:space="preserve"> TOC \h \z \c "Ilustración" </w:instrText>
      </w:r>
      <w:r>
        <w:rPr>
          <w:rFonts w:cs="Arial"/>
          <w:szCs w:val="20"/>
        </w:rPr>
        <w:fldChar w:fldCharType="separate"/>
      </w:r>
      <w:hyperlink w:anchor="_Toc226731626" w:history="1">
        <w:r w:rsidR="00F52AAF" w:rsidRPr="00F966EB">
          <w:rPr>
            <w:rStyle w:val="Hipervnculo"/>
            <w:noProof/>
          </w:rPr>
          <w:t>Ilustración 1 Junta Directiva vigente</w:t>
        </w:r>
        <w:r w:rsidR="00F52AAF">
          <w:rPr>
            <w:noProof/>
            <w:webHidden/>
          </w:rPr>
          <w:tab/>
        </w:r>
        <w:r w:rsidR="00F52AAF">
          <w:rPr>
            <w:noProof/>
            <w:webHidden/>
          </w:rPr>
          <w:fldChar w:fldCharType="begin"/>
        </w:r>
        <w:r w:rsidR="00F52AAF">
          <w:rPr>
            <w:noProof/>
            <w:webHidden/>
          </w:rPr>
          <w:instrText xml:space="preserve"> PAGEREF _Toc226731626 \h </w:instrText>
        </w:r>
        <w:r w:rsidR="00F52AAF">
          <w:rPr>
            <w:noProof/>
            <w:webHidden/>
          </w:rPr>
        </w:r>
        <w:r w:rsidR="00F52AAF">
          <w:rPr>
            <w:noProof/>
            <w:webHidden/>
          </w:rPr>
          <w:fldChar w:fldCharType="separate"/>
        </w:r>
        <w:r w:rsidR="005B4048">
          <w:rPr>
            <w:noProof/>
            <w:webHidden/>
          </w:rPr>
          <w:t>69</w:t>
        </w:r>
        <w:r w:rsidR="00F52AAF">
          <w:rPr>
            <w:noProof/>
            <w:webHidden/>
          </w:rPr>
          <w:fldChar w:fldCharType="end"/>
        </w:r>
      </w:hyperlink>
    </w:p>
    <w:p w14:paraId="41919C4E" w14:textId="6096FE37" w:rsidR="00712AEA" w:rsidRPr="00382A62" w:rsidRDefault="00390B21" w:rsidP="007B6956">
      <w:pPr>
        <w:jc w:val="left"/>
        <w:rPr>
          <w:rFonts w:cs="Arial"/>
          <w:szCs w:val="20"/>
        </w:rPr>
      </w:pPr>
      <w:r>
        <w:rPr>
          <w:rFonts w:cs="Arial"/>
          <w:szCs w:val="20"/>
        </w:rPr>
        <w:fldChar w:fldCharType="end"/>
      </w:r>
    </w:p>
    <w:p w14:paraId="1FEEAA02" w14:textId="31D25165" w:rsidR="00712AEA" w:rsidRPr="00382A62" w:rsidRDefault="00712AEA">
      <w:pPr>
        <w:spacing w:line="259" w:lineRule="auto"/>
        <w:jc w:val="left"/>
        <w:rPr>
          <w:rFonts w:cs="Arial"/>
          <w:szCs w:val="20"/>
        </w:rPr>
      </w:pPr>
      <w:r w:rsidRPr="00382A62">
        <w:rPr>
          <w:rFonts w:cs="Arial"/>
          <w:szCs w:val="20"/>
        </w:rPr>
        <w:br w:type="page"/>
      </w:r>
    </w:p>
    <w:p w14:paraId="55D2A070" w14:textId="4C71FA73" w:rsidR="007B6956" w:rsidRPr="00382A62" w:rsidRDefault="00B858AF" w:rsidP="007B6956">
      <w:pPr>
        <w:jc w:val="left"/>
        <w:rPr>
          <w:rFonts w:cs="Arial"/>
          <w:szCs w:val="20"/>
        </w:rPr>
      </w:pPr>
      <w:r>
        <w:rPr>
          <w:rFonts w:cs="Arial"/>
          <w:noProof/>
          <w:szCs w:val="20"/>
        </w:rPr>
        <w:lastRenderedPageBreak/>
        <w:drawing>
          <wp:anchor distT="0" distB="0" distL="114300" distR="114300" simplePos="0" relativeHeight="251658240" behindDoc="1" locked="0" layoutInCell="1" allowOverlap="1" wp14:anchorId="5D4F2B0B" wp14:editId="7FFC8B10">
            <wp:simplePos x="0" y="0"/>
            <wp:positionH relativeFrom="page">
              <wp:posOffset>0</wp:posOffset>
            </wp:positionH>
            <wp:positionV relativeFrom="margin">
              <wp:posOffset>-469741</wp:posOffset>
            </wp:positionV>
            <wp:extent cx="7753350" cy="9691687"/>
            <wp:effectExtent l="0" t="0" r="0" b="5080"/>
            <wp:wrapNone/>
            <wp:docPr id="137956548"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956548" name="Imagen 6"/>
                    <pic:cNvPicPr/>
                  </pic:nvPicPr>
                  <pic:blipFill>
                    <a:blip r:embed="rId19" cstate="email">
                      <a:extLst>
                        <a:ext uri="{28A0092B-C50C-407E-A947-70E740481C1C}">
                          <a14:useLocalDpi xmlns:a14="http://schemas.microsoft.com/office/drawing/2010/main"/>
                        </a:ext>
                      </a:extLst>
                    </a:blip>
                    <a:stretch>
                      <a:fillRect/>
                    </a:stretch>
                  </pic:blipFill>
                  <pic:spPr>
                    <a:xfrm>
                      <a:off x="0" y="0"/>
                      <a:ext cx="7753350" cy="9691687"/>
                    </a:xfrm>
                    <a:prstGeom prst="rect">
                      <a:avLst/>
                    </a:prstGeom>
                  </pic:spPr>
                </pic:pic>
              </a:graphicData>
            </a:graphic>
            <wp14:sizeRelH relativeFrom="margin">
              <wp14:pctWidth>0</wp14:pctWidth>
            </wp14:sizeRelH>
            <wp14:sizeRelV relativeFrom="margin">
              <wp14:pctHeight>0</wp14:pctHeight>
            </wp14:sizeRelV>
          </wp:anchor>
        </w:drawing>
      </w:r>
    </w:p>
    <w:p w14:paraId="71EC5F00" w14:textId="276757FF" w:rsidR="007C05BE" w:rsidRPr="0099549C" w:rsidRDefault="00751451" w:rsidP="00616FC4">
      <w:pPr>
        <w:pStyle w:val="Ttulo1"/>
        <w:rPr>
          <w:rFonts w:cs="Arial"/>
          <w:sz w:val="44"/>
          <w:szCs w:val="44"/>
        </w:rPr>
      </w:pPr>
      <w:bookmarkStart w:id="13" w:name="_Toc131501057"/>
      <w:bookmarkStart w:id="14" w:name="_Toc228284498"/>
      <w:r w:rsidRPr="0099549C">
        <w:rPr>
          <w:rFonts w:cs="Arial"/>
          <w:sz w:val="44"/>
          <w:szCs w:val="44"/>
        </w:rPr>
        <w:t>C</w:t>
      </w:r>
      <w:r w:rsidR="005A4AFB" w:rsidRPr="0099549C">
        <w:rPr>
          <w:rFonts w:cs="Arial"/>
          <w:sz w:val="44"/>
          <w:szCs w:val="44"/>
        </w:rPr>
        <w:t>apítulo 1</w:t>
      </w:r>
      <w:r w:rsidR="00F62BBF" w:rsidRPr="0099549C">
        <w:rPr>
          <w:rFonts w:cs="Arial"/>
          <w:sz w:val="44"/>
          <w:szCs w:val="44"/>
        </w:rPr>
        <w:t>.</w:t>
      </w:r>
      <w:bookmarkEnd w:id="13"/>
      <w:bookmarkEnd w:id="14"/>
    </w:p>
    <w:p w14:paraId="14057977" w14:textId="4E3B1A6F" w:rsidR="007C05BE" w:rsidRPr="0099549C" w:rsidRDefault="00A97EC5" w:rsidP="00D759F4">
      <w:pPr>
        <w:pStyle w:val="Ttulo1"/>
        <w:jc w:val="both"/>
        <w:rPr>
          <w:rFonts w:cs="Arial"/>
          <w:sz w:val="44"/>
          <w:szCs w:val="44"/>
        </w:rPr>
      </w:pPr>
      <w:bookmarkStart w:id="15" w:name="_Toc131501058"/>
      <w:bookmarkStart w:id="16" w:name="_Toc228284499"/>
      <w:r w:rsidRPr="0099549C">
        <w:rPr>
          <w:rFonts w:cs="Arial"/>
          <w:sz w:val="44"/>
          <w:szCs w:val="44"/>
        </w:rPr>
        <w:t>Información sobre las emisiones, la oferta e identificación de los directores, gerentes y asesores involucrados con el proceso de oferta pública</w:t>
      </w:r>
      <w:bookmarkEnd w:id="15"/>
      <w:bookmarkEnd w:id="16"/>
    </w:p>
    <w:p w14:paraId="3BC138DE" w14:textId="3BE03692" w:rsidR="00297B61" w:rsidRDefault="00297B61">
      <w:pPr>
        <w:spacing w:line="259" w:lineRule="auto"/>
        <w:jc w:val="left"/>
      </w:pPr>
      <w:r>
        <w:br w:type="page"/>
      </w:r>
    </w:p>
    <w:p w14:paraId="13F980C6" w14:textId="77777777" w:rsidR="007605E6" w:rsidRPr="001B6E8B" w:rsidRDefault="007605E6" w:rsidP="00705162">
      <w:pPr>
        <w:pStyle w:val="Ttulo2"/>
        <w:numPr>
          <w:ilvl w:val="0"/>
          <w:numId w:val="3"/>
        </w:numPr>
        <w:rPr>
          <w:rFonts w:cs="Arial"/>
          <w:b/>
          <w:bCs/>
          <w:sz w:val="20"/>
          <w:szCs w:val="20"/>
        </w:rPr>
      </w:pPr>
      <w:bookmarkStart w:id="17" w:name="_Toc131092860"/>
      <w:bookmarkStart w:id="18" w:name="_Toc131501059"/>
      <w:bookmarkStart w:id="19" w:name="_Toc228284500"/>
      <w:r w:rsidRPr="001B6E8B">
        <w:rPr>
          <w:rFonts w:cs="Arial"/>
          <w:b/>
          <w:bCs/>
          <w:sz w:val="20"/>
          <w:szCs w:val="20"/>
        </w:rPr>
        <w:lastRenderedPageBreak/>
        <w:t>Información sobre las emisiones</w:t>
      </w:r>
      <w:bookmarkEnd w:id="17"/>
      <w:bookmarkEnd w:id="18"/>
      <w:bookmarkEnd w:id="19"/>
    </w:p>
    <w:p w14:paraId="01690B67" w14:textId="77777777" w:rsidR="001B6E8B" w:rsidRDefault="001B6E8B" w:rsidP="007605E6">
      <w:pPr>
        <w:rPr>
          <w:rFonts w:cs="Arial"/>
          <w:szCs w:val="20"/>
        </w:rPr>
      </w:pPr>
    </w:p>
    <w:p w14:paraId="65CDF5BB" w14:textId="1489B171" w:rsidR="007605E6" w:rsidRDefault="007605E6" w:rsidP="007605E6">
      <w:pPr>
        <w:rPr>
          <w:rFonts w:cs="Arial"/>
          <w:szCs w:val="20"/>
        </w:rPr>
      </w:pPr>
      <w:r w:rsidRPr="00382A62">
        <w:rPr>
          <w:rFonts w:cs="Arial"/>
          <w:szCs w:val="20"/>
        </w:rPr>
        <w:t>Florida Ice and Farm Company, S.A. (“FIFCO” o “la Compañía”) se encuentra inscrita en la Bolsa Nacional de Valores desde 1979 y cuenta con autorización para transar dos tipos de títulos: acciones y papel de deuda o bonos.</w:t>
      </w:r>
    </w:p>
    <w:p w14:paraId="44A8BD53" w14:textId="77777777" w:rsidR="00505506" w:rsidRPr="00382A62" w:rsidRDefault="00505506" w:rsidP="007605E6">
      <w:pPr>
        <w:rPr>
          <w:rFonts w:cs="Arial"/>
          <w:szCs w:val="20"/>
        </w:rPr>
      </w:pPr>
    </w:p>
    <w:p w14:paraId="51E632C6" w14:textId="77777777" w:rsidR="00917690" w:rsidRPr="001B6E8B" w:rsidRDefault="00917690" w:rsidP="00705162">
      <w:pPr>
        <w:pStyle w:val="Ttulo3"/>
        <w:numPr>
          <w:ilvl w:val="1"/>
          <w:numId w:val="3"/>
        </w:numPr>
        <w:rPr>
          <w:rFonts w:cs="Arial"/>
          <w:b/>
          <w:bCs/>
          <w:sz w:val="20"/>
          <w:szCs w:val="20"/>
        </w:rPr>
      </w:pPr>
      <w:bookmarkStart w:id="20" w:name="_Toc131092861"/>
      <w:bookmarkStart w:id="21" w:name="_Toc131501060"/>
      <w:bookmarkStart w:id="22" w:name="_Toc215647170"/>
      <w:bookmarkStart w:id="23" w:name="_Toc228284501"/>
      <w:bookmarkStart w:id="24" w:name="_Toc131092862"/>
      <w:bookmarkStart w:id="25" w:name="_Toc131501061"/>
      <w:r w:rsidRPr="001B6E8B">
        <w:rPr>
          <w:rFonts w:cs="Arial"/>
          <w:b/>
          <w:bCs/>
          <w:sz w:val="20"/>
          <w:szCs w:val="20"/>
        </w:rPr>
        <w:t>Emisiones de Deuda</w:t>
      </w:r>
      <w:bookmarkEnd w:id="20"/>
      <w:bookmarkEnd w:id="21"/>
      <w:bookmarkEnd w:id="22"/>
      <w:bookmarkEnd w:id="23"/>
    </w:p>
    <w:p w14:paraId="1A9CB25A" w14:textId="4755D8A9" w:rsidR="005174B2" w:rsidRDefault="005174B2" w:rsidP="005174B2">
      <w:pPr>
        <w:rPr>
          <w:rFonts w:cs="Arial"/>
          <w:szCs w:val="20"/>
        </w:rPr>
      </w:pPr>
      <w:r w:rsidRPr="00917690">
        <w:rPr>
          <w:rFonts w:cs="Arial"/>
          <w:szCs w:val="20"/>
        </w:rPr>
        <w:t>A la fecha, FIFCO no tiene ningún Programa de bonos inscrito ni Serie de bonos vigente</w:t>
      </w:r>
      <w:r>
        <w:rPr>
          <w:rFonts w:cs="Arial"/>
          <w:szCs w:val="20"/>
        </w:rPr>
        <w:t>.</w:t>
      </w:r>
    </w:p>
    <w:p w14:paraId="2C0F3836" w14:textId="77777777" w:rsidR="001B6E8B" w:rsidRPr="005174B2" w:rsidRDefault="001B6E8B" w:rsidP="005174B2"/>
    <w:p w14:paraId="1A7736C9" w14:textId="16FB63B0" w:rsidR="007605E6" w:rsidRPr="001B6E8B" w:rsidRDefault="007605E6" w:rsidP="00705162">
      <w:pPr>
        <w:pStyle w:val="Ttulo3"/>
        <w:numPr>
          <w:ilvl w:val="1"/>
          <w:numId w:val="3"/>
        </w:numPr>
        <w:rPr>
          <w:rFonts w:cs="Arial"/>
          <w:b/>
          <w:bCs/>
          <w:sz w:val="20"/>
          <w:szCs w:val="20"/>
        </w:rPr>
      </w:pPr>
      <w:bookmarkStart w:id="26" w:name="_Toc228284502"/>
      <w:r w:rsidRPr="001B6E8B">
        <w:rPr>
          <w:rFonts w:cs="Arial"/>
          <w:b/>
          <w:bCs/>
          <w:sz w:val="20"/>
          <w:szCs w:val="20"/>
        </w:rPr>
        <w:t>Emisión de Acciones</w:t>
      </w:r>
      <w:bookmarkEnd w:id="24"/>
      <w:bookmarkEnd w:id="25"/>
      <w:bookmarkEnd w:id="26"/>
    </w:p>
    <w:p w14:paraId="6E28DD9A" w14:textId="02DB6F02" w:rsidR="00027B3F" w:rsidRPr="000B105D" w:rsidRDefault="00027B3F" w:rsidP="00027B3F">
      <w:pPr>
        <w:rPr>
          <w:rFonts w:cs="Arial"/>
          <w:szCs w:val="20"/>
        </w:rPr>
      </w:pPr>
      <w:r w:rsidRPr="00027B3F">
        <w:rPr>
          <w:rFonts w:cs="Arial"/>
          <w:szCs w:val="20"/>
        </w:rPr>
        <w:t xml:space="preserve">La Asamblea General Ordinaria de Accionistas realizada el 11 de marzo del 2025, aprobó, la reducción del Capital Social de Florida Ice and Farm Company, S.A., de ¢86.216.675.100 a ¢85,863,415,100. La reducción corresponde a 3,532,600 acciones comunes y nominativas de ¢100,00 cada una, que al 31 de diciembre del </w:t>
      </w:r>
      <w:r w:rsidRPr="000B105D">
        <w:rPr>
          <w:rFonts w:cs="Arial"/>
          <w:szCs w:val="20"/>
        </w:rPr>
        <w:t>202</w:t>
      </w:r>
      <w:r w:rsidR="00100ECD" w:rsidRPr="000B105D">
        <w:rPr>
          <w:rFonts w:cs="Arial"/>
          <w:szCs w:val="20"/>
        </w:rPr>
        <w:t>4</w:t>
      </w:r>
      <w:r w:rsidRPr="000B105D">
        <w:rPr>
          <w:rFonts w:cs="Arial"/>
          <w:szCs w:val="20"/>
        </w:rPr>
        <w:t xml:space="preserve"> estaban mantenidas en Tesorería.</w:t>
      </w:r>
    </w:p>
    <w:p w14:paraId="3FD39DB0" w14:textId="030E38E0" w:rsidR="00027B3F" w:rsidRDefault="00027B3F" w:rsidP="00027B3F">
      <w:pPr>
        <w:rPr>
          <w:rFonts w:cs="Arial"/>
          <w:szCs w:val="20"/>
        </w:rPr>
      </w:pPr>
      <w:r w:rsidRPr="000B105D">
        <w:rPr>
          <w:rFonts w:cs="Arial"/>
          <w:szCs w:val="20"/>
        </w:rPr>
        <w:t>Al 31 de diciembre de 224, el Capital Social Autorizado de la</w:t>
      </w:r>
      <w:r w:rsidR="007839C9" w:rsidRPr="000B105D">
        <w:rPr>
          <w:rFonts w:cs="Arial"/>
          <w:szCs w:val="20"/>
        </w:rPr>
        <w:t>0</w:t>
      </w:r>
      <w:r w:rsidRPr="000B105D">
        <w:rPr>
          <w:rFonts w:cs="Arial"/>
          <w:szCs w:val="20"/>
        </w:rPr>
        <w:t xml:space="preserve"> Compañía era de ¢86,216,675,100 (ochenta y seis mil doscientos dieciséis millones seiscientos setenta y </w:t>
      </w:r>
      <w:r w:rsidR="00BD1327" w:rsidRPr="000B105D">
        <w:rPr>
          <w:rFonts w:cs="Arial"/>
          <w:szCs w:val="20"/>
        </w:rPr>
        <w:t>cinco mil cien</w:t>
      </w:r>
      <w:r w:rsidRPr="000B105D">
        <w:rPr>
          <w:rFonts w:cs="Arial"/>
          <w:szCs w:val="20"/>
        </w:rPr>
        <w:t xml:space="preserve"> colones), representado por 862,166,751 (ochocientos sesenta y dos millones ciento sesenta y seis mil setecientos cincuenta y uno) a</w:t>
      </w:r>
      <w:r w:rsidRPr="00027B3F">
        <w:rPr>
          <w:rFonts w:cs="Arial"/>
          <w:szCs w:val="20"/>
        </w:rPr>
        <w:t xml:space="preserve">cciones comunes con un valor nominal de ¢100,00 (cien colones) cada una. </w:t>
      </w:r>
    </w:p>
    <w:p w14:paraId="2EB7D58E" w14:textId="59738574" w:rsidR="007605E6" w:rsidRDefault="007605E6" w:rsidP="00027B3F">
      <w:pPr>
        <w:rPr>
          <w:rFonts w:cs="Arial"/>
          <w:szCs w:val="20"/>
        </w:rPr>
      </w:pPr>
      <w:r w:rsidRPr="00382A62">
        <w:rPr>
          <w:rFonts w:cs="Arial"/>
          <w:szCs w:val="20"/>
        </w:rPr>
        <w:t>La emisión de acciones está inscrita ante Interclear Central de Valores, S.A. mediante el código ISIN CRFIFCOA0015. Actualmente se negocian en la Bolsa Nacional de Valores de Costa Rica con el nemotécnico “FIFCO” y el instrumento “acom”.</w:t>
      </w:r>
    </w:p>
    <w:p w14:paraId="21C6F850" w14:textId="77777777" w:rsidR="0082034F" w:rsidRPr="00382A62" w:rsidRDefault="0082034F" w:rsidP="0082034F">
      <w:pPr>
        <w:rPr>
          <w:rFonts w:cs="Arial"/>
          <w:szCs w:val="20"/>
        </w:rPr>
      </w:pPr>
      <w:r w:rsidRPr="00382A62">
        <w:rPr>
          <w:rFonts w:cs="Arial"/>
          <w:szCs w:val="20"/>
        </w:rPr>
        <w:t>Actualmente, FIFCO no emite acciones para colocar en el mercado accionario. Con la información con que cuenta el Emisor a la fecha, ningún accionista por sí o por interpósita persona tiene más del 10% de las acciones en circulación. Se aclara que el Emisor tiene limitaciones prácticas para conocer las participaciones de los accionistas de forma indirecta, por lo que estos porcentajes pueden variar.</w:t>
      </w:r>
    </w:p>
    <w:p w14:paraId="6930E84F" w14:textId="77777777" w:rsidR="0082034F" w:rsidRDefault="0082034F" w:rsidP="0082034F">
      <w:pPr>
        <w:rPr>
          <w:rFonts w:cs="Arial"/>
          <w:szCs w:val="20"/>
        </w:rPr>
      </w:pPr>
      <w:r w:rsidRPr="00382A62">
        <w:rPr>
          <w:rFonts w:cs="Arial"/>
          <w:szCs w:val="20"/>
        </w:rPr>
        <w:t>El plazo de inscripción en el Libro de Accionistas es de 1 día hábil, una vez reportados los cambios por parte del sistema de negociación.</w:t>
      </w:r>
    </w:p>
    <w:p w14:paraId="58A4E282" w14:textId="77777777" w:rsidR="005F20AE" w:rsidRDefault="005F20AE" w:rsidP="0082034F">
      <w:pPr>
        <w:rPr>
          <w:rFonts w:cs="Arial"/>
          <w:szCs w:val="20"/>
        </w:rPr>
      </w:pPr>
    </w:p>
    <w:p w14:paraId="6518568E" w14:textId="77777777" w:rsidR="001B6E8B" w:rsidRDefault="001B6E8B" w:rsidP="0082034F">
      <w:pPr>
        <w:rPr>
          <w:rFonts w:cs="Arial"/>
          <w:szCs w:val="20"/>
        </w:rPr>
      </w:pPr>
    </w:p>
    <w:p w14:paraId="0DF3715F" w14:textId="77777777" w:rsidR="001B6E8B" w:rsidRDefault="001B6E8B" w:rsidP="0082034F">
      <w:pPr>
        <w:rPr>
          <w:rFonts w:cs="Arial"/>
          <w:szCs w:val="20"/>
        </w:rPr>
      </w:pPr>
    </w:p>
    <w:p w14:paraId="5735474B" w14:textId="77777777" w:rsidR="001B6E8B" w:rsidRDefault="001B6E8B" w:rsidP="0082034F">
      <w:pPr>
        <w:rPr>
          <w:rFonts w:cs="Arial"/>
          <w:szCs w:val="20"/>
        </w:rPr>
      </w:pPr>
    </w:p>
    <w:p w14:paraId="5525A1E6" w14:textId="77777777" w:rsidR="001B6E8B" w:rsidRDefault="001B6E8B" w:rsidP="0082034F">
      <w:pPr>
        <w:rPr>
          <w:rFonts w:cs="Arial"/>
          <w:szCs w:val="20"/>
        </w:rPr>
      </w:pPr>
    </w:p>
    <w:p w14:paraId="73217935" w14:textId="5B84D040" w:rsidR="00893281" w:rsidRDefault="00893281" w:rsidP="00893281">
      <w:pPr>
        <w:pStyle w:val="Descripcin"/>
        <w:spacing w:after="0"/>
        <w:rPr>
          <w:rFonts w:cs="Arial"/>
          <w:szCs w:val="20"/>
        </w:rPr>
      </w:pPr>
      <w:bookmarkStart w:id="27" w:name="_Toc228284734"/>
      <w:r>
        <w:t xml:space="preserve">Tabla </w:t>
      </w:r>
      <w:fldSimple w:instr=" SEQ Tabla \* ARABIC ">
        <w:r w:rsidR="0033654E">
          <w:rPr>
            <w:noProof/>
          </w:rPr>
          <w:t>1</w:t>
        </w:r>
      </w:fldSimple>
      <w:r>
        <w:t xml:space="preserve"> </w:t>
      </w:r>
      <w:r w:rsidRPr="00382A62">
        <w:rPr>
          <w:rFonts w:cs="Arial"/>
          <w:szCs w:val="20"/>
        </w:rPr>
        <w:t>- Valor de Mercado de las acciones al 31 de diciembre del año respectivo (1)</w:t>
      </w:r>
      <w:bookmarkEnd w:id="27"/>
    </w:p>
    <w:p w14:paraId="73C8E9E1" w14:textId="7E5F312D" w:rsidR="00893281" w:rsidRPr="00893281" w:rsidRDefault="00893281" w:rsidP="00705162">
      <w:pPr>
        <w:pStyle w:val="Prrafodelista"/>
        <w:numPr>
          <w:ilvl w:val="0"/>
          <w:numId w:val="31"/>
        </w:numPr>
        <w:jc w:val="center"/>
      </w:pPr>
      <w:r>
        <w:t>Montos en colones -</w:t>
      </w:r>
    </w:p>
    <w:tbl>
      <w:tblPr>
        <w:tblW w:w="6104"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ayout w:type="fixed"/>
        <w:tblCellMar>
          <w:left w:w="70" w:type="dxa"/>
          <w:right w:w="70" w:type="dxa"/>
        </w:tblCellMar>
        <w:tblLook w:val="04A0" w:firstRow="1" w:lastRow="0" w:firstColumn="1" w:lastColumn="0" w:noHBand="0" w:noVBand="1"/>
      </w:tblPr>
      <w:tblGrid>
        <w:gridCol w:w="2034"/>
        <w:gridCol w:w="2035"/>
        <w:gridCol w:w="2035"/>
      </w:tblGrid>
      <w:tr w:rsidR="0082034F" w:rsidRPr="00382A62" w14:paraId="5A1F3012" w14:textId="77777777" w:rsidTr="00DB684E">
        <w:trPr>
          <w:trHeight w:val="330"/>
          <w:jc w:val="center"/>
        </w:trPr>
        <w:tc>
          <w:tcPr>
            <w:tcW w:w="2034" w:type="dxa"/>
            <w:shd w:val="clear" w:color="auto" w:fill="FFFFFF" w:themeFill="background1"/>
            <w:noWrap/>
            <w:vAlign w:val="center"/>
            <w:hideMark/>
          </w:tcPr>
          <w:p w14:paraId="00C92330" w14:textId="77777777" w:rsidR="0082034F" w:rsidRPr="00382A62" w:rsidRDefault="0082034F" w:rsidP="00B14C9E">
            <w:pPr>
              <w:spacing w:line="240" w:lineRule="auto"/>
              <w:contextualSpacing/>
              <w:jc w:val="center"/>
              <w:rPr>
                <w:rFonts w:cs="Arial"/>
                <w:b/>
                <w:bCs/>
                <w:szCs w:val="20"/>
              </w:rPr>
            </w:pPr>
            <w:r w:rsidRPr="00382A62">
              <w:rPr>
                <w:rFonts w:cs="Arial"/>
                <w:b/>
                <w:bCs/>
                <w:szCs w:val="20"/>
              </w:rPr>
              <w:t>Año</w:t>
            </w:r>
          </w:p>
        </w:tc>
        <w:tc>
          <w:tcPr>
            <w:tcW w:w="2035" w:type="dxa"/>
            <w:shd w:val="clear" w:color="auto" w:fill="FFFFFF" w:themeFill="background1"/>
            <w:noWrap/>
            <w:vAlign w:val="center"/>
            <w:hideMark/>
          </w:tcPr>
          <w:p w14:paraId="3F57AA4D" w14:textId="77777777" w:rsidR="0082034F" w:rsidRPr="00382A62" w:rsidRDefault="0082034F" w:rsidP="00B14C9E">
            <w:pPr>
              <w:spacing w:line="240" w:lineRule="auto"/>
              <w:contextualSpacing/>
              <w:jc w:val="center"/>
              <w:rPr>
                <w:rFonts w:cs="Arial"/>
                <w:b/>
                <w:bCs/>
                <w:szCs w:val="20"/>
              </w:rPr>
            </w:pPr>
            <w:r w:rsidRPr="00382A62">
              <w:rPr>
                <w:rFonts w:cs="Arial"/>
                <w:b/>
                <w:bCs/>
                <w:szCs w:val="20"/>
              </w:rPr>
              <w:t>Valor de Mercado</w:t>
            </w:r>
          </w:p>
        </w:tc>
        <w:tc>
          <w:tcPr>
            <w:tcW w:w="2035" w:type="dxa"/>
            <w:shd w:val="clear" w:color="auto" w:fill="FFFFFF" w:themeFill="background1"/>
            <w:noWrap/>
            <w:vAlign w:val="center"/>
            <w:hideMark/>
          </w:tcPr>
          <w:p w14:paraId="212D18DA" w14:textId="77777777" w:rsidR="0082034F" w:rsidRPr="00382A62" w:rsidRDefault="0082034F" w:rsidP="00B14C9E">
            <w:pPr>
              <w:spacing w:line="240" w:lineRule="auto"/>
              <w:contextualSpacing/>
              <w:jc w:val="center"/>
              <w:rPr>
                <w:rFonts w:cs="Arial"/>
                <w:b/>
                <w:bCs/>
                <w:szCs w:val="20"/>
              </w:rPr>
            </w:pPr>
            <w:r w:rsidRPr="00382A62">
              <w:rPr>
                <w:rFonts w:cs="Arial"/>
                <w:b/>
                <w:bCs/>
                <w:szCs w:val="20"/>
              </w:rPr>
              <w:t>Valor en Libros</w:t>
            </w:r>
          </w:p>
        </w:tc>
      </w:tr>
      <w:tr w:rsidR="00D543D8" w:rsidRPr="00382A62" w14:paraId="48523736" w14:textId="77777777" w:rsidTr="00DB684E">
        <w:trPr>
          <w:trHeight w:val="330"/>
          <w:jc w:val="center"/>
        </w:trPr>
        <w:tc>
          <w:tcPr>
            <w:tcW w:w="2034" w:type="dxa"/>
            <w:shd w:val="clear" w:color="auto" w:fill="FFFFFF" w:themeFill="background1"/>
            <w:vAlign w:val="center"/>
            <w:hideMark/>
          </w:tcPr>
          <w:p w14:paraId="79840A50" w14:textId="256C5E6E" w:rsidR="00D543D8" w:rsidRPr="00382A62" w:rsidRDefault="00D543D8" w:rsidP="00B14C9E">
            <w:pPr>
              <w:spacing w:line="240" w:lineRule="auto"/>
              <w:contextualSpacing/>
              <w:jc w:val="center"/>
              <w:rPr>
                <w:rFonts w:cs="Arial"/>
                <w:szCs w:val="20"/>
              </w:rPr>
            </w:pPr>
            <w:r w:rsidRPr="00382A62">
              <w:rPr>
                <w:rFonts w:cs="Arial"/>
                <w:szCs w:val="20"/>
              </w:rPr>
              <w:t>2021</w:t>
            </w:r>
          </w:p>
        </w:tc>
        <w:tc>
          <w:tcPr>
            <w:tcW w:w="2035" w:type="dxa"/>
            <w:shd w:val="clear" w:color="auto" w:fill="FFFFFF" w:themeFill="background1"/>
            <w:noWrap/>
            <w:vAlign w:val="center"/>
            <w:hideMark/>
          </w:tcPr>
          <w:p w14:paraId="598C8EDB" w14:textId="52BF923C" w:rsidR="00D543D8" w:rsidRPr="00382A62" w:rsidRDefault="00D543D8" w:rsidP="00B14C9E">
            <w:pPr>
              <w:spacing w:line="240" w:lineRule="auto"/>
              <w:contextualSpacing/>
              <w:jc w:val="center"/>
              <w:rPr>
                <w:rFonts w:cs="Arial"/>
                <w:szCs w:val="20"/>
              </w:rPr>
            </w:pPr>
            <w:r w:rsidRPr="00382A62">
              <w:rPr>
                <w:rFonts w:cs="Arial"/>
                <w:szCs w:val="20"/>
              </w:rPr>
              <w:t>735</w:t>
            </w:r>
            <w:r>
              <w:rPr>
                <w:rFonts w:cs="Arial"/>
                <w:szCs w:val="20"/>
              </w:rPr>
              <w:t>,0</w:t>
            </w:r>
          </w:p>
        </w:tc>
        <w:tc>
          <w:tcPr>
            <w:tcW w:w="2035" w:type="dxa"/>
            <w:shd w:val="clear" w:color="auto" w:fill="FFFFFF" w:themeFill="background1"/>
            <w:noWrap/>
            <w:vAlign w:val="center"/>
            <w:hideMark/>
          </w:tcPr>
          <w:p w14:paraId="005141B4" w14:textId="04350745" w:rsidR="00D543D8" w:rsidRPr="00382A62" w:rsidRDefault="00D543D8" w:rsidP="00B14C9E">
            <w:pPr>
              <w:spacing w:line="240" w:lineRule="auto"/>
              <w:contextualSpacing/>
              <w:jc w:val="center"/>
              <w:rPr>
                <w:rFonts w:cs="Arial"/>
                <w:szCs w:val="20"/>
              </w:rPr>
            </w:pPr>
            <w:r w:rsidRPr="00382A62">
              <w:rPr>
                <w:rFonts w:cs="Arial"/>
                <w:szCs w:val="20"/>
              </w:rPr>
              <w:t>396,7</w:t>
            </w:r>
          </w:p>
        </w:tc>
      </w:tr>
      <w:tr w:rsidR="00D543D8" w:rsidRPr="00382A62" w14:paraId="0458DF12" w14:textId="77777777" w:rsidTr="00DB684E">
        <w:trPr>
          <w:trHeight w:val="330"/>
          <w:jc w:val="center"/>
        </w:trPr>
        <w:tc>
          <w:tcPr>
            <w:tcW w:w="2034" w:type="dxa"/>
            <w:shd w:val="clear" w:color="auto" w:fill="FFFFFF" w:themeFill="background1"/>
            <w:vAlign w:val="center"/>
          </w:tcPr>
          <w:p w14:paraId="151CDB87" w14:textId="0D5369F2" w:rsidR="00D543D8" w:rsidRPr="00382A62" w:rsidRDefault="00D543D8" w:rsidP="00B14C9E">
            <w:pPr>
              <w:spacing w:line="240" w:lineRule="auto"/>
              <w:contextualSpacing/>
              <w:jc w:val="center"/>
              <w:rPr>
                <w:rFonts w:cs="Arial"/>
                <w:szCs w:val="20"/>
              </w:rPr>
            </w:pPr>
            <w:r w:rsidRPr="00382A62">
              <w:rPr>
                <w:rFonts w:cs="Arial"/>
                <w:szCs w:val="20"/>
              </w:rPr>
              <w:t>2022</w:t>
            </w:r>
          </w:p>
        </w:tc>
        <w:tc>
          <w:tcPr>
            <w:tcW w:w="2035" w:type="dxa"/>
            <w:shd w:val="clear" w:color="auto" w:fill="FFFFFF" w:themeFill="background1"/>
            <w:noWrap/>
            <w:vAlign w:val="center"/>
          </w:tcPr>
          <w:p w14:paraId="0F1E81CB" w14:textId="20E898A5" w:rsidR="00D543D8" w:rsidRPr="00382A62" w:rsidRDefault="00D543D8" w:rsidP="00B14C9E">
            <w:pPr>
              <w:spacing w:line="240" w:lineRule="auto"/>
              <w:contextualSpacing/>
              <w:jc w:val="center"/>
              <w:rPr>
                <w:rFonts w:cs="Arial"/>
                <w:szCs w:val="20"/>
              </w:rPr>
            </w:pPr>
            <w:r w:rsidRPr="00382A62">
              <w:rPr>
                <w:rFonts w:cs="Arial"/>
                <w:szCs w:val="20"/>
              </w:rPr>
              <w:t>665</w:t>
            </w:r>
            <w:r>
              <w:rPr>
                <w:rFonts w:cs="Arial"/>
                <w:szCs w:val="20"/>
              </w:rPr>
              <w:t>,0</w:t>
            </w:r>
          </w:p>
        </w:tc>
        <w:tc>
          <w:tcPr>
            <w:tcW w:w="2035" w:type="dxa"/>
            <w:shd w:val="clear" w:color="auto" w:fill="FFFFFF" w:themeFill="background1"/>
            <w:noWrap/>
            <w:vAlign w:val="center"/>
          </w:tcPr>
          <w:p w14:paraId="2066019E" w14:textId="7E4499D2" w:rsidR="00D543D8" w:rsidRPr="00382A62" w:rsidRDefault="00D543D8" w:rsidP="00B14C9E">
            <w:pPr>
              <w:spacing w:line="240" w:lineRule="auto"/>
              <w:contextualSpacing/>
              <w:jc w:val="center"/>
              <w:rPr>
                <w:rFonts w:cs="Arial"/>
                <w:szCs w:val="20"/>
              </w:rPr>
            </w:pPr>
            <w:r w:rsidRPr="00382A62">
              <w:rPr>
                <w:rFonts w:cs="Arial"/>
                <w:szCs w:val="20"/>
              </w:rPr>
              <w:t>416,4</w:t>
            </w:r>
          </w:p>
        </w:tc>
      </w:tr>
      <w:tr w:rsidR="00D543D8" w:rsidRPr="00382A62" w14:paraId="0581230B" w14:textId="77777777" w:rsidTr="00DB684E">
        <w:trPr>
          <w:trHeight w:val="330"/>
          <w:jc w:val="center"/>
        </w:trPr>
        <w:tc>
          <w:tcPr>
            <w:tcW w:w="2034" w:type="dxa"/>
            <w:shd w:val="clear" w:color="auto" w:fill="FFFFFF" w:themeFill="background1"/>
            <w:vAlign w:val="center"/>
          </w:tcPr>
          <w:p w14:paraId="607272C1" w14:textId="0577FA9F" w:rsidR="00D543D8" w:rsidRPr="00382A62" w:rsidRDefault="00D543D8" w:rsidP="00B14C9E">
            <w:pPr>
              <w:spacing w:line="240" w:lineRule="auto"/>
              <w:contextualSpacing/>
              <w:jc w:val="center"/>
              <w:rPr>
                <w:rFonts w:cs="Arial"/>
                <w:szCs w:val="20"/>
              </w:rPr>
            </w:pPr>
            <w:r w:rsidRPr="00382A62">
              <w:rPr>
                <w:rFonts w:cs="Arial"/>
                <w:szCs w:val="20"/>
              </w:rPr>
              <w:t>2023</w:t>
            </w:r>
          </w:p>
        </w:tc>
        <w:tc>
          <w:tcPr>
            <w:tcW w:w="2035" w:type="dxa"/>
            <w:shd w:val="clear" w:color="auto" w:fill="FFFFFF" w:themeFill="background1"/>
            <w:noWrap/>
            <w:vAlign w:val="center"/>
          </w:tcPr>
          <w:p w14:paraId="21A93F51" w14:textId="4A944F07" w:rsidR="00D543D8" w:rsidRPr="00382A62" w:rsidRDefault="00D543D8" w:rsidP="00B14C9E">
            <w:pPr>
              <w:spacing w:line="240" w:lineRule="auto"/>
              <w:contextualSpacing/>
              <w:jc w:val="center"/>
              <w:rPr>
                <w:rFonts w:cs="Arial"/>
                <w:szCs w:val="20"/>
              </w:rPr>
            </w:pPr>
            <w:r w:rsidRPr="00382A62">
              <w:rPr>
                <w:rFonts w:cs="Arial"/>
                <w:szCs w:val="20"/>
              </w:rPr>
              <w:t>649,5</w:t>
            </w:r>
          </w:p>
        </w:tc>
        <w:tc>
          <w:tcPr>
            <w:tcW w:w="2035" w:type="dxa"/>
            <w:shd w:val="clear" w:color="auto" w:fill="FFFFFF" w:themeFill="background1"/>
            <w:noWrap/>
            <w:vAlign w:val="center"/>
          </w:tcPr>
          <w:p w14:paraId="74EEBACC" w14:textId="7C72FD62" w:rsidR="00D543D8" w:rsidRPr="00382A62" w:rsidRDefault="00D543D8" w:rsidP="00B14C9E">
            <w:pPr>
              <w:spacing w:line="240" w:lineRule="auto"/>
              <w:contextualSpacing/>
              <w:jc w:val="center"/>
              <w:rPr>
                <w:rFonts w:cs="Arial"/>
                <w:szCs w:val="20"/>
              </w:rPr>
            </w:pPr>
            <w:r>
              <w:rPr>
                <w:rFonts w:cs="Arial"/>
                <w:szCs w:val="20"/>
              </w:rPr>
              <w:t>427,9</w:t>
            </w:r>
          </w:p>
        </w:tc>
      </w:tr>
      <w:tr w:rsidR="00D543D8" w:rsidRPr="00382A62" w14:paraId="5C497724" w14:textId="77777777" w:rsidTr="00DB684E">
        <w:trPr>
          <w:trHeight w:val="330"/>
          <w:jc w:val="center"/>
        </w:trPr>
        <w:tc>
          <w:tcPr>
            <w:tcW w:w="2034" w:type="dxa"/>
            <w:shd w:val="clear" w:color="auto" w:fill="FFFFFF" w:themeFill="background1"/>
            <w:vAlign w:val="center"/>
          </w:tcPr>
          <w:p w14:paraId="462A0515" w14:textId="6DAD8F82" w:rsidR="00D543D8" w:rsidRPr="00382A62" w:rsidRDefault="00D543D8" w:rsidP="00B14C9E">
            <w:pPr>
              <w:spacing w:line="240" w:lineRule="auto"/>
              <w:contextualSpacing/>
              <w:jc w:val="center"/>
              <w:rPr>
                <w:rFonts w:cs="Arial"/>
                <w:szCs w:val="20"/>
              </w:rPr>
            </w:pPr>
            <w:r>
              <w:rPr>
                <w:rFonts w:cs="Arial"/>
                <w:szCs w:val="20"/>
              </w:rPr>
              <w:t>2024</w:t>
            </w:r>
          </w:p>
        </w:tc>
        <w:tc>
          <w:tcPr>
            <w:tcW w:w="2035" w:type="dxa"/>
            <w:shd w:val="clear" w:color="auto" w:fill="FFFFFF" w:themeFill="background1"/>
            <w:noWrap/>
            <w:vAlign w:val="center"/>
          </w:tcPr>
          <w:p w14:paraId="5511D749" w14:textId="394660CF" w:rsidR="00D543D8" w:rsidRPr="00382A62" w:rsidRDefault="00D543D8" w:rsidP="00B14C9E">
            <w:pPr>
              <w:spacing w:line="240" w:lineRule="auto"/>
              <w:contextualSpacing/>
              <w:jc w:val="center"/>
              <w:rPr>
                <w:rFonts w:cs="Arial"/>
                <w:szCs w:val="20"/>
              </w:rPr>
            </w:pPr>
            <w:r>
              <w:rPr>
                <w:rFonts w:cs="Arial"/>
                <w:szCs w:val="20"/>
              </w:rPr>
              <w:t>765,9</w:t>
            </w:r>
          </w:p>
        </w:tc>
        <w:tc>
          <w:tcPr>
            <w:tcW w:w="2035" w:type="dxa"/>
            <w:shd w:val="clear" w:color="auto" w:fill="FFFFFF" w:themeFill="background1"/>
            <w:noWrap/>
            <w:vAlign w:val="center"/>
          </w:tcPr>
          <w:p w14:paraId="287CF180" w14:textId="2A596103" w:rsidR="00D543D8" w:rsidRPr="00382A62" w:rsidRDefault="00D543D8" w:rsidP="00B14C9E">
            <w:pPr>
              <w:spacing w:line="240" w:lineRule="auto"/>
              <w:contextualSpacing/>
              <w:jc w:val="center"/>
              <w:rPr>
                <w:rFonts w:cs="Arial"/>
                <w:szCs w:val="20"/>
              </w:rPr>
            </w:pPr>
            <w:r>
              <w:rPr>
                <w:rFonts w:cs="Arial"/>
                <w:szCs w:val="20"/>
              </w:rPr>
              <w:t>4</w:t>
            </w:r>
            <w:r w:rsidR="00232640">
              <w:rPr>
                <w:rFonts w:cs="Arial"/>
                <w:szCs w:val="20"/>
              </w:rPr>
              <w:t>26</w:t>
            </w:r>
            <w:r>
              <w:rPr>
                <w:rFonts w:cs="Arial"/>
                <w:szCs w:val="20"/>
              </w:rPr>
              <w:t>,</w:t>
            </w:r>
            <w:r w:rsidR="00232640">
              <w:rPr>
                <w:rFonts w:cs="Arial"/>
                <w:szCs w:val="20"/>
              </w:rPr>
              <w:t>3</w:t>
            </w:r>
          </w:p>
        </w:tc>
      </w:tr>
      <w:tr w:rsidR="00D543D8" w:rsidRPr="00382A62" w14:paraId="22AA3206" w14:textId="77777777" w:rsidTr="00DB684E">
        <w:trPr>
          <w:trHeight w:val="330"/>
          <w:jc w:val="center"/>
        </w:trPr>
        <w:tc>
          <w:tcPr>
            <w:tcW w:w="2034" w:type="dxa"/>
            <w:shd w:val="clear" w:color="auto" w:fill="FFFFFF" w:themeFill="background1"/>
            <w:vAlign w:val="center"/>
          </w:tcPr>
          <w:p w14:paraId="096C9066" w14:textId="72B6BD0B" w:rsidR="00D543D8" w:rsidRPr="00382A62" w:rsidRDefault="00D543D8" w:rsidP="00B14C9E">
            <w:pPr>
              <w:spacing w:line="240" w:lineRule="auto"/>
              <w:contextualSpacing/>
              <w:jc w:val="center"/>
              <w:rPr>
                <w:rFonts w:cs="Arial"/>
                <w:szCs w:val="20"/>
              </w:rPr>
            </w:pPr>
            <w:r>
              <w:rPr>
                <w:rFonts w:cs="Arial"/>
                <w:szCs w:val="20"/>
              </w:rPr>
              <w:t>2025</w:t>
            </w:r>
          </w:p>
        </w:tc>
        <w:tc>
          <w:tcPr>
            <w:tcW w:w="2035" w:type="dxa"/>
            <w:shd w:val="clear" w:color="auto" w:fill="FFFFFF" w:themeFill="background1"/>
            <w:noWrap/>
            <w:vAlign w:val="center"/>
          </w:tcPr>
          <w:p w14:paraId="24EC573F" w14:textId="63E64E3C" w:rsidR="00D543D8" w:rsidRPr="00382A62" w:rsidRDefault="005E1A90" w:rsidP="00B14C9E">
            <w:pPr>
              <w:spacing w:line="240" w:lineRule="auto"/>
              <w:contextualSpacing/>
              <w:jc w:val="center"/>
              <w:rPr>
                <w:rFonts w:cs="Arial"/>
                <w:szCs w:val="20"/>
              </w:rPr>
            </w:pPr>
            <w:r>
              <w:rPr>
                <w:rFonts w:cs="Arial"/>
                <w:szCs w:val="20"/>
              </w:rPr>
              <w:t>1.375,00</w:t>
            </w:r>
          </w:p>
        </w:tc>
        <w:tc>
          <w:tcPr>
            <w:tcW w:w="2035" w:type="dxa"/>
            <w:shd w:val="clear" w:color="auto" w:fill="FFFFFF" w:themeFill="background1"/>
            <w:noWrap/>
            <w:vAlign w:val="center"/>
          </w:tcPr>
          <w:p w14:paraId="19DBDC96" w14:textId="7B1711B3" w:rsidR="00D543D8" w:rsidRDefault="00232640" w:rsidP="00B14C9E">
            <w:pPr>
              <w:spacing w:line="240" w:lineRule="auto"/>
              <w:contextualSpacing/>
              <w:jc w:val="center"/>
              <w:rPr>
                <w:rFonts w:cs="Arial"/>
                <w:szCs w:val="20"/>
              </w:rPr>
            </w:pPr>
            <w:r>
              <w:rPr>
                <w:rFonts w:cs="Arial"/>
                <w:szCs w:val="20"/>
              </w:rPr>
              <w:t>404,6</w:t>
            </w:r>
          </w:p>
        </w:tc>
      </w:tr>
    </w:tbl>
    <w:p w14:paraId="20E1CF7F" w14:textId="77777777" w:rsidR="0082034F" w:rsidRPr="00382A62" w:rsidRDefault="0082034F" w:rsidP="0082034F">
      <w:pPr>
        <w:spacing w:after="0" w:line="240" w:lineRule="auto"/>
        <w:rPr>
          <w:rFonts w:cs="Arial"/>
          <w:color w:val="7F7F7F" w:themeColor="text1" w:themeTint="80"/>
          <w:sz w:val="16"/>
          <w:szCs w:val="16"/>
        </w:rPr>
      </w:pPr>
      <w:r w:rsidRPr="00382A62">
        <w:rPr>
          <w:rFonts w:cs="Arial"/>
          <w:color w:val="7F7F7F" w:themeColor="text1" w:themeTint="80"/>
          <w:sz w:val="16"/>
          <w:szCs w:val="16"/>
        </w:rPr>
        <w:t>Notas:</w:t>
      </w:r>
    </w:p>
    <w:p w14:paraId="6A866F21" w14:textId="70A7AFF2" w:rsidR="0082034F" w:rsidRPr="00016D1C" w:rsidRDefault="0082034F" w:rsidP="00705162">
      <w:pPr>
        <w:pStyle w:val="Prrafodelista"/>
        <w:numPr>
          <w:ilvl w:val="0"/>
          <w:numId w:val="32"/>
        </w:numPr>
        <w:spacing w:after="0" w:line="240" w:lineRule="auto"/>
        <w:rPr>
          <w:rFonts w:cs="Arial"/>
          <w:color w:val="7F7F7F" w:themeColor="text1" w:themeTint="80"/>
          <w:sz w:val="16"/>
          <w:szCs w:val="16"/>
        </w:rPr>
      </w:pPr>
      <w:r w:rsidRPr="00016D1C">
        <w:rPr>
          <w:rFonts w:cs="Arial"/>
          <w:color w:val="7F7F7F" w:themeColor="text1" w:themeTint="80"/>
          <w:sz w:val="16"/>
          <w:szCs w:val="16"/>
        </w:rPr>
        <w:t>El valor en libros se calcula como el patrimonio atribuible a los accionistas dividido entre el valor nominal de las acciones en circulación.</w:t>
      </w:r>
    </w:p>
    <w:p w14:paraId="0661CAA4" w14:textId="77777777" w:rsidR="00016D1C" w:rsidRPr="00016D1C" w:rsidRDefault="00016D1C" w:rsidP="00016D1C">
      <w:pPr>
        <w:pStyle w:val="Prrafodelista"/>
        <w:spacing w:after="0" w:line="240" w:lineRule="auto"/>
        <w:rPr>
          <w:rFonts w:cs="Arial"/>
          <w:color w:val="7F7F7F" w:themeColor="text1" w:themeTint="80"/>
          <w:sz w:val="16"/>
          <w:szCs w:val="16"/>
        </w:rPr>
      </w:pPr>
    </w:p>
    <w:p w14:paraId="5DCA3AD9" w14:textId="363CDE5F" w:rsidR="002D3795" w:rsidRPr="00382A62" w:rsidRDefault="0082034F" w:rsidP="002D3795">
      <w:pPr>
        <w:pStyle w:val="Prrafodelista"/>
        <w:numPr>
          <w:ilvl w:val="0"/>
          <w:numId w:val="2"/>
        </w:numPr>
        <w:rPr>
          <w:rFonts w:cs="Arial"/>
          <w:b/>
          <w:bCs/>
          <w:szCs w:val="20"/>
        </w:rPr>
      </w:pPr>
      <w:r>
        <w:rPr>
          <w:rFonts w:cs="Arial"/>
          <w:b/>
          <w:bCs/>
          <w:szCs w:val="20"/>
        </w:rPr>
        <w:t>P</w:t>
      </w:r>
      <w:r w:rsidR="002D3795" w:rsidRPr="00382A62">
        <w:rPr>
          <w:rFonts w:cs="Arial"/>
          <w:b/>
          <w:bCs/>
          <w:szCs w:val="20"/>
        </w:rPr>
        <w:t>relación de pagos</w:t>
      </w:r>
    </w:p>
    <w:p w14:paraId="3F5CDC86" w14:textId="2B34A37A" w:rsidR="0019044A" w:rsidRDefault="002D3795" w:rsidP="0082034F">
      <w:pPr>
        <w:rPr>
          <w:rFonts w:cs="Arial"/>
          <w:szCs w:val="20"/>
        </w:rPr>
      </w:pPr>
      <w:r w:rsidRPr="00733E19">
        <w:rPr>
          <w:rFonts w:cs="Arial"/>
          <w:szCs w:val="20"/>
        </w:rPr>
        <w:t xml:space="preserve">De conformidad con lo establecido en el Artículo 34, de la Ley Concursal de Costa Rica, el orden de prelación de pagos de los créditos concursales ante un eventual proceso de fase concursal liquidatoria de la compañía, sería el siguiente: ARTÍCULO 34- Créditos concursales 34.1. Clases y prelación. Salvo disposición legal en contrario, los créditos concursales tendrán, por su orden, los siguientes grados de preferencia: 1) Créditos con privilegio especial. 2) Créditos con privilegio general. 3) Créditos comunes. 4) Créditos subordinados. 34.2. Créditos con privilegio especial Los acreedores de créditos con privilegio especial tendrán un derecho preferente para el pago de sus créditos, con el producto de la enajenación de los bienes sobre los cuales recae el privilegio, salvo que por ley se disponga otro criterio de prelación para casos especiales. Podrán renunciar a su garantía total o parcialmente. Se considerarán créditos con privilegio especial, los garantizados por: 1) Hipotecas.  2) Prendas.  3) Fideicomisos de garantía.  4) Garantías mobiliarias, salvo las provenientes de embargos judiciales por créditos que no gozaban de ellas. 5) Derecho de retención, cuando el acreedor esté en ejercicio de él.  6) Bienes gananciales.  7) Los demás que disponga la ley para supuestos especiales. Cuando uno o varios bienes garanticen diferentes créditos, la preferencia de pago será determinada por la ley sustantiva correspondiente. Se pagarán en primer lugar los créditos gravados con hipotecas o prendas legales, sobre los garantizados con hipotecas o prendas de otro tipo. En todo caso, el derecho ganancial se entenderá subordinado al pago de otros créditos con privilegio especial que graven los bienes afectados. Si ejecutada la garantía quedara algún saldo a favor del concurso, formará parte del acervo concursal. Si quedara un saldo al descubierto a favor del acreedor, se considerará crédito común. De lo obtenido por la enajenación de los bienes garantes, se reservará un diez por ciento (10%) en caso de que no existan otros bienes suficientes para pagar en todo o en parte los créditos alimentarios, laborales y los correspondientes a indemnizaciones por daño a la salud y vida de las personas. Si luego de cubrir estos créditos quedara un remanente, este será distribuido proporcionalmente entre cada uno de los acreedores con privilegio especial que hayan aportado a la reserva. 34.3. Créditos con privilegio general Los acreedores con privilegio general tendrán derecho preferente para el reconocimiento y pago de sus créditos, sobre acreedores comunes y subordinados, con el producto de la totalidad del patrimonio del concurso no afectado por privilegios especiales. </w:t>
      </w:r>
      <w:r w:rsidRPr="00733E19">
        <w:rPr>
          <w:rFonts w:cs="Arial"/>
          <w:szCs w:val="20"/>
        </w:rPr>
        <w:lastRenderedPageBreak/>
        <w:t>Podrán renunciar a su garantía total o parcialmente. Se considerarán créditos con privilegio general:1) Los alimentarios. 2) Los laborales. 3) Las indemnizaciones concernientes a daños a la salud o la vida, no cubiertas por seguros. 4) Los demás dispuestos por la ley para supuestos especiales. A falta de disposición legal concreta, para su reconocimiento y pago, se respetará el orden indicado. De existir diversos acreedores dentro de una misma categoría de créditos con privilegio general, entre ellos regirá el principio de igualdad concursal. Los acreedores alimentarios y laborales serán pagados inmediatamente por el concurso en cuanto a sus derechos dinerarios, cuando así lo requieran en virtud de resolución ejecutoria que los establezca. De no satisfacerse los créditos en forma inmediata, el interesado lo comunicará al tribunal, que adoptará las medidas legales inmediatas para el cumplimiento de las obligaciones. Los acreedores alimentarios y laborales, con resolución ejecutoria a favor que no hayan iniciado su ejecución, también podrán requerir directamente el pago al concurso en los términos antes indicados. 34.4. Créditos comunes Se considerarán créditos concursales comunes aquellos no incluidos como privilegiados especiales o generales, ni subordinados. 34.5. Créditos subordinados Los créditos subordinados serán pagados, de ser posible, luego de cubiertos en su totalidad los créditos comunes. Serán subordinados los siguientes créditos: 1) Aquellos a los que el acreedor voluntariamente les asigne esa condición. 2) Los de aquellas personas especialmente relacionadas con el concursado, salvo que se trate de créditos concursales con privilegio general. 3) Los demás a los que la ley les otorgue esa calificación.</w:t>
      </w:r>
      <w:r w:rsidR="00A32324">
        <w:rPr>
          <w:rFonts w:cs="Arial"/>
          <w:szCs w:val="20"/>
        </w:rPr>
        <w:t xml:space="preserve"> </w:t>
      </w:r>
      <w:r w:rsidR="007605E6" w:rsidRPr="00382A62">
        <w:rPr>
          <w:rFonts w:cs="Arial"/>
          <w:szCs w:val="20"/>
        </w:rPr>
        <w:t>A continuación, se muestra el valor de mercado de las acciones al 3</w:t>
      </w:r>
      <w:r w:rsidR="002F690D" w:rsidRPr="00382A62">
        <w:rPr>
          <w:rFonts w:cs="Arial"/>
          <w:szCs w:val="20"/>
        </w:rPr>
        <w:t>1</w:t>
      </w:r>
      <w:r w:rsidR="007605E6" w:rsidRPr="00382A62">
        <w:rPr>
          <w:rFonts w:cs="Arial"/>
          <w:szCs w:val="20"/>
        </w:rPr>
        <w:t xml:space="preserve"> de </w:t>
      </w:r>
      <w:r w:rsidR="005D267F" w:rsidRPr="00382A62">
        <w:rPr>
          <w:rFonts w:cs="Arial"/>
          <w:szCs w:val="20"/>
        </w:rPr>
        <w:t xml:space="preserve">diciembre </w:t>
      </w:r>
      <w:r w:rsidR="007605E6" w:rsidRPr="00382A62">
        <w:rPr>
          <w:rFonts w:cs="Arial"/>
          <w:szCs w:val="20"/>
        </w:rPr>
        <w:t>de cada uno de los años comprendidos entre 20</w:t>
      </w:r>
      <w:r w:rsidR="001251D0">
        <w:rPr>
          <w:rFonts w:cs="Arial"/>
          <w:szCs w:val="20"/>
        </w:rPr>
        <w:t>20</w:t>
      </w:r>
      <w:r w:rsidR="007605E6" w:rsidRPr="00382A62">
        <w:rPr>
          <w:rFonts w:cs="Arial"/>
          <w:szCs w:val="20"/>
        </w:rPr>
        <w:t xml:space="preserve"> y 202</w:t>
      </w:r>
      <w:r w:rsidR="003D3EF5">
        <w:rPr>
          <w:rFonts w:cs="Arial"/>
          <w:szCs w:val="20"/>
        </w:rPr>
        <w:t>4</w:t>
      </w:r>
      <w:r w:rsidR="007605E6" w:rsidRPr="00382A62">
        <w:rPr>
          <w:rFonts w:cs="Arial"/>
          <w:szCs w:val="20"/>
        </w:rPr>
        <w:t>, ambos años inclusive</w:t>
      </w:r>
      <w:r w:rsidR="001D3E59">
        <w:rPr>
          <w:rFonts w:cs="Arial"/>
          <w:szCs w:val="20"/>
        </w:rPr>
        <w:t xml:space="preserve">, y </w:t>
      </w:r>
      <w:r w:rsidR="007605E6" w:rsidRPr="00382A62">
        <w:rPr>
          <w:rFonts w:cs="Arial"/>
          <w:szCs w:val="20"/>
        </w:rPr>
        <w:t>su valor en libros.</w:t>
      </w:r>
    </w:p>
    <w:p w14:paraId="12502AF3" w14:textId="77777777" w:rsidR="00505506" w:rsidRDefault="00505506" w:rsidP="0082034F">
      <w:pPr>
        <w:rPr>
          <w:rFonts w:cs="Arial"/>
          <w:szCs w:val="20"/>
        </w:rPr>
      </w:pPr>
    </w:p>
    <w:p w14:paraId="197A93A8" w14:textId="77777777" w:rsidR="007605E6" w:rsidRPr="00382A62" w:rsidRDefault="007605E6" w:rsidP="00C91DC7">
      <w:pPr>
        <w:pStyle w:val="Prrafodelista"/>
        <w:numPr>
          <w:ilvl w:val="0"/>
          <w:numId w:val="2"/>
        </w:numPr>
        <w:rPr>
          <w:rFonts w:cs="Arial"/>
          <w:b/>
          <w:bCs/>
          <w:szCs w:val="20"/>
        </w:rPr>
      </w:pPr>
      <w:r w:rsidRPr="00382A62">
        <w:rPr>
          <w:rFonts w:cs="Arial"/>
          <w:b/>
          <w:bCs/>
          <w:szCs w:val="20"/>
        </w:rPr>
        <w:t>Tratamiento tributario para dividendos</w:t>
      </w:r>
    </w:p>
    <w:p w14:paraId="1535F140" w14:textId="77777777" w:rsidR="006521A9" w:rsidRPr="00382A62" w:rsidRDefault="007605E6" w:rsidP="007605E6">
      <w:pPr>
        <w:rPr>
          <w:rFonts w:cs="Arial"/>
          <w:szCs w:val="20"/>
        </w:rPr>
      </w:pPr>
      <w:r w:rsidRPr="00382A62">
        <w:rPr>
          <w:rFonts w:cs="Arial"/>
          <w:szCs w:val="20"/>
        </w:rPr>
        <w:t xml:space="preserve">Por disposiciones legales establecidas en la Ley 9635, titulada Ley de Fortalecimiento de las Finanzas Públicas, publicada en La Gaceta No. 202 del martes 4 de diciembre del 2018, la Compañía debe aplicar una retención del quince por ciento en el pago o acreditación de los dividendos, excepto cuando se distribuyan dividendos en acciones nominativas de la misma Compañía emisora. Dicha retención constituye un impuesto único y definitivo a cargo del accionista. </w:t>
      </w:r>
    </w:p>
    <w:p w14:paraId="5DC4F84D" w14:textId="339A34B8" w:rsidR="00B47203" w:rsidRDefault="007605E6" w:rsidP="00C91DC7">
      <w:pPr>
        <w:rPr>
          <w:rFonts w:cs="Arial"/>
          <w:color w:val="000000" w:themeColor="text1"/>
          <w:szCs w:val="20"/>
        </w:rPr>
      </w:pPr>
      <w:r w:rsidRPr="00382A62">
        <w:rPr>
          <w:rFonts w:cs="Arial"/>
          <w:color w:val="000000" w:themeColor="text1"/>
          <w:szCs w:val="20"/>
        </w:rPr>
        <w:t xml:space="preserve">No corresponderá retener el impuesto del quince por ciento, cuando el accionista demuestre </w:t>
      </w:r>
      <w:r w:rsidR="007C26DB" w:rsidRPr="00382A62">
        <w:rPr>
          <w:rFonts w:cs="Arial"/>
          <w:color w:val="000000" w:themeColor="text1"/>
          <w:szCs w:val="20"/>
        </w:rPr>
        <w:t xml:space="preserve">mediante certificación de Contador Público Autorizado, </w:t>
      </w:r>
      <w:r w:rsidRPr="00382A62">
        <w:rPr>
          <w:rFonts w:cs="Arial"/>
          <w:color w:val="000000" w:themeColor="text1"/>
          <w:szCs w:val="20"/>
        </w:rPr>
        <w:t xml:space="preserve">que es una sociedad de capital domiciliada en Costa Rica, </w:t>
      </w:r>
      <w:r w:rsidR="007C26DB" w:rsidRPr="00382A62">
        <w:rPr>
          <w:rFonts w:cs="Arial"/>
          <w:color w:val="000000" w:themeColor="text1"/>
          <w:szCs w:val="20"/>
        </w:rPr>
        <w:t xml:space="preserve">que </w:t>
      </w:r>
      <w:r w:rsidRPr="00382A62">
        <w:rPr>
          <w:rFonts w:cs="Arial"/>
          <w:color w:val="000000" w:themeColor="text1"/>
          <w:szCs w:val="20"/>
        </w:rPr>
        <w:t>desarroll</w:t>
      </w:r>
      <w:r w:rsidR="007C26DB" w:rsidRPr="00382A62">
        <w:rPr>
          <w:rFonts w:cs="Arial"/>
          <w:color w:val="000000" w:themeColor="text1"/>
          <w:szCs w:val="20"/>
        </w:rPr>
        <w:t>a</w:t>
      </w:r>
      <w:r w:rsidRPr="00382A62">
        <w:rPr>
          <w:rFonts w:cs="Arial"/>
          <w:color w:val="000000" w:themeColor="text1"/>
          <w:szCs w:val="20"/>
        </w:rPr>
        <w:t xml:space="preserve"> una actividad lucrativa y est</w:t>
      </w:r>
      <w:r w:rsidR="002861DE">
        <w:rPr>
          <w:rFonts w:cs="Arial"/>
          <w:color w:val="000000" w:themeColor="text1"/>
          <w:szCs w:val="20"/>
        </w:rPr>
        <w:t>á</w:t>
      </w:r>
      <w:r w:rsidRPr="00382A62">
        <w:rPr>
          <w:rFonts w:cs="Arial"/>
          <w:color w:val="000000" w:themeColor="text1"/>
          <w:szCs w:val="20"/>
        </w:rPr>
        <w:t xml:space="preserve"> sujeta al Impuesto sobre las Utilidades</w:t>
      </w:r>
      <w:r w:rsidR="003E25EC" w:rsidRPr="00382A62">
        <w:rPr>
          <w:rFonts w:cs="Arial"/>
          <w:color w:val="000000" w:themeColor="text1"/>
          <w:szCs w:val="20"/>
        </w:rPr>
        <w:t xml:space="preserve"> o</w:t>
      </w:r>
      <w:r w:rsidR="003E25EC" w:rsidRPr="00382A62">
        <w:rPr>
          <w:rFonts w:cs="Arial"/>
          <w:color w:val="000000" w:themeColor="text1"/>
          <w:szCs w:val="20"/>
          <w:lang w:eastAsia="es-CR"/>
        </w:rPr>
        <w:t xml:space="preserve"> al de </w:t>
      </w:r>
      <w:r w:rsidR="00B20B07">
        <w:rPr>
          <w:rFonts w:cs="Arial"/>
          <w:color w:val="000000" w:themeColor="text1"/>
          <w:szCs w:val="20"/>
          <w:lang w:eastAsia="es-CR"/>
        </w:rPr>
        <w:t>R</w:t>
      </w:r>
      <w:r w:rsidR="003E25EC" w:rsidRPr="00382A62">
        <w:rPr>
          <w:rFonts w:cs="Arial"/>
          <w:color w:val="000000" w:themeColor="text1"/>
          <w:szCs w:val="20"/>
          <w:lang w:eastAsia="es-CR"/>
        </w:rPr>
        <w:t xml:space="preserve">entas y </w:t>
      </w:r>
      <w:r w:rsidR="00B20B07">
        <w:rPr>
          <w:rFonts w:cs="Arial"/>
          <w:color w:val="000000" w:themeColor="text1"/>
          <w:szCs w:val="20"/>
          <w:lang w:eastAsia="es-CR"/>
        </w:rPr>
        <w:t>G</w:t>
      </w:r>
      <w:r w:rsidR="003E25EC" w:rsidRPr="00382A62">
        <w:rPr>
          <w:rFonts w:cs="Arial"/>
          <w:color w:val="000000" w:themeColor="text1"/>
          <w:szCs w:val="20"/>
          <w:lang w:eastAsia="es-CR"/>
        </w:rPr>
        <w:t xml:space="preserve">anancias y </w:t>
      </w:r>
      <w:r w:rsidR="00B20B07">
        <w:rPr>
          <w:rFonts w:cs="Arial"/>
          <w:color w:val="000000" w:themeColor="text1"/>
          <w:szCs w:val="20"/>
          <w:lang w:eastAsia="es-CR"/>
        </w:rPr>
        <w:t>P</w:t>
      </w:r>
      <w:r w:rsidR="003E25EC" w:rsidRPr="00382A62">
        <w:rPr>
          <w:rFonts w:cs="Arial"/>
          <w:color w:val="000000" w:themeColor="text1"/>
          <w:szCs w:val="20"/>
          <w:lang w:eastAsia="es-CR"/>
        </w:rPr>
        <w:t xml:space="preserve">érdidas de </w:t>
      </w:r>
      <w:r w:rsidR="00B20B07">
        <w:rPr>
          <w:rFonts w:cs="Arial"/>
          <w:color w:val="000000" w:themeColor="text1"/>
          <w:szCs w:val="20"/>
          <w:lang w:eastAsia="es-CR"/>
        </w:rPr>
        <w:t>C</w:t>
      </w:r>
      <w:r w:rsidR="003E25EC" w:rsidRPr="00382A62">
        <w:rPr>
          <w:rFonts w:cs="Arial"/>
          <w:color w:val="000000" w:themeColor="text1"/>
          <w:szCs w:val="20"/>
          <w:lang w:eastAsia="es-CR"/>
        </w:rPr>
        <w:t>apital, en el último periodo fiscal cerrado. La certificación indicada debe emitirse en cumplimiento de lo dispuesto por el Colegio de Contadores Públicos en la Circular 25-2022, denominad</w:t>
      </w:r>
      <w:r w:rsidR="00B20B07">
        <w:rPr>
          <w:rFonts w:cs="Arial"/>
          <w:color w:val="000000" w:themeColor="text1"/>
          <w:szCs w:val="20"/>
          <w:lang w:eastAsia="es-CR"/>
        </w:rPr>
        <w:t>a</w:t>
      </w:r>
      <w:r w:rsidR="003E25EC" w:rsidRPr="00382A62">
        <w:rPr>
          <w:rFonts w:cs="Arial"/>
          <w:color w:val="000000" w:themeColor="text1"/>
          <w:szCs w:val="20"/>
          <w:lang w:eastAsia="es-CR"/>
        </w:rPr>
        <w:t xml:space="preserve"> “</w:t>
      </w:r>
      <w:r w:rsidR="003E25EC" w:rsidRPr="00382A62">
        <w:rPr>
          <w:rFonts w:cs="Arial"/>
          <w:color w:val="000000" w:themeColor="text1"/>
          <w:szCs w:val="20"/>
        </w:rPr>
        <w:t>Guía Mínima de Requisitos para realizar la Emisión de la Certificación para Efectos Tributarios (Actividad Lucrativa de una Sociedad de Capital Domiciliada en Costa Rica)” del 7 de junio de 2022</w:t>
      </w:r>
      <w:r w:rsidRPr="00382A62">
        <w:rPr>
          <w:rFonts w:cs="Arial"/>
          <w:color w:val="000000" w:themeColor="text1"/>
          <w:szCs w:val="20"/>
        </w:rPr>
        <w:t>.</w:t>
      </w:r>
      <w:r w:rsidR="003858D6" w:rsidRPr="00382A62">
        <w:rPr>
          <w:rFonts w:cs="Arial"/>
          <w:color w:val="000000" w:themeColor="text1"/>
          <w:szCs w:val="20"/>
        </w:rPr>
        <w:t xml:space="preserve"> </w:t>
      </w:r>
      <w:r w:rsidR="00B74F9F">
        <w:rPr>
          <w:rFonts w:cs="Arial"/>
          <w:color w:val="000000" w:themeColor="text1"/>
          <w:szCs w:val="20"/>
        </w:rPr>
        <w:t xml:space="preserve">  Este por</w:t>
      </w:r>
      <w:r w:rsidR="0098681C">
        <w:rPr>
          <w:rFonts w:cs="Arial"/>
          <w:color w:val="000000" w:themeColor="text1"/>
          <w:szCs w:val="20"/>
        </w:rPr>
        <w:t xml:space="preserve">centaje tampoco procede cuando </w:t>
      </w:r>
      <w:r w:rsidR="000D1596">
        <w:rPr>
          <w:rFonts w:cs="Arial"/>
          <w:color w:val="000000" w:themeColor="text1"/>
          <w:szCs w:val="20"/>
        </w:rPr>
        <w:t>los dividendos se decretan</w:t>
      </w:r>
      <w:r w:rsidR="0098681C">
        <w:t xml:space="preserve"> sobre utilidades acumuladas con fuente extraterritorial</w:t>
      </w:r>
      <w:r w:rsidR="000D1596">
        <w:t>.</w:t>
      </w:r>
    </w:p>
    <w:p w14:paraId="2F449E21" w14:textId="77777777" w:rsidR="00505506" w:rsidRDefault="00505506" w:rsidP="00C91DC7">
      <w:pPr>
        <w:rPr>
          <w:rFonts w:cs="Arial"/>
          <w:color w:val="000000" w:themeColor="text1"/>
          <w:szCs w:val="20"/>
        </w:rPr>
      </w:pPr>
    </w:p>
    <w:p w14:paraId="37B0D8B6" w14:textId="77777777" w:rsidR="00505506" w:rsidRDefault="00505506" w:rsidP="00C91DC7">
      <w:pPr>
        <w:rPr>
          <w:rFonts w:cs="Arial"/>
          <w:color w:val="000000" w:themeColor="text1"/>
          <w:szCs w:val="20"/>
        </w:rPr>
      </w:pPr>
    </w:p>
    <w:p w14:paraId="42E74369" w14:textId="36906D7C" w:rsidR="007605E6" w:rsidRPr="00382A62" w:rsidRDefault="007605E6" w:rsidP="00C91DC7">
      <w:pPr>
        <w:pStyle w:val="Prrafodelista"/>
        <w:numPr>
          <w:ilvl w:val="0"/>
          <w:numId w:val="2"/>
        </w:numPr>
        <w:rPr>
          <w:rFonts w:cs="Arial"/>
          <w:b/>
          <w:bCs/>
          <w:szCs w:val="20"/>
        </w:rPr>
      </w:pPr>
      <w:r w:rsidRPr="00382A62">
        <w:rPr>
          <w:rFonts w:cs="Arial"/>
          <w:b/>
          <w:bCs/>
          <w:szCs w:val="20"/>
        </w:rPr>
        <w:lastRenderedPageBreak/>
        <w:t>Asamblea de accionistas</w:t>
      </w:r>
    </w:p>
    <w:p w14:paraId="3D11DBAD" w14:textId="77777777" w:rsidR="007605E6" w:rsidRDefault="007605E6" w:rsidP="007605E6">
      <w:pPr>
        <w:rPr>
          <w:rFonts w:cs="Arial"/>
          <w:szCs w:val="20"/>
        </w:rPr>
      </w:pPr>
      <w:r w:rsidRPr="00382A62">
        <w:rPr>
          <w:rFonts w:cs="Arial"/>
          <w:szCs w:val="20"/>
        </w:rPr>
        <w:t>La persona titular de acciones tendrá derecho a voto en la Asamblea de Accionistas, para lo cual, la convocatoria se hará mediante publicación de un aviso en uno de los periódicos de mayor circulación del país, por lo menos nueve días antes de realizarse la Asamblea, sin considerar el día de la publicación de la convocatoria ni el día de la celebración de la Asamblea de Accionistas.</w:t>
      </w:r>
    </w:p>
    <w:p w14:paraId="5CE99EA1" w14:textId="77777777" w:rsidR="00505506" w:rsidRPr="00382A62" w:rsidRDefault="00505506" w:rsidP="007605E6">
      <w:pPr>
        <w:rPr>
          <w:rFonts w:cs="Arial"/>
          <w:szCs w:val="20"/>
        </w:rPr>
      </w:pPr>
    </w:p>
    <w:p w14:paraId="71254F17" w14:textId="77777777" w:rsidR="007605E6" w:rsidRPr="00382A62" w:rsidRDefault="007605E6" w:rsidP="00C91DC7">
      <w:pPr>
        <w:pStyle w:val="Prrafodelista"/>
        <w:numPr>
          <w:ilvl w:val="0"/>
          <w:numId w:val="2"/>
        </w:numPr>
        <w:rPr>
          <w:rFonts w:cs="Arial"/>
          <w:b/>
          <w:bCs/>
          <w:szCs w:val="20"/>
        </w:rPr>
      </w:pPr>
      <w:r w:rsidRPr="00382A62">
        <w:rPr>
          <w:rFonts w:cs="Arial"/>
          <w:b/>
          <w:bCs/>
          <w:szCs w:val="20"/>
        </w:rPr>
        <w:t>Inmovilización o desmaterialización de acciones</w:t>
      </w:r>
    </w:p>
    <w:p w14:paraId="0CEF4ABE" w14:textId="25B8A630" w:rsidR="00F55A98" w:rsidRPr="00F55A98" w:rsidRDefault="00F55A98" w:rsidP="00F55A98">
      <w:pPr>
        <w:rPr>
          <w:rFonts w:cs="Arial"/>
          <w:szCs w:val="20"/>
        </w:rPr>
      </w:pPr>
      <w:r w:rsidRPr="00F55A98">
        <w:rPr>
          <w:rFonts w:cs="Arial"/>
          <w:szCs w:val="20"/>
        </w:rPr>
        <w:t>El Transitorio VIII de la Ley Reguladora del Mercado de Valores establece que el Consejo Nacional de Supervisión del Sistema Financiero (CONASSIF) podrá acordar la obligatoriedad de la representación por medio de anotaciones electrónicas en cuenta, prevista en el párrafo tercero del artículo 115, incluso para todos los valores que sean objeto de oferta pública, después de transcurrido un año a partir de la entrada en vi</w:t>
      </w:r>
      <w:r w:rsidR="00E82C4E">
        <w:rPr>
          <w:rFonts w:cs="Arial"/>
          <w:szCs w:val="20"/>
        </w:rPr>
        <w:t>gor</w:t>
      </w:r>
      <w:r w:rsidRPr="00F55A98">
        <w:rPr>
          <w:rFonts w:cs="Arial"/>
          <w:szCs w:val="20"/>
        </w:rPr>
        <w:t xml:space="preserve"> de esta ley. Cuando lo haga, otorgará un plazo prudencial a los emisores para ajustar las emisiones al esquema de anotaciones electrónicas en cuenta, conforme lo disponga reglamentariamente el propio Consejo.</w:t>
      </w:r>
    </w:p>
    <w:p w14:paraId="20A3CDB2" w14:textId="77777777" w:rsidR="00F55A98" w:rsidRPr="00F55A98" w:rsidRDefault="00F55A98" w:rsidP="00F55A98">
      <w:pPr>
        <w:rPr>
          <w:rFonts w:cs="Arial"/>
          <w:szCs w:val="20"/>
        </w:rPr>
      </w:pPr>
      <w:r w:rsidRPr="00F55A98">
        <w:rPr>
          <w:rFonts w:cs="Arial"/>
          <w:szCs w:val="20"/>
        </w:rPr>
        <w:t>El CONASSIF modificó el Reglamento sobre Oferta Pública de Valores indicando que todas las acciones que existen aún en soporte físico deben pasar por el proceso de desmaterialización y convertirse en anotaciones electrónicas.  Mediante el Transitorio k al Reglamento se otorgó un plazo para realizar este proceso de desmaterialización cuyo vencimiento original estaba establecido para el mes de abril 2023.</w:t>
      </w:r>
    </w:p>
    <w:p w14:paraId="54AE9391" w14:textId="77777777" w:rsidR="00F55A98" w:rsidRPr="00F55A98" w:rsidRDefault="00F55A98" w:rsidP="00F55A98">
      <w:pPr>
        <w:rPr>
          <w:rFonts w:cs="Arial"/>
          <w:szCs w:val="20"/>
        </w:rPr>
      </w:pPr>
      <w:r w:rsidRPr="00F55A98">
        <w:rPr>
          <w:rFonts w:cs="Arial"/>
          <w:szCs w:val="20"/>
        </w:rPr>
        <w:t>Durante el proceso de implementación de la desmaterialización de los valores con representación física fue presentado un recurso de amparo bajo el número de expediente judicial 23-007483-0007-CO y que fue el antecedente para la presentación de una acción de inconstitucionalidad contra los artículos 4 del Acuerdo Sugeval 17-15 Reglamento de Custodia, el Transitorio k) del Acuerdo Sugeval 7-06, Reglamento sobre Oferta Pública de Valores y el Transitorio VIII de la Ley Reguladora del Mercado de Valores bajo el número de expediente judicial 23-016481-0007-CO.</w:t>
      </w:r>
    </w:p>
    <w:p w14:paraId="24AE2F39" w14:textId="77777777" w:rsidR="00F55A98" w:rsidRPr="00F55A98" w:rsidRDefault="00F55A98" w:rsidP="00F55A98">
      <w:pPr>
        <w:rPr>
          <w:rFonts w:cs="Arial"/>
          <w:szCs w:val="20"/>
        </w:rPr>
      </w:pPr>
      <w:r w:rsidRPr="00F55A98">
        <w:rPr>
          <w:rFonts w:cs="Arial"/>
          <w:szCs w:val="20"/>
        </w:rPr>
        <w:t>La Sala Constitucional de la Corte Suprema de Justicia dio curso a la acción de inconstitucionalidad presentada y suspendió temporalmente los efectos de la aplicación de las normas, particularmente el transitorio k del Reglamento de Oferta Pública de Valores.</w:t>
      </w:r>
    </w:p>
    <w:p w14:paraId="12244AD7" w14:textId="77777777" w:rsidR="00F55A98" w:rsidRPr="00F55A98" w:rsidRDefault="00F55A98" w:rsidP="00F55A98">
      <w:pPr>
        <w:rPr>
          <w:rFonts w:cs="Arial"/>
          <w:szCs w:val="20"/>
        </w:rPr>
      </w:pPr>
      <w:r w:rsidRPr="00F55A98">
        <w:rPr>
          <w:rFonts w:cs="Arial"/>
          <w:szCs w:val="20"/>
        </w:rPr>
        <w:t>Mediante las resoluciones número 2025028307 y 2025034692, dictadas a las 11:50 horas del 3 de setiembre del 2025 y a las 9:20 horas del 24 de octubre del 2025, la Sala Constitucional rechazó de plano la acción de inconstitucionalidad y declaró sin lugar el recurso de amparo interpuestos en relación con el proceso de desmaterialización de acciones físicas, con lo cual se restableció la plena vigencia y aplicabilidad del marco normativo impugnado, así como la exigibilidad del régimen de representación de valores mediante anotaciones electrónicas en cuenta previsto en la Ley Reguladora del Mercado de Valores, sin que se determinara una afectación inconstitucional al derecho de propiedad de los inversionistas.</w:t>
      </w:r>
    </w:p>
    <w:p w14:paraId="664569FA" w14:textId="7E5B8B89" w:rsidR="00F55A98" w:rsidRPr="00F55A98" w:rsidRDefault="00F55A98" w:rsidP="00F55A98">
      <w:pPr>
        <w:rPr>
          <w:rFonts w:cs="Arial"/>
          <w:szCs w:val="20"/>
        </w:rPr>
      </w:pPr>
      <w:r w:rsidRPr="00F55A98">
        <w:rPr>
          <w:rFonts w:cs="Arial"/>
          <w:szCs w:val="20"/>
        </w:rPr>
        <w:lastRenderedPageBreak/>
        <w:t xml:space="preserve">Con fundamento en las facultades que otorga la LRMV al </w:t>
      </w:r>
      <w:r w:rsidR="00B20929" w:rsidRPr="00F55A98">
        <w:rPr>
          <w:rFonts w:cs="Arial"/>
          <w:szCs w:val="20"/>
        </w:rPr>
        <w:t>CONASSIF</w:t>
      </w:r>
      <w:r w:rsidRPr="00F55A98">
        <w:rPr>
          <w:rFonts w:cs="Arial"/>
          <w:szCs w:val="20"/>
        </w:rPr>
        <w:t xml:space="preserve"> este órgano aprobó, mediante el artículo 10 del acta de la sesión 1990-2025, celebrada el 15 de diciembre de 2025, una reforma al transitorio k del Reglamento de Oferta Pública de Valores (Acuerdo Sugeval 7-06), para ajustar el plazo para completar el proceso de desmaterialización total de las acciones físicas hasta el 31 de agosto de 2026.</w:t>
      </w:r>
    </w:p>
    <w:p w14:paraId="5A4E1828" w14:textId="77777777" w:rsidR="00F55A98" w:rsidRPr="00F55A98" w:rsidRDefault="00F55A98" w:rsidP="00F55A98">
      <w:pPr>
        <w:rPr>
          <w:rFonts w:cs="Arial"/>
          <w:szCs w:val="20"/>
        </w:rPr>
      </w:pPr>
      <w:r w:rsidRPr="00F55A98">
        <w:rPr>
          <w:rFonts w:cs="Arial"/>
          <w:szCs w:val="20"/>
        </w:rPr>
        <w:t xml:space="preserve">Con este propósito el CONASSIF estableció que los emisores accionarios que aún tengan acciones representadas en físico deben remitir a la Superintendencia una actualización del plan para ejecutar la desmaterialización total de las acciones físicas a más tardar el 31 de marzo de 2026. </w:t>
      </w:r>
    </w:p>
    <w:p w14:paraId="3334C7E2" w14:textId="77777777" w:rsidR="00F55A98" w:rsidRPr="00F55A98" w:rsidRDefault="00F55A98" w:rsidP="00F55A98">
      <w:pPr>
        <w:rPr>
          <w:rFonts w:cs="Arial"/>
          <w:szCs w:val="20"/>
        </w:rPr>
      </w:pPr>
      <w:r w:rsidRPr="00F55A98">
        <w:rPr>
          <w:rFonts w:cs="Arial"/>
          <w:szCs w:val="20"/>
        </w:rPr>
        <w:t>Una vez concluido el proceso, los emisores disponen de 10 días hábiles para informarlo mediante comunicado de hecho relevante y modificar el prospecto. Corresponderá a cada emisor valorar si requiere para cumplir con lo ordenado, la celebración de una asamblea de accionistas de conformidad con el artículo 115 de la LRMV.</w:t>
      </w:r>
    </w:p>
    <w:p w14:paraId="0EF0D1C1" w14:textId="77777777" w:rsidR="00F55A98" w:rsidRPr="00F55A98" w:rsidRDefault="00F55A98" w:rsidP="00F55A98">
      <w:pPr>
        <w:rPr>
          <w:rFonts w:cs="Arial"/>
          <w:szCs w:val="20"/>
        </w:rPr>
      </w:pPr>
      <w:r w:rsidRPr="00F55A98">
        <w:rPr>
          <w:rFonts w:cs="Arial"/>
          <w:szCs w:val="20"/>
        </w:rPr>
        <w:t>En aras de proteger los intereses de los accionistas minoritarios la normativa contempla que los emisores deberán contratar contratar a entidades autorizadas para ejercer la actividad de custodia de valores un servicio especial de custodia para atender a inversionistas titulares de valores accionarios inscritos en el Registro Nacional de Valores e Intermediarios que realizan el proceso de desmaterialización, cuyo monto de participación accionaria es igual o menor a ₡50 millones y no posean contratos activos del servicio de custodia de valores con alguna entidad autorizada.</w:t>
      </w:r>
    </w:p>
    <w:p w14:paraId="1AA94531" w14:textId="77777777" w:rsidR="00F55A98" w:rsidRPr="00F55A98" w:rsidRDefault="00F55A98" w:rsidP="00F55A98">
      <w:pPr>
        <w:rPr>
          <w:rFonts w:cs="Arial"/>
          <w:szCs w:val="20"/>
        </w:rPr>
      </w:pPr>
      <w:r w:rsidRPr="00F55A98">
        <w:rPr>
          <w:rFonts w:cs="Arial"/>
          <w:szCs w:val="20"/>
        </w:rPr>
        <w:t xml:space="preserve">El monto de la participación accionaria se calcula utilizando el precio de la última transacción de compra venta celebrada en la Bolsa Nacional de Valores de Costa Rica, antes del 31 de mayo del 2026. </w:t>
      </w:r>
    </w:p>
    <w:p w14:paraId="4CF9400B" w14:textId="77777777" w:rsidR="00F55A98" w:rsidRPr="00F55A98" w:rsidRDefault="00F55A98" w:rsidP="00F55A98">
      <w:pPr>
        <w:rPr>
          <w:rFonts w:cs="Arial"/>
          <w:szCs w:val="20"/>
        </w:rPr>
      </w:pPr>
      <w:r w:rsidRPr="00F55A98">
        <w:rPr>
          <w:rFonts w:cs="Arial"/>
          <w:szCs w:val="20"/>
        </w:rPr>
        <w:t xml:space="preserve">El soporte en papel de los títulos físicos que sean desmaterializados perderá toda eficacia y validez y no podrán ser objeto de endosos traslativos de dominio. </w:t>
      </w:r>
    </w:p>
    <w:p w14:paraId="49249316" w14:textId="77777777" w:rsidR="00F55A98" w:rsidRPr="00F55A98" w:rsidRDefault="00F55A98" w:rsidP="00F55A98">
      <w:pPr>
        <w:rPr>
          <w:rFonts w:cs="Arial"/>
          <w:szCs w:val="20"/>
        </w:rPr>
      </w:pPr>
      <w:r w:rsidRPr="00F55A98">
        <w:rPr>
          <w:rFonts w:cs="Arial"/>
          <w:szCs w:val="20"/>
        </w:rPr>
        <w:t xml:space="preserve">Las custodias especiales para la desmaterialización de acciones solo pueden ser utilizadas para la custodia de acciones de emisores de valores inscritos en el Registro Nacional de Valores e Intermediarios, que previamente se encontraban en soporte físicos, por lo tanto, no es posible en estas cuentas de valores la incorporación de nuevas acciones que se deriven por operaciones de compra venta o de reporto de valores en el mercado secundario, ni la incorporación de valores de otros emisores.  </w:t>
      </w:r>
    </w:p>
    <w:p w14:paraId="73BD76E8" w14:textId="77777777" w:rsidR="00F55A98" w:rsidRPr="00F55A98" w:rsidRDefault="00F55A98" w:rsidP="00F55A98">
      <w:pPr>
        <w:rPr>
          <w:rFonts w:cs="Arial"/>
          <w:szCs w:val="20"/>
        </w:rPr>
      </w:pPr>
      <w:r w:rsidRPr="00F55A98">
        <w:rPr>
          <w:rFonts w:cs="Arial"/>
          <w:szCs w:val="20"/>
        </w:rPr>
        <w:t>Tampoco son objeto de este servicio a aquellos inversionistas que posean acciones de diversos emisores que previamente se encontraban en soporte físico, pero que en conjunto poseen una participación accionaria agregada superior a ₡50 millones.</w:t>
      </w:r>
    </w:p>
    <w:p w14:paraId="5A4F195D" w14:textId="77777777" w:rsidR="00F55A98" w:rsidRPr="00F55A98" w:rsidRDefault="00F55A98" w:rsidP="00F55A98">
      <w:pPr>
        <w:rPr>
          <w:rFonts w:cs="Arial"/>
          <w:szCs w:val="20"/>
        </w:rPr>
      </w:pPr>
      <w:r w:rsidRPr="00F55A98">
        <w:rPr>
          <w:rFonts w:cs="Arial"/>
          <w:szCs w:val="20"/>
        </w:rPr>
        <w:t>No se permitirá el traslado parcial de títulos accionarios por parte del accionista a otra cuenta de custodia.</w:t>
      </w:r>
    </w:p>
    <w:p w14:paraId="659B2B63" w14:textId="77777777" w:rsidR="00F55A98" w:rsidRPr="00F55A98" w:rsidRDefault="00F55A98" w:rsidP="00F55A98">
      <w:pPr>
        <w:rPr>
          <w:rFonts w:cs="Arial"/>
          <w:szCs w:val="20"/>
        </w:rPr>
      </w:pPr>
      <w:r w:rsidRPr="00F55A98">
        <w:rPr>
          <w:rFonts w:cs="Arial"/>
          <w:szCs w:val="20"/>
        </w:rPr>
        <w:t xml:space="preserve">Si un inversionista solicita de manera expresa mantener una relación comercial para la recepción de otros servicios dispuestos en el Acuerdo SUGEVAL 18-16, o solicite la incorporación a la custodia de otros valores distintos a los del proceso de desmaterialización, el inversionista previamente deberá suscribir un contrato con el intermediario de su elección y solicitar los traslados de custodia a la nueva cuenta de custodia de valores. </w:t>
      </w:r>
    </w:p>
    <w:p w14:paraId="7B43A0F2" w14:textId="77777777" w:rsidR="00F55A98" w:rsidRPr="00F55A98" w:rsidRDefault="00F55A98" w:rsidP="00F55A98">
      <w:pPr>
        <w:rPr>
          <w:rFonts w:cs="Arial"/>
          <w:szCs w:val="20"/>
        </w:rPr>
      </w:pPr>
      <w:r w:rsidRPr="00F55A98">
        <w:rPr>
          <w:rFonts w:cs="Arial"/>
          <w:szCs w:val="20"/>
        </w:rPr>
        <w:lastRenderedPageBreak/>
        <w:t>Los emisores de valores deben contratar a entidades autorizadas para ejercer la actividad de custodia de valores un servicio de custodia inmovilizada para atender a inversionistas titulares de valores accionarios inscritos en el Registro Nacional de Valores e Intermediarios, que aún posean acciones en soporte físico y que no se han apersonado para realizar el trámite de desmaterialización al 31 de agosto del 2026. También serán considerados dentro de esta custodia aquellos accionistas que no se encuentran localizables por parte del emisor.</w:t>
      </w:r>
    </w:p>
    <w:p w14:paraId="5DA72E57" w14:textId="77777777" w:rsidR="00F55A98" w:rsidRPr="00F55A98" w:rsidRDefault="00F55A98" w:rsidP="00F55A98">
      <w:pPr>
        <w:rPr>
          <w:rFonts w:cs="Arial"/>
          <w:szCs w:val="20"/>
        </w:rPr>
      </w:pPr>
      <w:r w:rsidRPr="00F55A98">
        <w:rPr>
          <w:rFonts w:cs="Arial"/>
          <w:szCs w:val="20"/>
        </w:rPr>
        <w:t xml:space="preserve">Los valores recibidos en esta cuenta se deben registrar en estado inmovilizado, por lo tanto, no se podrá realizar ninguna gestión activa sobre dichas acciones ni ejercer los derechos políticos inherentes. </w:t>
      </w:r>
    </w:p>
    <w:p w14:paraId="16644E91" w14:textId="77777777" w:rsidR="00F55A98" w:rsidRPr="00F55A98" w:rsidRDefault="00F55A98" w:rsidP="00F55A98">
      <w:pPr>
        <w:rPr>
          <w:rFonts w:cs="Arial"/>
          <w:szCs w:val="20"/>
        </w:rPr>
      </w:pPr>
      <w:r w:rsidRPr="00F55A98">
        <w:rPr>
          <w:rFonts w:cs="Arial"/>
          <w:szCs w:val="20"/>
        </w:rPr>
        <w:t>Los emisores deberán cancelar sin demora (un día hábil) el pago de los dividendos u otros beneficios patrimoniales cuando el accionista se apersone en forma posterior al 31 de agosto de 2026 a solicitar el traslado de custodia de valores hacia otra cuenta de custodia directamente contratada por el accionista. Si este inversionista es titular de una participación accionaria agregada superior a ₡50 millones, el emisor correspondiente podrá deducir el costo que ha asumido por el servicio de custodia inmovilizada desde el 1 de setiembre del 2026 y hasta el momento en que se ejecuta el traslado. Si se considera necesario, el emisor podrá aplicar las disposiciones vigentes sobre prescripción según lo establecido en el ordenamiento jurídico.</w:t>
      </w:r>
    </w:p>
    <w:p w14:paraId="684851F1" w14:textId="77777777" w:rsidR="00F55A98" w:rsidRDefault="00F55A98" w:rsidP="00F55A98">
      <w:pPr>
        <w:rPr>
          <w:rFonts w:cs="Arial"/>
          <w:szCs w:val="20"/>
        </w:rPr>
      </w:pPr>
      <w:r w:rsidRPr="00F55A98">
        <w:rPr>
          <w:rFonts w:cs="Arial"/>
          <w:szCs w:val="20"/>
        </w:rPr>
        <w:t>Este proceso se rige por lo aquí mencionado y por lo establecido en el Acuerdo SGV-A-8-2026 Proceso de Desmaterialización de Acciones.”</w:t>
      </w:r>
    </w:p>
    <w:p w14:paraId="2BE6C65A" w14:textId="77777777" w:rsidR="00F17664" w:rsidRPr="00F55A98" w:rsidRDefault="00F17664" w:rsidP="00F55A98">
      <w:pPr>
        <w:rPr>
          <w:rFonts w:cs="Arial"/>
          <w:szCs w:val="20"/>
        </w:rPr>
      </w:pPr>
    </w:p>
    <w:p w14:paraId="6542F5FC" w14:textId="668D2AE0" w:rsidR="007605E6" w:rsidRPr="00382A62" w:rsidRDefault="007605E6" w:rsidP="00C91DC7">
      <w:pPr>
        <w:pStyle w:val="Prrafodelista"/>
        <w:numPr>
          <w:ilvl w:val="0"/>
          <w:numId w:val="2"/>
        </w:numPr>
        <w:rPr>
          <w:rFonts w:cs="Arial"/>
          <w:b/>
          <w:bCs/>
          <w:szCs w:val="20"/>
        </w:rPr>
      </w:pPr>
      <w:r w:rsidRPr="00382A62">
        <w:rPr>
          <w:rFonts w:cs="Arial"/>
          <w:b/>
          <w:bCs/>
          <w:szCs w:val="20"/>
        </w:rPr>
        <w:t>Programa de Recompra de Acciones</w:t>
      </w:r>
    </w:p>
    <w:p w14:paraId="54E3AAF9" w14:textId="6ACE0289" w:rsidR="007605E6" w:rsidRDefault="007605E6" w:rsidP="007605E6">
      <w:pPr>
        <w:rPr>
          <w:rFonts w:cs="Arial"/>
          <w:szCs w:val="20"/>
        </w:rPr>
      </w:pPr>
      <w:r w:rsidRPr="00382A62">
        <w:rPr>
          <w:rFonts w:cs="Arial"/>
          <w:szCs w:val="20"/>
        </w:rPr>
        <w:t>Actualmente</w:t>
      </w:r>
      <w:r w:rsidR="00327320">
        <w:rPr>
          <w:rFonts w:cs="Arial"/>
          <w:szCs w:val="20"/>
        </w:rPr>
        <w:t>,</w:t>
      </w:r>
      <w:r w:rsidRPr="00382A62">
        <w:rPr>
          <w:rFonts w:cs="Arial"/>
          <w:szCs w:val="20"/>
        </w:rPr>
        <w:t xml:space="preserve"> FIFCO realiza recompra de acciones mediante dos mecanismos: Programa de Recompras y Subasta Inversa, por medio de los cuales la Compañía compra acciones que circulan en el mercado y las conserva en Tesorería, esto con el objetivo de brindar liquidez al accionista. Las recompras cumplen con la normativa que dicta SUGEVAL y se comunica mediante Hecho Relevante según corresponda.</w:t>
      </w:r>
    </w:p>
    <w:p w14:paraId="6DE7782C" w14:textId="77777777" w:rsidR="00F17664" w:rsidRDefault="00F17664" w:rsidP="007605E6">
      <w:pPr>
        <w:rPr>
          <w:rFonts w:cs="Arial"/>
          <w:szCs w:val="20"/>
        </w:rPr>
      </w:pPr>
    </w:p>
    <w:p w14:paraId="0F8A9999" w14:textId="77777777" w:rsidR="00F17664" w:rsidRDefault="00F17664" w:rsidP="007605E6">
      <w:pPr>
        <w:rPr>
          <w:rFonts w:cs="Arial"/>
          <w:szCs w:val="20"/>
        </w:rPr>
      </w:pPr>
    </w:p>
    <w:p w14:paraId="459C0FEA" w14:textId="77777777" w:rsidR="00F17664" w:rsidRDefault="00F17664" w:rsidP="007605E6">
      <w:pPr>
        <w:rPr>
          <w:rFonts w:cs="Arial"/>
          <w:szCs w:val="20"/>
        </w:rPr>
      </w:pPr>
    </w:p>
    <w:p w14:paraId="2DDEA55E" w14:textId="77777777" w:rsidR="00F17664" w:rsidRDefault="00F17664" w:rsidP="007605E6">
      <w:pPr>
        <w:rPr>
          <w:rFonts w:cs="Arial"/>
          <w:szCs w:val="20"/>
        </w:rPr>
      </w:pPr>
    </w:p>
    <w:p w14:paraId="0D91FFE5" w14:textId="77777777" w:rsidR="00F17664" w:rsidRDefault="00F17664" w:rsidP="007605E6">
      <w:pPr>
        <w:rPr>
          <w:rFonts w:cs="Arial"/>
          <w:szCs w:val="20"/>
        </w:rPr>
      </w:pPr>
    </w:p>
    <w:p w14:paraId="07F9B197" w14:textId="77777777" w:rsidR="00F17664" w:rsidRDefault="00F17664" w:rsidP="007605E6">
      <w:pPr>
        <w:rPr>
          <w:rFonts w:cs="Arial"/>
          <w:szCs w:val="20"/>
        </w:rPr>
      </w:pPr>
    </w:p>
    <w:p w14:paraId="626B0D3D" w14:textId="396CD0B8" w:rsidR="00893281" w:rsidRDefault="00893281" w:rsidP="00893281">
      <w:pPr>
        <w:pStyle w:val="Descripcin"/>
        <w:keepNext/>
      </w:pPr>
      <w:bookmarkStart w:id="28" w:name="_Toc228284735"/>
      <w:r>
        <w:lastRenderedPageBreak/>
        <w:t xml:space="preserve">Tabla </w:t>
      </w:r>
      <w:fldSimple w:instr=" SEQ Tabla \* ARABIC ">
        <w:r w:rsidR="0033654E">
          <w:rPr>
            <w:noProof/>
          </w:rPr>
          <w:t>2</w:t>
        </w:r>
      </w:fldSimple>
      <w:r>
        <w:t xml:space="preserve"> </w:t>
      </w:r>
      <w:r w:rsidRPr="00AD6C64">
        <w:t>- Mecanismos de Recompra de Acciones</w:t>
      </w:r>
      <w:bookmarkEnd w:id="28"/>
    </w:p>
    <w:tbl>
      <w:tblPr>
        <w:tblW w:w="9634"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ayout w:type="fixed"/>
        <w:tblCellMar>
          <w:left w:w="70" w:type="dxa"/>
          <w:right w:w="70" w:type="dxa"/>
        </w:tblCellMar>
        <w:tblLook w:val="04A0" w:firstRow="1" w:lastRow="0" w:firstColumn="1" w:lastColumn="0" w:noHBand="0" w:noVBand="1"/>
      </w:tblPr>
      <w:tblGrid>
        <w:gridCol w:w="2405"/>
        <w:gridCol w:w="2835"/>
        <w:gridCol w:w="4394"/>
      </w:tblGrid>
      <w:tr w:rsidR="00AC3240" w:rsidRPr="00382A62" w14:paraId="69CC3E70" w14:textId="21608F89" w:rsidTr="00E704FB">
        <w:trPr>
          <w:trHeight w:val="697"/>
          <w:jc w:val="center"/>
        </w:trPr>
        <w:tc>
          <w:tcPr>
            <w:tcW w:w="2405" w:type="dxa"/>
            <w:shd w:val="clear" w:color="auto" w:fill="F2F2F2" w:themeFill="background1" w:themeFillShade="F2"/>
            <w:noWrap/>
            <w:vAlign w:val="center"/>
          </w:tcPr>
          <w:p w14:paraId="018D7D3D" w14:textId="77777777" w:rsidR="00AC3240" w:rsidRPr="00382A62" w:rsidRDefault="00AC3240" w:rsidP="00247B6A">
            <w:pPr>
              <w:spacing w:line="276" w:lineRule="auto"/>
              <w:contextualSpacing/>
              <w:jc w:val="left"/>
              <w:rPr>
                <w:rFonts w:cs="Arial"/>
                <w:b/>
                <w:bCs/>
                <w:szCs w:val="20"/>
              </w:rPr>
            </w:pPr>
            <w:r w:rsidRPr="00382A62">
              <w:rPr>
                <w:rFonts w:cs="Arial"/>
                <w:b/>
                <w:bCs/>
                <w:szCs w:val="20"/>
              </w:rPr>
              <w:t>Mecanismo de recompra:</w:t>
            </w:r>
          </w:p>
        </w:tc>
        <w:tc>
          <w:tcPr>
            <w:tcW w:w="2835" w:type="dxa"/>
            <w:shd w:val="clear" w:color="auto" w:fill="FFFFFF" w:themeFill="background1"/>
            <w:vAlign w:val="center"/>
          </w:tcPr>
          <w:p w14:paraId="633C6180" w14:textId="77777777" w:rsidR="00AC3240" w:rsidRDefault="00AC3240" w:rsidP="00247B6A">
            <w:pPr>
              <w:spacing w:line="276" w:lineRule="auto"/>
              <w:contextualSpacing/>
              <w:jc w:val="center"/>
              <w:rPr>
                <w:rFonts w:cs="Arial"/>
                <w:b/>
                <w:szCs w:val="20"/>
              </w:rPr>
            </w:pPr>
            <w:r w:rsidRPr="00382A62">
              <w:rPr>
                <w:rFonts w:cs="Arial"/>
                <w:b/>
                <w:szCs w:val="20"/>
              </w:rPr>
              <w:t>Subasta Inversa</w:t>
            </w:r>
          </w:p>
          <w:p w14:paraId="25576CFE" w14:textId="0FFAEEB1" w:rsidR="00AC3240" w:rsidRPr="00382A62" w:rsidRDefault="00AC3240" w:rsidP="00247B6A">
            <w:pPr>
              <w:spacing w:line="276" w:lineRule="auto"/>
              <w:contextualSpacing/>
              <w:jc w:val="center"/>
              <w:rPr>
                <w:rFonts w:cs="Arial"/>
                <w:b/>
                <w:szCs w:val="20"/>
              </w:rPr>
            </w:pPr>
          </w:p>
        </w:tc>
        <w:tc>
          <w:tcPr>
            <w:tcW w:w="4394" w:type="dxa"/>
            <w:shd w:val="clear" w:color="auto" w:fill="FFFFFF" w:themeFill="background1"/>
            <w:vAlign w:val="center"/>
          </w:tcPr>
          <w:p w14:paraId="2EBA51EC" w14:textId="77777777" w:rsidR="00AC3240" w:rsidRDefault="00AC3240" w:rsidP="00247B6A">
            <w:pPr>
              <w:spacing w:line="276" w:lineRule="auto"/>
              <w:contextualSpacing/>
              <w:jc w:val="center"/>
              <w:rPr>
                <w:rFonts w:cs="Arial"/>
                <w:b/>
                <w:szCs w:val="20"/>
              </w:rPr>
            </w:pPr>
            <w:r w:rsidRPr="00382A62">
              <w:rPr>
                <w:rFonts w:cs="Arial"/>
                <w:b/>
                <w:szCs w:val="20"/>
              </w:rPr>
              <w:t>Programa de Recompra</w:t>
            </w:r>
          </w:p>
          <w:p w14:paraId="25FD1BA0" w14:textId="28A3C342" w:rsidR="00AC3240" w:rsidRPr="00382A62" w:rsidRDefault="00AC3240" w:rsidP="00247B6A">
            <w:pPr>
              <w:spacing w:line="276" w:lineRule="auto"/>
              <w:contextualSpacing/>
              <w:jc w:val="center"/>
              <w:rPr>
                <w:rFonts w:cs="Arial"/>
                <w:b/>
                <w:szCs w:val="20"/>
              </w:rPr>
            </w:pPr>
          </w:p>
        </w:tc>
      </w:tr>
      <w:tr w:rsidR="00AC3240" w:rsidRPr="00382A62" w14:paraId="23A0FB0C" w14:textId="2F5E33FA" w:rsidTr="00E704FB">
        <w:trPr>
          <w:trHeight w:val="697"/>
          <w:jc w:val="center"/>
        </w:trPr>
        <w:tc>
          <w:tcPr>
            <w:tcW w:w="2405" w:type="dxa"/>
            <w:shd w:val="clear" w:color="auto" w:fill="F2F2F2" w:themeFill="background1" w:themeFillShade="F2"/>
            <w:noWrap/>
            <w:vAlign w:val="center"/>
          </w:tcPr>
          <w:p w14:paraId="5B844602" w14:textId="77777777" w:rsidR="00AC3240" w:rsidRPr="00382A62" w:rsidRDefault="00AC3240" w:rsidP="00B36481">
            <w:pPr>
              <w:spacing w:line="276" w:lineRule="auto"/>
              <w:contextualSpacing/>
              <w:jc w:val="left"/>
              <w:rPr>
                <w:rFonts w:cs="Arial"/>
                <w:b/>
                <w:bCs/>
                <w:szCs w:val="20"/>
              </w:rPr>
            </w:pPr>
            <w:r w:rsidRPr="00382A62">
              <w:rPr>
                <w:rFonts w:cs="Arial"/>
                <w:b/>
                <w:bCs/>
                <w:szCs w:val="20"/>
              </w:rPr>
              <w:t>Fecha de aprobación:</w:t>
            </w:r>
          </w:p>
        </w:tc>
        <w:tc>
          <w:tcPr>
            <w:tcW w:w="2835" w:type="dxa"/>
            <w:shd w:val="clear" w:color="auto" w:fill="FFFFFF" w:themeFill="background1"/>
            <w:vAlign w:val="center"/>
          </w:tcPr>
          <w:p w14:paraId="68832F95" w14:textId="6FE174D3" w:rsidR="00AC3240" w:rsidRPr="00382A62" w:rsidRDefault="00AC3240" w:rsidP="00B36481">
            <w:pPr>
              <w:spacing w:line="276" w:lineRule="auto"/>
              <w:contextualSpacing/>
              <w:jc w:val="center"/>
              <w:rPr>
                <w:rFonts w:cs="Arial"/>
                <w:szCs w:val="20"/>
              </w:rPr>
            </w:pPr>
            <w:r>
              <w:rPr>
                <w:rFonts w:cs="Arial"/>
                <w:szCs w:val="20"/>
              </w:rPr>
              <w:t>19</w:t>
            </w:r>
            <w:r w:rsidRPr="00382A62">
              <w:rPr>
                <w:rFonts w:cs="Arial"/>
                <w:szCs w:val="20"/>
              </w:rPr>
              <w:t xml:space="preserve"> de </w:t>
            </w:r>
            <w:r>
              <w:rPr>
                <w:rFonts w:cs="Arial"/>
                <w:szCs w:val="20"/>
              </w:rPr>
              <w:t>marzo</w:t>
            </w:r>
            <w:r w:rsidRPr="00382A62">
              <w:rPr>
                <w:rFonts w:cs="Arial"/>
                <w:szCs w:val="20"/>
              </w:rPr>
              <w:t xml:space="preserve"> del 202</w:t>
            </w:r>
            <w:r>
              <w:rPr>
                <w:rFonts w:cs="Arial"/>
                <w:szCs w:val="20"/>
              </w:rPr>
              <w:t>4</w:t>
            </w:r>
          </w:p>
        </w:tc>
        <w:tc>
          <w:tcPr>
            <w:tcW w:w="4394" w:type="dxa"/>
            <w:shd w:val="clear" w:color="auto" w:fill="FFFFFF" w:themeFill="background1"/>
            <w:vAlign w:val="center"/>
          </w:tcPr>
          <w:p w14:paraId="0BC55CD8" w14:textId="703180B8" w:rsidR="00AC3240" w:rsidRPr="00382A62" w:rsidRDefault="00AC3240" w:rsidP="00B36481">
            <w:pPr>
              <w:spacing w:line="276" w:lineRule="auto"/>
              <w:contextualSpacing/>
              <w:jc w:val="center"/>
              <w:rPr>
                <w:rFonts w:cs="Arial"/>
                <w:szCs w:val="20"/>
              </w:rPr>
            </w:pPr>
            <w:r>
              <w:rPr>
                <w:rFonts w:cs="Arial"/>
                <w:szCs w:val="20"/>
              </w:rPr>
              <w:t>19</w:t>
            </w:r>
            <w:r w:rsidRPr="00382A62">
              <w:rPr>
                <w:rFonts w:cs="Arial"/>
                <w:szCs w:val="20"/>
              </w:rPr>
              <w:t xml:space="preserve"> de </w:t>
            </w:r>
            <w:r>
              <w:rPr>
                <w:rFonts w:cs="Arial"/>
                <w:szCs w:val="20"/>
              </w:rPr>
              <w:t>marzo</w:t>
            </w:r>
            <w:r w:rsidRPr="00382A62">
              <w:rPr>
                <w:rFonts w:cs="Arial"/>
                <w:szCs w:val="20"/>
              </w:rPr>
              <w:t xml:space="preserve"> del 202</w:t>
            </w:r>
            <w:r>
              <w:rPr>
                <w:rFonts w:cs="Arial"/>
                <w:szCs w:val="20"/>
              </w:rPr>
              <w:t>4</w:t>
            </w:r>
          </w:p>
        </w:tc>
      </w:tr>
      <w:tr w:rsidR="00AC3240" w:rsidRPr="00382A62" w14:paraId="6B8F8E09" w14:textId="146C2C0B" w:rsidTr="00E704FB">
        <w:trPr>
          <w:trHeight w:val="697"/>
          <w:jc w:val="center"/>
        </w:trPr>
        <w:tc>
          <w:tcPr>
            <w:tcW w:w="2405" w:type="dxa"/>
            <w:shd w:val="clear" w:color="auto" w:fill="F2F2F2" w:themeFill="background1" w:themeFillShade="F2"/>
            <w:noWrap/>
            <w:vAlign w:val="center"/>
          </w:tcPr>
          <w:p w14:paraId="71CBC995" w14:textId="77777777" w:rsidR="00AC3240" w:rsidRPr="00382A62" w:rsidRDefault="00AC3240" w:rsidP="00B36481">
            <w:pPr>
              <w:spacing w:line="276" w:lineRule="auto"/>
              <w:contextualSpacing/>
              <w:jc w:val="left"/>
              <w:rPr>
                <w:rFonts w:cs="Arial"/>
                <w:b/>
                <w:bCs/>
                <w:szCs w:val="20"/>
              </w:rPr>
            </w:pPr>
            <w:r w:rsidRPr="00382A62">
              <w:rPr>
                <w:rFonts w:cs="Arial"/>
                <w:b/>
                <w:bCs/>
                <w:szCs w:val="20"/>
              </w:rPr>
              <w:t>Monto aprobado:</w:t>
            </w:r>
          </w:p>
        </w:tc>
        <w:tc>
          <w:tcPr>
            <w:tcW w:w="2835" w:type="dxa"/>
            <w:shd w:val="clear" w:color="auto" w:fill="FFFFFF" w:themeFill="background1"/>
            <w:vAlign w:val="center"/>
          </w:tcPr>
          <w:p w14:paraId="163B1670" w14:textId="43A80C22" w:rsidR="00AC3240" w:rsidRPr="00382A62" w:rsidRDefault="00AC3240" w:rsidP="00B36481">
            <w:pPr>
              <w:spacing w:line="276" w:lineRule="auto"/>
              <w:contextualSpacing/>
              <w:jc w:val="center"/>
              <w:rPr>
                <w:rFonts w:cs="Arial"/>
                <w:szCs w:val="20"/>
              </w:rPr>
            </w:pPr>
            <w:r w:rsidRPr="00382A62">
              <w:rPr>
                <w:rFonts w:cs="Arial"/>
                <w:szCs w:val="20"/>
              </w:rPr>
              <w:t>US$</w:t>
            </w:r>
            <w:r>
              <w:rPr>
                <w:rFonts w:cs="Arial"/>
                <w:szCs w:val="20"/>
              </w:rPr>
              <w:t>4</w:t>
            </w:r>
            <w:r w:rsidRPr="00382A62">
              <w:rPr>
                <w:rFonts w:cs="Arial"/>
                <w:szCs w:val="20"/>
              </w:rPr>
              <w:t>0.000.000,00</w:t>
            </w:r>
          </w:p>
        </w:tc>
        <w:tc>
          <w:tcPr>
            <w:tcW w:w="4394" w:type="dxa"/>
            <w:shd w:val="clear" w:color="auto" w:fill="FFFFFF" w:themeFill="background1"/>
            <w:vAlign w:val="center"/>
          </w:tcPr>
          <w:p w14:paraId="73D873CB" w14:textId="01E2EDAB" w:rsidR="00AC3240" w:rsidRPr="00382A62" w:rsidRDefault="00AC3240" w:rsidP="00B36481">
            <w:pPr>
              <w:spacing w:line="276" w:lineRule="auto"/>
              <w:contextualSpacing/>
              <w:jc w:val="center"/>
              <w:rPr>
                <w:rFonts w:cs="Arial"/>
                <w:szCs w:val="20"/>
              </w:rPr>
            </w:pPr>
            <w:r w:rsidRPr="00382A62">
              <w:rPr>
                <w:rFonts w:cs="Arial"/>
                <w:szCs w:val="20"/>
              </w:rPr>
              <w:t>US$40.000.000,00</w:t>
            </w:r>
          </w:p>
        </w:tc>
      </w:tr>
      <w:tr w:rsidR="00AC3240" w:rsidRPr="00382A62" w14:paraId="25BDE1A9" w14:textId="6A37A2CC" w:rsidTr="00E704FB">
        <w:trPr>
          <w:trHeight w:val="697"/>
          <w:jc w:val="center"/>
        </w:trPr>
        <w:tc>
          <w:tcPr>
            <w:tcW w:w="2405" w:type="dxa"/>
            <w:shd w:val="clear" w:color="auto" w:fill="F2F2F2" w:themeFill="background1" w:themeFillShade="F2"/>
            <w:noWrap/>
            <w:vAlign w:val="center"/>
          </w:tcPr>
          <w:p w14:paraId="7D48E62D" w14:textId="77777777" w:rsidR="00AC3240" w:rsidRPr="00382A62" w:rsidRDefault="00AC3240" w:rsidP="00B36481">
            <w:pPr>
              <w:spacing w:line="276" w:lineRule="auto"/>
              <w:contextualSpacing/>
              <w:jc w:val="left"/>
              <w:rPr>
                <w:rFonts w:cs="Arial"/>
                <w:b/>
                <w:bCs/>
                <w:szCs w:val="20"/>
              </w:rPr>
            </w:pPr>
            <w:r w:rsidRPr="00382A62">
              <w:rPr>
                <w:rFonts w:cs="Arial"/>
                <w:b/>
                <w:bCs/>
                <w:szCs w:val="20"/>
              </w:rPr>
              <w:t>Plazo:</w:t>
            </w:r>
          </w:p>
        </w:tc>
        <w:tc>
          <w:tcPr>
            <w:tcW w:w="2835" w:type="dxa"/>
            <w:shd w:val="clear" w:color="auto" w:fill="FFFFFF" w:themeFill="background1"/>
            <w:vAlign w:val="center"/>
          </w:tcPr>
          <w:p w14:paraId="5255D883" w14:textId="0EA77F46" w:rsidR="00AC3240" w:rsidRPr="00382A62" w:rsidRDefault="00AC3240" w:rsidP="00B36481">
            <w:pPr>
              <w:spacing w:line="276" w:lineRule="auto"/>
              <w:contextualSpacing/>
              <w:jc w:val="center"/>
              <w:rPr>
                <w:rFonts w:cs="Arial"/>
                <w:szCs w:val="20"/>
              </w:rPr>
            </w:pPr>
            <w:r>
              <w:rPr>
                <w:rFonts w:cs="Arial"/>
                <w:szCs w:val="20"/>
              </w:rPr>
              <w:t>No aplica</w:t>
            </w:r>
          </w:p>
        </w:tc>
        <w:tc>
          <w:tcPr>
            <w:tcW w:w="4394" w:type="dxa"/>
            <w:shd w:val="clear" w:color="auto" w:fill="FFFFFF" w:themeFill="background1"/>
            <w:vAlign w:val="center"/>
          </w:tcPr>
          <w:p w14:paraId="425FFF0B" w14:textId="4ACA59AD" w:rsidR="00AC3240" w:rsidRPr="00382A62" w:rsidRDefault="00AC3240" w:rsidP="00B36481">
            <w:pPr>
              <w:spacing w:line="276" w:lineRule="auto"/>
              <w:contextualSpacing/>
              <w:jc w:val="center"/>
              <w:rPr>
                <w:rFonts w:cs="Arial"/>
                <w:szCs w:val="20"/>
              </w:rPr>
            </w:pPr>
            <w:r>
              <w:rPr>
                <w:rFonts w:cs="Arial"/>
                <w:szCs w:val="20"/>
              </w:rPr>
              <w:t>36 meses</w:t>
            </w:r>
            <w:r w:rsidRPr="00382A62">
              <w:rPr>
                <w:rFonts w:cs="Arial"/>
                <w:szCs w:val="20"/>
              </w:rPr>
              <w:t xml:space="preserve"> a partir de la aprobación</w:t>
            </w:r>
            <w:r>
              <w:rPr>
                <w:rFonts w:cs="Arial"/>
                <w:szCs w:val="20"/>
              </w:rPr>
              <w:t>,</w:t>
            </w:r>
            <w:r w:rsidRPr="00DE5A59">
              <w:rPr>
                <w:rFonts w:cs="Arial"/>
                <w:szCs w:val="20"/>
              </w:rPr>
              <w:t xml:space="preserve"> prorrogable una vez previo envío de H</w:t>
            </w:r>
            <w:r>
              <w:rPr>
                <w:rFonts w:cs="Arial"/>
                <w:szCs w:val="20"/>
              </w:rPr>
              <w:t xml:space="preserve">echo </w:t>
            </w:r>
            <w:r w:rsidRPr="00DE5A59">
              <w:rPr>
                <w:rFonts w:cs="Arial"/>
                <w:szCs w:val="20"/>
              </w:rPr>
              <w:t>R</w:t>
            </w:r>
            <w:r>
              <w:rPr>
                <w:rFonts w:cs="Arial"/>
                <w:szCs w:val="20"/>
              </w:rPr>
              <w:t>elevante</w:t>
            </w:r>
          </w:p>
        </w:tc>
      </w:tr>
      <w:tr w:rsidR="00AC3240" w:rsidRPr="00382A62" w14:paraId="2ED64CC3" w14:textId="6EBABFAF" w:rsidTr="00E704FB">
        <w:trPr>
          <w:trHeight w:val="697"/>
          <w:jc w:val="center"/>
        </w:trPr>
        <w:tc>
          <w:tcPr>
            <w:tcW w:w="2405" w:type="dxa"/>
            <w:shd w:val="clear" w:color="auto" w:fill="F2F2F2" w:themeFill="background1" w:themeFillShade="F2"/>
            <w:noWrap/>
            <w:vAlign w:val="center"/>
          </w:tcPr>
          <w:p w14:paraId="0086C7B2" w14:textId="77777777" w:rsidR="00AC3240" w:rsidRPr="00382A62" w:rsidRDefault="00AC3240" w:rsidP="00B36481">
            <w:pPr>
              <w:spacing w:line="276" w:lineRule="auto"/>
              <w:contextualSpacing/>
              <w:jc w:val="left"/>
              <w:rPr>
                <w:rFonts w:cs="Arial"/>
                <w:b/>
                <w:bCs/>
                <w:szCs w:val="20"/>
              </w:rPr>
            </w:pPr>
            <w:r w:rsidRPr="00382A62">
              <w:rPr>
                <w:rFonts w:cs="Arial"/>
                <w:b/>
                <w:bCs/>
                <w:szCs w:val="20"/>
              </w:rPr>
              <w:t>Monto disponible (1):</w:t>
            </w:r>
          </w:p>
        </w:tc>
        <w:tc>
          <w:tcPr>
            <w:tcW w:w="2835" w:type="dxa"/>
            <w:shd w:val="clear" w:color="auto" w:fill="FFFFFF" w:themeFill="background1"/>
            <w:vAlign w:val="center"/>
          </w:tcPr>
          <w:p w14:paraId="63BDB3B2" w14:textId="1411E4CF" w:rsidR="00AC3240" w:rsidRPr="00382A62" w:rsidRDefault="00AC3240" w:rsidP="00B36481">
            <w:pPr>
              <w:spacing w:line="276" w:lineRule="auto"/>
              <w:contextualSpacing/>
              <w:jc w:val="center"/>
              <w:rPr>
                <w:rFonts w:cs="Arial"/>
                <w:szCs w:val="20"/>
              </w:rPr>
            </w:pPr>
            <w:r w:rsidRPr="00382A62">
              <w:rPr>
                <w:rFonts w:cs="Arial"/>
                <w:szCs w:val="20"/>
              </w:rPr>
              <w:t>US$</w:t>
            </w:r>
            <w:r>
              <w:rPr>
                <w:rFonts w:cs="Arial"/>
                <w:szCs w:val="20"/>
              </w:rPr>
              <w:t>4</w:t>
            </w:r>
            <w:r w:rsidRPr="00382A62">
              <w:rPr>
                <w:rFonts w:cs="Arial"/>
                <w:szCs w:val="20"/>
              </w:rPr>
              <w:t>0.000.000,00</w:t>
            </w:r>
          </w:p>
        </w:tc>
        <w:tc>
          <w:tcPr>
            <w:tcW w:w="4394" w:type="dxa"/>
            <w:shd w:val="clear" w:color="auto" w:fill="FFFFFF" w:themeFill="background1"/>
            <w:vAlign w:val="center"/>
          </w:tcPr>
          <w:p w14:paraId="7FA39C56" w14:textId="00E0111E" w:rsidR="00AC3240" w:rsidRPr="00382A62" w:rsidRDefault="00AC3240" w:rsidP="00B36481">
            <w:pPr>
              <w:spacing w:line="276" w:lineRule="auto"/>
              <w:contextualSpacing/>
              <w:jc w:val="center"/>
              <w:rPr>
                <w:rFonts w:cs="Arial"/>
                <w:szCs w:val="20"/>
              </w:rPr>
            </w:pPr>
            <w:r w:rsidRPr="00382A62">
              <w:rPr>
                <w:rFonts w:cs="Arial"/>
                <w:szCs w:val="20"/>
              </w:rPr>
              <w:t>US$</w:t>
            </w:r>
            <w:r w:rsidR="002A684C">
              <w:rPr>
                <w:rFonts w:cs="Arial"/>
                <w:szCs w:val="20"/>
              </w:rPr>
              <w:t>13.4</w:t>
            </w:r>
            <w:r w:rsidR="00246ECE">
              <w:rPr>
                <w:rFonts w:cs="Arial"/>
                <w:szCs w:val="20"/>
              </w:rPr>
              <w:t>78.977,00</w:t>
            </w:r>
          </w:p>
        </w:tc>
      </w:tr>
      <w:tr w:rsidR="00AC3240" w:rsidRPr="00382A62" w14:paraId="0C35F9FA" w14:textId="0A787983" w:rsidTr="00E704FB">
        <w:trPr>
          <w:trHeight w:val="697"/>
          <w:jc w:val="center"/>
        </w:trPr>
        <w:tc>
          <w:tcPr>
            <w:tcW w:w="2405" w:type="dxa"/>
            <w:shd w:val="clear" w:color="auto" w:fill="F2F2F2" w:themeFill="background1" w:themeFillShade="F2"/>
            <w:noWrap/>
            <w:vAlign w:val="center"/>
          </w:tcPr>
          <w:p w14:paraId="6E4BA4C9" w14:textId="319EB0EB" w:rsidR="00AC3240" w:rsidRPr="00382A62" w:rsidRDefault="00AC3240" w:rsidP="00B36481">
            <w:pPr>
              <w:spacing w:line="276" w:lineRule="auto"/>
              <w:contextualSpacing/>
              <w:jc w:val="left"/>
              <w:rPr>
                <w:rFonts w:cs="Arial"/>
                <w:b/>
                <w:bCs/>
                <w:szCs w:val="20"/>
              </w:rPr>
            </w:pPr>
            <w:r w:rsidRPr="00382A62">
              <w:rPr>
                <w:rFonts w:cs="Arial"/>
                <w:b/>
                <w:bCs/>
                <w:szCs w:val="20"/>
              </w:rPr>
              <w:t>Estatus:</w:t>
            </w:r>
          </w:p>
        </w:tc>
        <w:tc>
          <w:tcPr>
            <w:tcW w:w="2835" w:type="dxa"/>
            <w:shd w:val="clear" w:color="auto" w:fill="FFFFFF" w:themeFill="background1"/>
            <w:vAlign w:val="center"/>
          </w:tcPr>
          <w:p w14:paraId="4BD04F13" w14:textId="413F07A3" w:rsidR="00AC3240" w:rsidRPr="00382A62" w:rsidRDefault="00AC4295" w:rsidP="00B36481">
            <w:pPr>
              <w:spacing w:line="276" w:lineRule="auto"/>
              <w:contextualSpacing/>
              <w:jc w:val="center"/>
              <w:rPr>
                <w:rFonts w:cs="Arial"/>
                <w:szCs w:val="20"/>
              </w:rPr>
            </w:pPr>
            <w:r w:rsidRPr="00AC4295">
              <w:rPr>
                <w:rFonts w:cs="Arial"/>
                <w:szCs w:val="20"/>
              </w:rPr>
              <w:t>Suspendido (</w:t>
            </w:r>
            <w:r>
              <w:rPr>
                <w:rFonts w:cs="Arial"/>
                <w:szCs w:val="20"/>
              </w:rPr>
              <w:t>1</w:t>
            </w:r>
            <w:r w:rsidRPr="00AC4295">
              <w:rPr>
                <w:rFonts w:cs="Arial"/>
                <w:szCs w:val="20"/>
              </w:rPr>
              <w:t>)</w:t>
            </w:r>
          </w:p>
        </w:tc>
        <w:tc>
          <w:tcPr>
            <w:tcW w:w="4394" w:type="dxa"/>
            <w:shd w:val="clear" w:color="auto" w:fill="FFFFFF" w:themeFill="background1"/>
            <w:vAlign w:val="center"/>
          </w:tcPr>
          <w:p w14:paraId="117670E9" w14:textId="79DCCB00" w:rsidR="00AC3240" w:rsidRPr="00382A62" w:rsidRDefault="002D3795" w:rsidP="00B36481">
            <w:pPr>
              <w:spacing w:line="276" w:lineRule="auto"/>
              <w:contextualSpacing/>
              <w:jc w:val="center"/>
              <w:rPr>
                <w:rFonts w:cs="Arial"/>
                <w:szCs w:val="20"/>
              </w:rPr>
            </w:pPr>
            <w:r>
              <w:rPr>
                <w:rFonts w:cs="Arial"/>
                <w:szCs w:val="20"/>
              </w:rPr>
              <w:t>Su</w:t>
            </w:r>
            <w:r w:rsidR="0089436B">
              <w:rPr>
                <w:rFonts w:cs="Arial"/>
                <w:szCs w:val="20"/>
              </w:rPr>
              <w:t>s</w:t>
            </w:r>
            <w:r>
              <w:rPr>
                <w:rFonts w:cs="Arial"/>
                <w:szCs w:val="20"/>
              </w:rPr>
              <w:t>pendido</w:t>
            </w:r>
            <w:r w:rsidR="009A6313">
              <w:rPr>
                <w:rFonts w:cs="Arial"/>
                <w:szCs w:val="20"/>
              </w:rPr>
              <w:t xml:space="preserve"> (</w:t>
            </w:r>
            <w:r w:rsidR="00AC4295">
              <w:rPr>
                <w:rFonts w:cs="Arial"/>
                <w:szCs w:val="20"/>
              </w:rPr>
              <w:t>1</w:t>
            </w:r>
            <w:r w:rsidR="009A6313">
              <w:rPr>
                <w:rFonts w:cs="Arial"/>
                <w:szCs w:val="20"/>
              </w:rPr>
              <w:t>)</w:t>
            </w:r>
          </w:p>
        </w:tc>
      </w:tr>
    </w:tbl>
    <w:p w14:paraId="6D39B124" w14:textId="103C99D7" w:rsidR="002558F5" w:rsidRDefault="002558F5" w:rsidP="002558F5">
      <w:pPr>
        <w:pStyle w:val="Prrafodelista"/>
        <w:spacing w:line="240" w:lineRule="auto"/>
        <w:rPr>
          <w:rFonts w:cs="Arial"/>
          <w:color w:val="7F7F7F" w:themeColor="text1" w:themeTint="80"/>
          <w:sz w:val="16"/>
          <w:szCs w:val="16"/>
        </w:rPr>
      </w:pPr>
    </w:p>
    <w:p w14:paraId="3A0A44B4" w14:textId="6FD97EC8" w:rsidR="0089436B" w:rsidRPr="009E227D" w:rsidRDefault="0089436B" w:rsidP="00705162">
      <w:pPr>
        <w:pStyle w:val="Prrafodelista"/>
        <w:numPr>
          <w:ilvl w:val="0"/>
          <w:numId w:val="25"/>
        </w:numPr>
        <w:spacing w:line="240" w:lineRule="auto"/>
        <w:rPr>
          <w:rFonts w:cs="Arial"/>
          <w:color w:val="7F7F7F" w:themeColor="text1" w:themeTint="80"/>
          <w:sz w:val="16"/>
          <w:szCs w:val="16"/>
        </w:rPr>
      </w:pPr>
      <w:r>
        <w:rPr>
          <w:rFonts w:cs="Arial"/>
          <w:color w:val="7F7F7F" w:themeColor="text1" w:themeTint="80"/>
          <w:sz w:val="16"/>
          <w:szCs w:val="16"/>
        </w:rPr>
        <w:t xml:space="preserve">Suspendido temporalmente </w:t>
      </w:r>
      <w:r w:rsidR="00491285">
        <w:rPr>
          <w:rFonts w:cs="Arial"/>
          <w:color w:val="7F7F7F" w:themeColor="text1" w:themeTint="80"/>
          <w:sz w:val="16"/>
          <w:szCs w:val="16"/>
        </w:rPr>
        <w:t xml:space="preserve">mediante el Comunicado de Hechos Relevante </w:t>
      </w:r>
      <w:r w:rsidR="00491285" w:rsidRPr="00491285">
        <w:rPr>
          <w:rFonts w:cs="Arial"/>
          <w:color w:val="7F7F7F" w:themeColor="text1" w:themeTint="80"/>
          <w:sz w:val="16"/>
          <w:szCs w:val="16"/>
        </w:rPr>
        <w:t>CHR-7326</w:t>
      </w:r>
      <w:r w:rsidR="00491285">
        <w:rPr>
          <w:rFonts w:cs="Arial"/>
          <w:color w:val="7F7F7F" w:themeColor="text1" w:themeTint="80"/>
          <w:sz w:val="16"/>
          <w:szCs w:val="16"/>
        </w:rPr>
        <w:t>.</w:t>
      </w:r>
    </w:p>
    <w:p w14:paraId="3C85199E" w14:textId="77777777" w:rsidR="00FC6873" w:rsidRPr="00C21625" w:rsidRDefault="00FC6873" w:rsidP="007605E6">
      <w:pPr>
        <w:spacing w:line="240" w:lineRule="auto"/>
        <w:rPr>
          <w:rFonts w:cs="Arial"/>
          <w:color w:val="7F7F7F" w:themeColor="text1" w:themeTint="80"/>
          <w:sz w:val="16"/>
          <w:szCs w:val="16"/>
        </w:rPr>
      </w:pPr>
    </w:p>
    <w:p w14:paraId="6E191196" w14:textId="2E6662AB" w:rsidR="007605E6" w:rsidRDefault="007605E6" w:rsidP="00705162">
      <w:pPr>
        <w:pStyle w:val="Ttulo2"/>
        <w:numPr>
          <w:ilvl w:val="0"/>
          <w:numId w:val="3"/>
        </w:numPr>
        <w:rPr>
          <w:rFonts w:cs="Arial"/>
          <w:b/>
          <w:bCs/>
          <w:sz w:val="20"/>
          <w:szCs w:val="20"/>
        </w:rPr>
      </w:pPr>
      <w:bookmarkStart w:id="29" w:name="_Toc131092863"/>
      <w:bookmarkStart w:id="30" w:name="_Toc131501062"/>
      <w:bookmarkStart w:id="31" w:name="_Toc228284503"/>
      <w:r w:rsidRPr="00F17664">
        <w:rPr>
          <w:rFonts w:cs="Arial"/>
          <w:b/>
          <w:bCs/>
          <w:sz w:val="20"/>
          <w:szCs w:val="20"/>
        </w:rPr>
        <w:t>Identificación de los directores, gerentes y asesores involucrados con el proceso de oferta pública</w:t>
      </w:r>
      <w:bookmarkEnd w:id="29"/>
      <w:bookmarkEnd w:id="30"/>
      <w:bookmarkEnd w:id="31"/>
    </w:p>
    <w:p w14:paraId="5C3558B1" w14:textId="77777777" w:rsidR="00F17664" w:rsidRPr="00F17664" w:rsidRDefault="00F17664" w:rsidP="00F17664"/>
    <w:p w14:paraId="56126155" w14:textId="614FC428" w:rsidR="00893281" w:rsidRDefault="00893281" w:rsidP="00893281">
      <w:pPr>
        <w:pStyle w:val="Descripcin"/>
        <w:keepNext/>
      </w:pPr>
      <w:bookmarkStart w:id="32" w:name="_Toc228284736"/>
      <w:r>
        <w:t xml:space="preserve">Tabla </w:t>
      </w:r>
      <w:fldSimple w:instr=" SEQ Tabla \* ARABIC ">
        <w:r w:rsidR="0033654E">
          <w:rPr>
            <w:noProof/>
          </w:rPr>
          <w:t>3</w:t>
        </w:r>
      </w:fldSimple>
      <w:r>
        <w:t xml:space="preserve"> </w:t>
      </w:r>
      <w:r w:rsidRPr="00040F91">
        <w:t xml:space="preserve">- </w:t>
      </w:r>
      <w:r w:rsidR="00A4061A">
        <w:t>F</w:t>
      </w:r>
      <w:r w:rsidR="00A4061A" w:rsidRPr="00040F91">
        <w:t>uncionarios</w:t>
      </w:r>
      <w:r w:rsidRPr="00040F91">
        <w:t xml:space="preserve"> involucrados en el proceso de oferta pública</w:t>
      </w:r>
      <w:bookmarkEnd w:id="32"/>
      <w:r w:rsidRPr="00040F91">
        <w:t xml:space="preserve"> </w:t>
      </w:r>
    </w:p>
    <w:tbl>
      <w:tblPr>
        <w:tblW w:w="11409"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left w:w="70" w:type="dxa"/>
          <w:right w:w="70" w:type="dxa"/>
        </w:tblCellMar>
        <w:tblLook w:val="04A0" w:firstRow="1" w:lastRow="0" w:firstColumn="1" w:lastColumn="0" w:noHBand="0" w:noVBand="1"/>
      </w:tblPr>
      <w:tblGrid>
        <w:gridCol w:w="2072"/>
        <w:gridCol w:w="2632"/>
        <w:gridCol w:w="1520"/>
        <w:gridCol w:w="1219"/>
        <w:gridCol w:w="1244"/>
        <w:gridCol w:w="2722"/>
      </w:tblGrid>
      <w:tr w:rsidR="007605E6" w:rsidRPr="00382A62" w14:paraId="4DBBA01D" w14:textId="77777777" w:rsidTr="00CB733A">
        <w:trPr>
          <w:trHeight w:val="568"/>
          <w:jc w:val="center"/>
        </w:trPr>
        <w:tc>
          <w:tcPr>
            <w:tcW w:w="2072" w:type="dxa"/>
            <w:shd w:val="clear" w:color="auto" w:fill="F2F2F2" w:themeFill="background1" w:themeFillShade="F2"/>
            <w:vAlign w:val="center"/>
            <w:hideMark/>
          </w:tcPr>
          <w:p w14:paraId="53939A78" w14:textId="77777777" w:rsidR="007605E6" w:rsidRPr="00382A62" w:rsidRDefault="007605E6" w:rsidP="007D00B2">
            <w:pPr>
              <w:spacing w:line="259" w:lineRule="auto"/>
              <w:jc w:val="center"/>
              <w:rPr>
                <w:rFonts w:cs="Arial"/>
                <w:b/>
                <w:bCs/>
                <w:szCs w:val="20"/>
              </w:rPr>
            </w:pPr>
            <w:r w:rsidRPr="00382A62">
              <w:rPr>
                <w:rFonts w:cs="Arial"/>
                <w:b/>
                <w:bCs/>
                <w:szCs w:val="20"/>
              </w:rPr>
              <w:t>Nombre</w:t>
            </w:r>
          </w:p>
        </w:tc>
        <w:tc>
          <w:tcPr>
            <w:tcW w:w="2632" w:type="dxa"/>
            <w:shd w:val="clear" w:color="auto" w:fill="F2F2F2" w:themeFill="background1" w:themeFillShade="F2"/>
            <w:vAlign w:val="center"/>
            <w:hideMark/>
          </w:tcPr>
          <w:p w14:paraId="6099D4C5" w14:textId="77777777" w:rsidR="007605E6" w:rsidRPr="00382A62" w:rsidRDefault="007605E6" w:rsidP="007D00B2">
            <w:pPr>
              <w:spacing w:line="259" w:lineRule="auto"/>
              <w:jc w:val="center"/>
              <w:rPr>
                <w:rFonts w:cs="Arial"/>
                <w:b/>
                <w:bCs/>
                <w:szCs w:val="20"/>
              </w:rPr>
            </w:pPr>
            <w:r w:rsidRPr="00382A62">
              <w:rPr>
                <w:rFonts w:cs="Arial"/>
                <w:b/>
                <w:bCs/>
                <w:szCs w:val="20"/>
              </w:rPr>
              <w:t>Puesto</w:t>
            </w:r>
          </w:p>
        </w:tc>
        <w:tc>
          <w:tcPr>
            <w:tcW w:w="1520" w:type="dxa"/>
            <w:shd w:val="clear" w:color="auto" w:fill="F2F2F2" w:themeFill="background1" w:themeFillShade="F2"/>
            <w:vAlign w:val="center"/>
            <w:hideMark/>
          </w:tcPr>
          <w:p w14:paraId="088467FB" w14:textId="77777777" w:rsidR="007605E6" w:rsidRPr="00382A62" w:rsidRDefault="007605E6" w:rsidP="007D00B2">
            <w:pPr>
              <w:spacing w:line="259" w:lineRule="auto"/>
              <w:jc w:val="center"/>
              <w:rPr>
                <w:rFonts w:cs="Arial"/>
                <w:b/>
                <w:bCs/>
                <w:szCs w:val="20"/>
              </w:rPr>
            </w:pPr>
            <w:r w:rsidRPr="00382A62">
              <w:rPr>
                <w:rFonts w:cs="Arial"/>
                <w:b/>
                <w:bCs/>
                <w:szCs w:val="20"/>
              </w:rPr>
              <w:t>Participación</w:t>
            </w:r>
          </w:p>
        </w:tc>
        <w:tc>
          <w:tcPr>
            <w:tcW w:w="1219" w:type="dxa"/>
            <w:shd w:val="clear" w:color="auto" w:fill="F2F2F2" w:themeFill="background1" w:themeFillShade="F2"/>
            <w:vAlign w:val="center"/>
            <w:hideMark/>
          </w:tcPr>
          <w:p w14:paraId="5A95B690" w14:textId="77777777" w:rsidR="007605E6" w:rsidRPr="00382A62" w:rsidRDefault="007605E6" w:rsidP="007D00B2">
            <w:pPr>
              <w:spacing w:line="259" w:lineRule="auto"/>
              <w:jc w:val="center"/>
              <w:rPr>
                <w:rFonts w:cs="Arial"/>
                <w:b/>
                <w:bCs/>
                <w:szCs w:val="20"/>
              </w:rPr>
            </w:pPr>
            <w:r w:rsidRPr="00382A62">
              <w:rPr>
                <w:rFonts w:cs="Arial"/>
                <w:b/>
                <w:bCs/>
                <w:szCs w:val="20"/>
              </w:rPr>
              <w:t>Fax</w:t>
            </w:r>
          </w:p>
        </w:tc>
        <w:tc>
          <w:tcPr>
            <w:tcW w:w="1244" w:type="dxa"/>
            <w:shd w:val="clear" w:color="auto" w:fill="F2F2F2" w:themeFill="background1" w:themeFillShade="F2"/>
            <w:vAlign w:val="center"/>
            <w:hideMark/>
          </w:tcPr>
          <w:p w14:paraId="3C899CDC" w14:textId="77777777" w:rsidR="007605E6" w:rsidRPr="00382A62" w:rsidRDefault="007605E6" w:rsidP="007D00B2">
            <w:pPr>
              <w:spacing w:line="259" w:lineRule="auto"/>
              <w:jc w:val="center"/>
              <w:rPr>
                <w:rFonts w:cs="Arial"/>
                <w:b/>
                <w:bCs/>
                <w:szCs w:val="20"/>
              </w:rPr>
            </w:pPr>
            <w:r w:rsidRPr="00382A62">
              <w:rPr>
                <w:rFonts w:cs="Arial"/>
                <w:b/>
                <w:bCs/>
                <w:szCs w:val="20"/>
              </w:rPr>
              <w:t>Teléfono</w:t>
            </w:r>
          </w:p>
        </w:tc>
        <w:tc>
          <w:tcPr>
            <w:tcW w:w="2722" w:type="dxa"/>
            <w:shd w:val="clear" w:color="auto" w:fill="F2F2F2" w:themeFill="background1" w:themeFillShade="F2"/>
            <w:vAlign w:val="center"/>
            <w:hideMark/>
          </w:tcPr>
          <w:p w14:paraId="06538901" w14:textId="77777777" w:rsidR="007605E6" w:rsidRPr="00382A62" w:rsidRDefault="007605E6" w:rsidP="007D00B2">
            <w:pPr>
              <w:spacing w:line="259" w:lineRule="auto"/>
              <w:jc w:val="center"/>
              <w:rPr>
                <w:rFonts w:cs="Arial"/>
                <w:b/>
                <w:bCs/>
                <w:szCs w:val="20"/>
              </w:rPr>
            </w:pPr>
            <w:r w:rsidRPr="00382A62">
              <w:rPr>
                <w:rFonts w:cs="Arial"/>
                <w:b/>
                <w:bCs/>
                <w:szCs w:val="20"/>
              </w:rPr>
              <w:t>Correo Electrónico</w:t>
            </w:r>
          </w:p>
        </w:tc>
      </w:tr>
      <w:tr w:rsidR="007605E6" w:rsidRPr="00382A62" w14:paraId="76E5E9AE" w14:textId="77777777" w:rsidTr="00CB733A">
        <w:trPr>
          <w:trHeight w:val="518"/>
          <w:jc w:val="center"/>
        </w:trPr>
        <w:tc>
          <w:tcPr>
            <w:tcW w:w="2072" w:type="dxa"/>
            <w:shd w:val="clear" w:color="000000" w:fill="FFFFFF"/>
            <w:vAlign w:val="center"/>
            <w:hideMark/>
          </w:tcPr>
          <w:p w14:paraId="31FA4D94" w14:textId="1856A4B7" w:rsidR="007605E6" w:rsidRPr="00382A62" w:rsidRDefault="002C4EFC" w:rsidP="006D1674">
            <w:pPr>
              <w:spacing w:after="0" w:line="240" w:lineRule="auto"/>
              <w:jc w:val="left"/>
              <w:rPr>
                <w:rFonts w:cs="Arial"/>
                <w:szCs w:val="20"/>
              </w:rPr>
            </w:pPr>
            <w:r w:rsidRPr="002C4EFC">
              <w:rPr>
                <w:rFonts w:cs="Arial"/>
                <w:szCs w:val="20"/>
              </w:rPr>
              <w:t>Mariel Picado Quevedo</w:t>
            </w:r>
          </w:p>
        </w:tc>
        <w:tc>
          <w:tcPr>
            <w:tcW w:w="2632" w:type="dxa"/>
            <w:shd w:val="clear" w:color="000000" w:fill="FFFFFF"/>
            <w:vAlign w:val="center"/>
            <w:hideMark/>
          </w:tcPr>
          <w:p w14:paraId="6A7F06D2" w14:textId="4EF9D214" w:rsidR="007605E6" w:rsidRPr="00382A62" w:rsidRDefault="007605E6" w:rsidP="006D1674">
            <w:pPr>
              <w:spacing w:after="0" w:line="240" w:lineRule="auto"/>
              <w:jc w:val="left"/>
              <w:rPr>
                <w:rFonts w:cs="Arial"/>
                <w:szCs w:val="20"/>
              </w:rPr>
            </w:pPr>
            <w:r w:rsidRPr="00382A62">
              <w:rPr>
                <w:rFonts w:cs="Arial"/>
                <w:szCs w:val="20"/>
              </w:rPr>
              <w:t>Director</w:t>
            </w:r>
            <w:r w:rsidR="002C4EFC">
              <w:rPr>
                <w:rFonts w:cs="Arial"/>
                <w:szCs w:val="20"/>
              </w:rPr>
              <w:t>a</w:t>
            </w:r>
            <w:r w:rsidRPr="00382A62">
              <w:rPr>
                <w:rFonts w:cs="Arial"/>
                <w:szCs w:val="20"/>
              </w:rPr>
              <w:t xml:space="preserve"> General </w:t>
            </w:r>
          </w:p>
        </w:tc>
        <w:tc>
          <w:tcPr>
            <w:tcW w:w="1520" w:type="dxa"/>
            <w:shd w:val="clear" w:color="000000" w:fill="FFFFFF"/>
            <w:vAlign w:val="center"/>
            <w:hideMark/>
          </w:tcPr>
          <w:p w14:paraId="2635A140" w14:textId="77777777" w:rsidR="007605E6" w:rsidRPr="00382A62" w:rsidRDefault="007605E6" w:rsidP="006D1674">
            <w:pPr>
              <w:spacing w:after="0" w:line="240" w:lineRule="auto"/>
              <w:jc w:val="left"/>
              <w:rPr>
                <w:rFonts w:cs="Arial"/>
                <w:szCs w:val="20"/>
              </w:rPr>
            </w:pPr>
            <w:r w:rsidRPr="00382A62">
              <w:rPr>
                <w:rFonts w:cs="Arial"/>
                <w:szCs w:val="20"/>
              </w:rPr>
              <w:t>Representante Legal</w:t>
            </w:r>
          </w:p>
        </w:tc>
        <w:tc>
          <w:tcPr>
            <w:tcW w:w="1219" w:type="dxa"/>
            <w:shd w:val="clear" w:color="000000" w:fill="FFFFFF"/>
            <w:vAlign w:val="center"/>
            <w:hideMark/>
          </w:tcPr>
          <w:p w14:paraId="7277CA7F" w14:textId="77777777" w:rsidR="007605E6" w:rsidRPr="00382A62" w:rsidRDefault="007605E6" w:rsidP="006D1674">
            <w:pPr>
              <w:spacing w:after="0" w:line="240" w:lineRule="auto"/>
              <w:jc w:val="left"/>
              <w:rPr>
                <w:rFonts w:cs="Arial"/>
                <w:szCs w:val="20"/>
              </w:rPr>
            </w:pPr>
            <w:r w:rsidRPr="00382A62">
              <w:rPr>
                <w:rFonts w:cs="Arial"/>
                <w:szCs w:val="20"/>
              </w:rPr>
              <w:t>2437-7011</w:t>
            </w:r>
          </w:p>
        </w:tc>
        <w:tc>
          <w:tcPr>
            <w:tcW w:w="1244" w:type="dxa"/>
            <w:shd w:val="clear" w:color="000000" w:fill="FFFFFF"/>
            <w:vAlign w:val="center"/>
            <w:hideMark/>
          </w:tcPr>
          <w:p w14:paraId="78A05774" w14:textId="77777777" w:rsidR="007605E6" w:rsidRPr="00382A62" w:rsidRDefault="007605E6" w:rsidP="006D1674">
            <w:pPr>
              <w:spacing w:after="0" w:line="240" w:lineRule="auto"/>
              <w:jc w:val="left"/>
              <w:rPr>
                <w:rFonts w:cs="Arial"/>
                <w:szCs w:val="20"/>
              </w:rPr>
            </w:pPr>
            <w:r w:rsidRPr="00382A62">
              <w:rPr>
                <w:rFonts w:cs="Arial"/>
                <w:szCs w:val="20"/>
              </w:rPr>
              <w:t>2437-6700</w:t>
            </w:r>
          </w:p>
        </w:tc>
        <w:tc>
          <w:tcPr>
            <w:tcW w:w="2722" w:type="dxa"/>
            <w:shd w:val="clear" w:color="000000" w:fill="FFFFFF"/>
            <w:vAlign w:val="center"/>
            <w:hideMark/>
          </w:tcPr>
          <w:p w14:paraId="3A47FDF1" w14:textId="6C6069F4" w:rsidR="00423C23" w:rsidRPr="00382A62" w:rsidRDefault="002179D4" w:rsidP="006D1674">
            <w:pPr>
              <w:spacing w:after="0" w:line="240" w:lineRule="auto"/>
              <w:jc w:val="left"/>
              <w:rPr>
                <w:rFonts w:cs="Arial"/>
                <w:szCs w:val="20"/>
              </w:rPr>
            </w:pPr>
            <w:hyperlink r:id="rId20" w:history="1">
              <w:r w:rsidRPr="00542C5D">
                <w:rPr>
                  <w:rStyle w:val="Hipervnculo"/>
                </w:rPr>
                <w:t>mariel.picado@fifco.com</w:t>
              </w:r>
            </w:hyperlink>
            <w:r>
              <w:t xml:space="preserve"> </w:t>
            </w:r>
          </w:p>
        </w:tc>
      </w:tr>
      <w:tr w:rsidR="007605E6" w:rsidRPr="00382A62" w14:paraId="109C650A" w14:textId="77777777" w:rsidTr="00CB733A">
        <w:trPr>
          <w:trHeight w:val="465"/>
          <w:jc w:val="center"/>
        </w:trPr>
        <w:tc>
          <w:tcPr>
            <w:tcW w:w="2072" w:type="dxa"/>
            <w:shd w:val="clear" w:color="000000" w:fill="FFFFFF"/>
            <w:vAlign w:val="center"/>
            <w:hideMark/>
          </w:tcPr>
          <w:p w14:paraId="6D429DF6" w14:textId="265B2775" w:rsidR="007605E6" w:rsidRPr="00382A62" w:rsidRDefault="002179D4" w:rsidP="006D1674">
            <w:pPr>
              <w:spacing w:after="0" w:line="240" w:lineRule="auto"/>
              <w:jc w:val="left"/>
              <w:rPr>
                <w:rFonts w:cs="Arial"/>
                <w:szCs w:val="20"/>
              </w:rPr>
            </w:pPr>
            <w:r w:rsidRPr="002179D4">
              <w:rPr>
                <w:rFonts w:cs="Arial"/>
                <w:szCs w:val="20"/>
              </w:rPr>
              <w:t>Sergio Chavarria Hidalgo</w:t>
            </w:r>
          </w:p>
        </w:tc>
        <w:tc>
          <w:tcPr>
            <w:tcW w:w="2632" w:type="dxa"/>
            <w:shd w:val="clear" w:color="000000" w:fill="FFFFFF"/>
            <w:vAlign w:val="center"/>
            <w:hideMark/>
          </w:tcPr>
          <w:p w14:paraId="2FB2D9FC" w14:textId="77777777" w:rsidR="007605E6" w:rsidRPr="00382A62" w:rsidRDefault="007605E6" w:rsidP="006D1674">
            <w:pPr>
              <w:spacing w:after="0" w:line="240" w:lineRule="auto"/>
              <w:jc w:val="left"/>
              <w:rPr>
                <w:rFonts w:cs="Arial"/>
                <w:szCs w:val="20"/>
              </w:rPr>
            </w:pPr>
            <w:r w:rsidRPr="00382A62">
              <w:rPr>
                <w:rFonts w:cs="Arial"/>
                <w:szCs w:val="20"/>
              </w:rPr>
              <w:t>Director de Finanzas y Servicios Corporativos</w:t>
            </w:r>
          </w:p>
        </w:tc>
        <w:tc>
          <w:tcPr>
            <w:tcW w:w="1520" w:type="dxa"/>
            <w:shd w:val="clear" w:color="000000" w:fill="FFFFFF"/>
            <w:vAlign w:val="center"/>
            <w:hideMark/>
          </w:tcPr>
          <w:p w14:paraId="7B615682" w14:textId="60D60EF4" w:rsidR="007605E6" w:rsidRPr="00382A62" w:rsidRDefault="001C7437" w:rsidP="006D1674">
            <w:pPr>
              <w:spacing w:after="0" w:line="240" w:lineRule="auto"/>
              <w:jc w:val="left"/>
              <w:rPr>
                <w:rFonts w:cs="Arial"/>
                <w:szCs w:val="20"/>
              </w:rPr>
            </w:pPr>
            <w:r w:rsidRPr="00382A62">
              <w:rPr>
                <w:rFonts w:cs="Arial"/>
                <w:szCs w:val="20"/>
              </w:rPr>
              <w:t>Representante Legal</w:t>
            </w:r>
          </w:p>
        </w:tc>
        <w:tc>
          <w:tcPr>
            <w:tcW w:w="1219" w:type="dxa"/>
            <w:shd w:val="clear" w:color="000000" w:fill="FFFFFF"/>
            <w:vAlign w:val="center"/>
            <w:hideMark/>
          </w:tcPr>
          <w:p w14:paraId="6040C1BF" w14:textId="77777777" w:rsidR="007605E6" w:rsidRPr="00382A62" w:rsidRDefault="007605E6" w:rsidP="006D1674">
            <w:pPr>
              <w:spacing w:after="0" w:line="240" w:lineRule="auto"/>
              <w:jc w:val="left"/>
              <w:rPr>
                <w:rFonts w:cs="Arial"/>
                <w:szCs w:val="20"/>
              </w:rPr>
            </w:pPr>
            <w:r w:rsidRPr="00382A62">
              <w:rPr>
                <w:rFonts w:cs="Arial"/>
                <w:szCs w:val="20"/>
              </w:rPr>
              <w:t>2437-7011</w:t>
            </w:r>
          </w:p>
        </w:tc>
        <w:tc>
          <w:tcPr>
            <w:tcW w:w="1244" w:type="dxa"/>
            <w:shd w:val="clear" w:color="000000" w:fill="FFFFFF"/>
            <w:vAlign w:val="center"/>
            <w:hideMark/>
          </w:tcPr>
          <w:p w14:paraId="2F55946E" w14:textId="77777777" w:rsidR="007605E6" w:rsidRPr="00382A62" w:rsidRDefault="007605E6" w:rsidP="006D1674">
            <w:pPr>
              <w:spacing w:after="0" w:line="240" w:lineRule="auto"/>
              <w:jc w:val="left"/>
              <w:rPr>
                <w:rFonts w:cs="Arial"/>
                <w:szCs w:val="20"/>
              </w:rPr>
            </w:pPr>
            <w:r w:rsidRPr="00382A62">
              <w:rPr>
                <w:rFonts w:cs="Arial"/>
                <w:szCs w:val="20"/>
              </w:rPr>
              <w:t>2437-6700</w:t>
            </w:r>
          </w:p>
        </w:tc>
        <w:tc>
          <w:tcPr>
            <w:tcW w:w="2722" w:type="dxa"/>
            <w:shd w:val="clear" w:color="000000" w:fill="FFFFFF"/>
            <w:vAlign w:val="center"/>
            <w:hideMark/>
          </w:tcPr>
          <w:p w14:paraId="012C03DA" w14:textId="5D11E514" w:rsidR="007605E6" w:rsidRPr="00382A62" w:rsidRDefault="00BC4A22" w:rsidP="006D1674">
            <w:pPr>
              <w:spacing w:after="0" w:line="240" w:lineRule="auto"/>
              <w:jc w:val="left"/>
              <w:rPr>
                <w:rFonts w:cs="Arial"/>
                <w:szCs w:val="20"/>
                <w:u w:val="single"/>
              </w:rPr>
            </w:pPr>
            <w:hyperlink r:id="rId21" w:history="1">
              <w:r w:rsidRPr="00542C5D">
                <w:rPr>
                  <w:rStyle w:val="Hipervnculo"/>
                </w:rPr>
                <w:t>sergio.chavarria@fifco.com</w:t>
              </w:r>
            </w:hyperlink>
            <w:r>
              <w:t xml:space="preserve"> </w:t>
            </w:r>
          </w:p>
        </w:tc>
      </w:tr>
      <w:tr w:rsidR="008A2C55" w:rsidRPr="00382A62" w14:paraId="18468338" w14:textId="77777777" w:rsidTr="00CB733A">
        <w:trPr>
          <w:trHeight w:val="465"/>
          <w:jc w:val="center"/>
        </w:trPr>
        <w:tc>
          <w:tcPr>
            <w:tcW w:w="2072" w:type="dxa"/>
            <w:shd w:val="clear" w:color="000000" w:fill="FFFFFF"/>
          </w:tcPr>
          <w:p w14:paraId="0A41569A" w14:textId="4E9270B6" w:rsidR="008A2C55" w:rsidRPr="002179D4" w:rsidRDefault="008A2C55" w:rsidP="008A2C55">
            <w:pPr>
              <w:spacing w:after="0" w:line="240" w:lineRule="auto"/>
              <w:jc w:val="left"/>
              <w:rPr>
                <w:rFonts w:cs="Arial"/>
                <w:szCs w:val="20"/>
              </w:rPr>
            </w:pPr>
            <w:r w:rsidRPr="008A2C55">
              <w:rPr>
                <w:rFonts w:cs="Arial"/>
                <w:szCs w:val="20"/>
              </w:rPr>
              <w:t xml:space="preserve">Ana Patricia Morera Martinelli </w:t>
            </w:r>
          </w:p>
        </w:tc>
        <w:tc>
          <w:tcPr>
            <w:tcW w:w="2632" w:type="dxa"/>
            <w:shd w:val="clear" w:color="000000" w:fill="FFFFFF"/>
          </w:tcPr>
          <w:p w14:paraId="07A4190E" w14:textId="62FACA09" w:rsidR="008A2C55" w:rsidRPr="00382A62" w:rsidRDefault="008A2C55" w:rsidP="008A2C55">
            <w:pPr>
              <w:spacing w:after="0" w:line="240" w:lineRule="auto"/>
              <w:jc w:val="left"/>
              <w:rPr>
                <w:rFonts w:cs="Arial"/>
                <w:szCs w:val="20"/>
              </w:rPr>
            </w:pPr>
            <w:r w:rsidRPr="008A2C55">
              <w:rPr>
                <w:rFonts w:cs="Arial"/>
                <w:szCs w:val="20"/>
              </w:rPr>
              <w:t>Gerente Corporativo de Tesorería e Impuestos</w:t>
            </w:r>
          </w:p>
        </w:tc>
        <w:tc>
          <w:tcPr>
            <w:tcW w:w="1520" w:type="dxa"/>
            <w:shd w:val="clear" w:color="000000" w:fill="FFFFFF"/>
          </w:tcPr>
          <w:p w14:paraId="3D61F006" w14:textId="05A92889" w:rsidR="008A2C55" w:rsidRPr="00382A62" w:rsidRDefault="008A2C55" w:rsidP="008A2C55">
            <w:pPr>
              <w:spacing w:after="0" w:line="240" w:lineRule="auto"/>
              <w:jc w:val="left"/>
              <w:rPr>
                <w:rFonts w:cs="Arial"/>
                <w:szCs w:val="20"/>
              </w:rPr>
            </w:pPr>
            <w:r w:rsidRPr="008A2C55">
              <w:rPr>
                <w:rFonts w:cs="Arial"/>
                <w:szCs w:val="20"/>
              </w:rPr>
              <w:t>Responsable</w:t>
            </w:r>
          </w:p>
        </w:tc>
        <w:tc>
          <w:tcPr>
            <w:tcW w:w="1219" w:type="dxa"/>
            <w:shd w:val="clear" w:color="000000" w:fill="FFFFFF"/>
          </w:tcPr>
          <w:p w14:paraId="7141EA06" w14:textId="215A07E0" w:rsidR="008A2C55" w:rsidRPr="00382A62" w:rsidRDefault="008A2C55" w:rsidP="008A2C55">
            <w:pPr>
              <w:spacing w:after="0" w:line="240" w:lineRule="auto"/>
              <w:jc w:val="left"/>
              <w:rPr>
                <w:rFonts w:cs="Arial"/>
                <w:szCs w:val="20"/>
              </w:rPr>
            </w:pPr>
            <w:r w:rsidRPr="008A2C55">
              <w:rPr>
                <w:rFonts w:cs="Arial"/>
                <w:szCs w:val="20"/>
              </w:rPr>
              <w:t>2437-7011</w:t>
            </w:r>
          </w:p>
        </w:tc>
        <w:tc>
          <w:tcPr>
            <w:tcW w:w="1244" w:type="dxa"/>
            <w:shd w:val="clear" w:color="000000" w:fill="FFFFFF"/>
          </w:tcPr>
          <w:p w14:paraId="08BBCBD7" w14:textId="15ECF35F" w:rsidR="008A2C55" w:rsidRPr="00382A62" w:rsidRDefault="008A2C55" w:rsidP="00CB733A">
            <w:pPr>
              <w:spacing w:after="0" w:line="240" w:lineRule="auto"/>
              <w:jc w:val="center"/>
              <w:rPr>
                <w:rFonts w:cs="Arial"/>
                <w:szCs w:val="20"/>
              </w:rPr>
            </w:pPr>
            <w:r w:rsidRPr="008A2C55">
              <w:rPr>
                <w:rFonts w:cs="Arial"/>
                <w:szCs w:val="20"/>
              </w:rPr>
              <w:t>2437-6700</w:t>
            </w:r>
          </w:p>
        </w:tc>
        <w:tc>
          <w:tcPr>
            <w:tcW w:w="2722" w:type="dxa"/>
            <w:shd w:val="clear" w:color="000000" w:fill="FFFFFF"/>
          </w:tcPr>
          <w:p w14:paraId="27879AB3" w14:textId="50DC2CC9" w:rsidR="008A2C55" w:rsidRPr="00CB733A" w:rsidRDefault="008A2C55" w:rsidP="00CB733A">
            <w:pPr>
              <w:spacing w:after="0" w:line="240" w:lineRule="auto"/>
              <w:jc w:val="left"/>
              <w:rPr>
                <w:rStyle w:val="Hipervnculo"/>
              </w:rPr>
            </w:pPr>
            <w:hyperlink r:id="rId22" w:history="1">
              <w:r w:rsidRPr="00CB733A">
                <w:rPr>
                  <w:rStyle w:val="Hipervnculo"/>
                </w:rPr>
                <w:t>ana.morera@fifco.com</w:t>
              </w:r>
            </w:hyperlink>
          </w:p>
        </w:tc>
      </w:tr>
      <w:tr w:rsidR="007605E6" w:rsidRPr="00382A62" w14:paraId="234DA42A" w14:textId="77777777" w:rsidTr="00CB733A">
        <w:trPr>
          <w:trHeight w:val="669"/>
          <w:jc w:val="center"/>
        </w:trPr>
        <w:tc>
          <w:tcPr>
            <w:tcW w:w="2072" w:type="dxa"/>
            <w:shd w:val="clear" w:color="000000" w:fill="FFFFFF"/>
            <w:vAlign w:val="center"/>
            <w:hideMark/>
          </w:tcPr>
          <w:p w14:paraId="711DD782" w14:textId="77777777" w:rsidR="007605E6" w:rsidRPr="00382A62" w:rsidRDefault="007605E6" w:rsidP="007D00B2">
            <w:pPr>
              <w:spacing w:line="259" w:lineRule="auto"/>
              <w:jc w:val="left"/>
              <w:rPr>
                <w:rFonts w:cs="Arial"/>
                <w:szCs w:val="20"/>
              </w:rPr>
            </w:pPr>
            <w:r w:rsidRPr="00382A62">
              <w:rPr>
                <w:rFonts w:cs="Arial"/>
                <w:szCs w:val="20"/>
              </w:rPr>
              <w:t>Deloitte &amp; Touche, S.A.</w:t>
            </w:r>
          </w:p>
        </w:tc>
        <w:tc>
          <w:tcPr>
            <w:tcW w:w="2632" w:type="dxa"/>
            <w:shd w:val="clear" w:color="000000" w:fill="FFFFFF"/>
            <w:vAlign w:val="center"/>
            <w:hideMark/>
          </w:tcPr>
          <w:p w14:paraId="20E191C9" w14:textId="77777777" w:rsidR="007605E6" w:rsidRPr="00382A62" w:rsidRDefault="007605E6" w:rsidP="007D00B2">
            <w:pPr>
              <w:spacing w:line="259" w:lineRule="auto"/>
              <w:jc w:val="left"/>
              <w:rPr>
                <w:rFonts w:cs="Arial"/>
                <w:szCs w:val="20"/>
              </w:rPr>
            </w:pPr>
            <w:r w:rsidRPr="00382A62">
              <w:rPr>
                <w:rFonts w:cs="Arial"/>
                <w:szCs w:val="20"/>
              </w:rPr>
              <w:t>Auditora Externa de la Entidad</w:t>
            </w:r>
          </w:p>
        </w:tc>
        <w:tc>
          <w:tcPr>
            <w:tcW w:w="1520" w:type="dxa"/>
            <w:shd w:val="clear" w:color="000000" w:fill="FFFFFF"/>
            <w:vAlign w:val="center"/>
            <w:hideMark/>
          </w:tcPr>
          <w:p w14:paraId="08A293BB" w14:textId="77777777" w:rsidR="007605E6" w:rsidRPr="00382A62" w:rsidRDefault="007605E6" w:rsidP="007D00B2">
            <w:pPr>
              <w:spacing w:line="259" w:lineRule="auto"/>
              <w:jc w:val="left"/>
              <w:rPr>
                <w:rFonts w:cs="Arial"/>
                <w:szCs w:val="20"/>
              </w:rPr>
            </w:pPr>
            <w:r w:rsidRPr="00382A62">
              <w:rPr>
                <w:rFonts w:cs="Arial"/>
                <w:szCs w:val="20"/>
              </w:rPr>
              <w:t>Firma Auditoría Externa</w:t>
            </w:r>
          </w:p>
        </w:tc>
        <w:tc>
          <w:tcPr>
            <w:tcW w:w="1219" w:type="dxa"/>
            <w:shd w:val="clear" w:color="000000" w:fill="FFFFFF"/>
            <w:vAlign w:val="center"/>
            <w:hideMark/>
          </w:tcPr>
          <w:p w14:paraId="600A19E4" w14:textId="77777777" w:rsidR="007605E6" w:rsidRPr="00382A62" w:rsidRDefault="007605E6" w:rsidP="007D00B2">
            <w:pPr>
              <w:spacing w:line="259" w:lineRule="auto"/>
              <w:jc w:val="left"/>
              <w:rPr>
                <w:rFonts w:cs="Arial"/>
                <w:szCs w:val="20"/>
              </w:rPr>
            </w:pPr>
            <w:r w:rsidRPr="00382A62">
              <w:rPr>
                <w:rFonts w:cs="Arial"/>
                <w:szCs w:val="20"/>
              </w:rPr>
              <w:t>2246-5100</w:t>
            </w:r>
          </w:p>
        </w:tc>
        <w:tc>
          <w:tcPr>
            <w:tcW w:w="1244" w:type="dxa"/>
            <w:shd w:val="clear" w:color="000000" w:fill="FFFFFF"/>
            <w:vAlign w:val="center"/>
            <w:hideMark/>
          </w:tcPr>
          <w:p w14:paraId="7E901910" w14:textId="77777777" w:rsidR="007605E6" w:rsidRPr="00382A62" w:rsidRDefault="007605E6" w:rsidP="007D00B2">
            <w:pPr>
              <w:spacing w:line="259" w:lineRule="auto"/>
              <w:jc w:val="left"/>
              <w:rPr>
                <w:rFonts w:cs="Arial"/>
                <w:szCs w:val="20"/>
              </w:rPr>
            </w:pPr>
            <w:r w:rsidRPr="00382A62">
              <w:rPr>
                <w:rFonts w:cs="Arial"/>
                <w:szCs w:val="20"/>
              </w:rPr>
              <w:t>2246-5000</w:t>
            </w:r>
          </w:p>
        </w:tc>
        <w:tc>
          <w:tcPr>
            <w:tcW w:w="2722" w:type="dxa"/>
            <w:shd w:val="clear" w:color="000000" w:fill="FFFFFF"/>
            <w:vAlign w:val="center"/>
            <w:hideMark/>
          </w:tcPr>
          <w:p w14:paraId="791E87D3" w14:textId="77777777" w:rsidR="007605E6" w:rsidRPr="00382A62" w:rsidRDefault="007605E6" w:rsidP="007D00B2">
            <w:pPr>
              <w:spacing w:line="259" w:lineRule="auto"/>
              <w:jc w:val="left"/>
              <w:rPr>
                <w:rFonts w:cs="Arial"/>
                <w:szCs w:val="20"/>
                <w:u w:val="single"/>
              </w:rPr>
            </w:pPr>
            <w:hyperlink r:id="rId23" w:history="1">
              <w:r w:rsidRPr="00382A62">
                <w:rPr>
                  <w:rStyle w:val="Hipervnculo"/>
                  <w:rFonts w:cs="Arial"/>
                  <w:szCs w:val="20"/>
                </w:rPr>
                <w:t>informacion@deloitte.com</w:t>
              </w:r>
            </w:hyperlink>
          </w:p>
        </w:tc>
      </w:tr>
    </w:tbl>
    <w:p w14:paraId="331B881C" w14:textId="1F77856C" w:rsidR="0081067F" w:rsidRDefault="0081067F">
      <w:pPr>
        <w:spacing w:line="259" w:lineRule="auto"/>
        <w:jc w:val="left"/>
        <w:rPr>
          <w:rFonts w:cs="Arial"/>
          <w:szCs w:val="20"/>
        </w:rPr>
      </w:pPr>
      <w:r>
        <w:rPr>
          <w:rFonts w:cs="Arial"/>
          <w:szCs w:val="20"/>
        </w:rPr>
        <w:br w:type="page"/>
      </w:r>
    </w:p>
    <w:p w14:paraId="3F2DAB57" w14:textId="6D2A5A39" w:rsidR="00B057E0" w:rsidRDefault="005615AC" w:rsidP="002E1AAA">
      <w:pPr>
        <w:rPr>
          <w:rFonts w:cs="Arial"/>
          <w:szCs w:val="20"/>
        </w:rPr>
      </w:pPr>
      <w:r>
        <w:rPr>
          <w:rFonts w:cs="Arial"/>
          <w:noProof/>
          <w:szCs w:val="20"/>
        </w:rPr>
        <w:lastRenderedPageBreak/>
        <w:drawing>
          <wp:anchor distT="0" distB="0" distL="114300" distR="114300" simplePos="0" relativeHeight="251658245" behindDoc="1" locked="0" layoutInCell="1" allowOverlap="1" wp14:anchorId="793A96F2" wp14:editId="166FEADD">
            <wp:simplePos x="0" y="0"/>
            <wp:positionH relativeFrom="margin">
              <wp:posOffset>-673100</wp:posOffset>
            </wp:positionH>
            <wp:positionV relativeFrom="margin">
              <wp:posOffset>-882650</wp:posOffset>
            </wp:positionV>
            <wp:extent cx="8434705" cy="10259695"/>
            <wp:effectExtent l="0" t="0" r="4445" b="8255"/>
            <wp:wrapNone/>
            <wp:docPr id="1483905860" name="Imagen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3905860" name="Imagen 7"/>
                    <pic:cNvPicPr/>
                  </pic:nvPicPr>
                  <pic:blipFill>
                    <a:blip r:embed="rId24" cstate="email">
                      <a:extLst>
                        <a:ext uri="{28A0092B-C50C-407E-A947-70E740481C1C}">
                          <a14:useLocalDpi xmlns:a14="http://schemas.microsoft.com/office/drawing/2010/main"/>
                        </a:ext>
                      </a:extLst>
                    </a:blip>
                    <a:stretch>
                      <a:fillRect/>
                    </a:stretch>
                  </pic:blipFill>
                  <pic:spPr>
                    <a:xfrm>
                      <a:off x="0" y="0"/>
                      <a:ext cx="8434705" cy="10259695"/>
                    </a:xfrm>
                    <a:prstGeom prst="rect">
                      <a:avLst/>
                    </a:prstGeom>
                  </pic:spPr>
                </pic:pic>
              </a:graphicData>
            </a:graphic>
            <wp14:sizeRelH relativeFrom="margin">
              <wp14:pctWidth>0</wp14:pctWidth>
            </wp14:sizeRelH>
            <wp14:sizeRelV relativeFrom="margin">
              <wp14:pctHeight>0</wp14:pctHeight>
            </wp14:sizeRelV>
          </wp:anchor>
        </w:drawing>
      </w:r>
    </w:p>
    <w:p w14:paraId="6AD5A9DB" w14:textId="58B12E5B" w:rsidR="000A232D" w:rsidRPr="00382A62" w:rsidRDefault="000A232D" w:rsidP="002E1AAA">
      <w:pPr>
        <w:rPr>
          <w:rFonts w:cs="Arial"/>
          <w:szCs w:val="20"/>
        </w:rPr>
      </w:pPr>
    </w:p>
    <w:p w14:paraId="21E224C8" w14:textId="5C594F90" w:rsidR="000A232D" w:rsidRPr="00382A62" w:rsidRDefault="000A232D" w:rsidP="002E1AAA">
      <w:pPr>
        <w:rPr>
          <w:rFonts w:cs="Arial"/>
          <w:szCs w:val="20"/>
        </w:rPr>
      </w:pPr>
    </w:p>
    <w:p w14:paraId="7BA9C79F" w14:textId="6E0FBF95" w:rsidR="000A232D" w:rsidRPr="00382A62" w:rsidRDefault="000A232D" w:rsidP="002E1AAA">
      <w:pPr>
        <w:rPr>
          <w:rFonts w:cs="Arial"/>
          <w:szCs w:val="20"/>
        </w:rPr>
      </w:pPr>
    </w:p>
    <w:p w14:paraId="3B5C1D17" w14:textId="7EAB54D0" w:rsidR="000A232D" w:rsidRPr="00382A62" w:rsidRDefault="000A232D" w:rsidP="002E1AAA">
      <w:pPr>
        <w:rPr>
          <w:rFonts w:cs="Arial"/>
          <w:szCs w:val="20"/>
        </w:rPr>
      </w:pPr>
    </w:p>
    <w:p w14:paraId="57D4DEC9" w14:textId="3AFBA767" w:rsidR="0053127A" w:rsidRPr="00382A62" w:rsidRDefault="0053127A" w:rsidP="006F1E62">
      <w:pPr>
        <w:rPr>
          <w:rFonts w:cs="Arial"/>
          <w:szCs w:val="20"/>
        </w:rPr>
      </w:pPr>
    </w:p>
    <w:p w14:paraId="7AF754F7" w14:textId="439B24F3" w:rsidR="00FB3D00" w:rsidRPr="00382A62" w:rsidRDefault="00FB3D00" w:rsidP="00E93C45"/>
    <w:p w14:paraId="368929C0" w14:textId="77777777" w:rsidR="00BF0F90" w:rsidRPr="00382A62" w:rsidRDefault="00BF0F90" w:rsidP="00BF0F90">
      <w:pPr>
        <w:rPr>
          <w:rFonts w:cs="Arial"/>
          <w:szCs w:val="20"/>
        </w:rPr>
      </w:pPr>
    </w:p>
    <w:p w14:paraId="47138051" w14:textId="4F041106" w:rsidR="00715111" w:rsidRPr="00382A62" w:rsidRDefault="00715111" w:rsidP="00874A5D">
      <w:pPr>
        <w:spacing w:line="259" w:lineRule="auto"/>
        <w:jc w:val="left"/>
        <w:rPr>
          <w:rFonts w:cs="Arial"/>
          <w:szCs w:val="20"/>
        </w:rPr>
      </w:pPr>
    </w:p>
    <w:p w14:paraId="57048A3D" w14:textId="77777777" w:rsidR="001176C1" w:rsidRDefault="001176C1" w:rsidP="0071620C">
      <w:pPr>
        <w:pStyle w:val="Ttulo1"/>
        <w:rPr>
          <w:sz w:val="44"/>
          <w:szCs w:val="44"/>
        </w:rPr>
      </w:pPr>
      <w:bookmarkStart w:id="33" w:name="_Toc131501063"/>
      <w:bookmarkStart w:id="34" w:name="_Toc131590363"/>
    </w:p>
    <w:p w14:paraId="74D8E74E" w14:textId="77777777" w:rsidR="001176C1" w:rsidRDefault="001176C1" w:rsidP="0071620C">
      <w:pPr>
        <w:pStyle w:val="Ttulo1"/>
        <w:rPr>
          <w:sz w:val="44"/>
          <w:szCs w:val="44"/>
        </w:rPr>
      </w:pPr>
    </w:p>
    <w:p w14:paraId="62EBAAB4" w14:textId="77777777" w:rsidR="001176C1" w:rsidRDefault="001176C1" w:rsidP="0071620C">
      <w:pPr>
        <w:pStyle w:val="Ttulo1"/>
        <w:rPr>
          <w:sz w:val="44"/>
          <w:szCs w:val="44"/>
        </w:rPr>
      </w:pPr>
    </w:p>
    <w:p w14:paraId="532CB3C7" w14:textId="77777777" w:rsidR="001176C1" w:rsidRDefault="001176C1" w:rsidP="0071620C">
      <w:pPr>
        <w:pStyle w:val="Ttulo1"/>
        <w:rPr>
          <w:sz w:val="44"/>
          <w:szCs w:val="44"/>
        </w:rPr>
      </w:pPr>
    </w:p>
    <w:p w14:paraId="137E1899" w14:textId="77777777" w:rsidR="001176C1" w:rsidRDefault="001176C1" w:rsidP="0071620C">
      <w:pPr>
        <w:pStyle w:val="Ttulo1"/>
        <w:rPr>
          <w:sz w:val="44"/>
          <w:szCs w:val="44"/>
        </w:rPr>
      </w:pPr>
    </w:p>
    <w:p w14:paraId="1FE3F9D0" w14:textId="77777777" w:rsidR="001176C1" w:rsidRDefault="001176C1" w:rsidP="0071620C">
      <w:pPr>
        <w:pStyle w:val="Ttulo1"/>
        <w:rPr>
          <w:sz w:val="44"/>
          <w:szCs w:val="44"/>
        </w:rPr>
      </w:pPr>
    </w:p>
    <w:p w14:paraId="30FF1C09" w14:textId="513BB28D" w:rsidR="0071620C" w:rsidRPr="0099549C" w:rsidRDefault="0071620C" w:rsidP="0071620C">
      <w:pPr>
        <w:pStyle w:val="Ttulo1"/>
        <w:rPr>
          <w:sz w:val="44"/>
          <w:szCs w:val="44"/>
        </w:rPr>
      </w:pPr>
      <w:bookmarkStart w:id="35" w:name="_Toc228284504"/>
      <w:r w:rsidRPr="0099549C">
        <w:rPr>
          <w:sz w:val="44"/>
          <w:szCs w:val="44"/>
        </w:rPr>
        <w:t>Capítulo 2.</w:t>
      </w:r>
      <w:bookmarkEnd w:id="33"/>
      <w:bookmarkEnd w:id="34"/>
      <w:bookmarkEnd w:id="35"/>
    </w:p>
    <w:p w14:paraId="45E351C5" w14:textId="77777777" w:rsidR="0071620C" w:rsidRPr="0099549C" w:rsidRDefault="0071620C" w:rsidP="0071620C">
      <w:pPr>
        <w:pStyle w:val="Ttulo1"/>
        <w:rPr>
          <w:sz w:val="44"/>
          <w:szCs w:val="44"/>
        </w:rPr>
      </w:pPr>
      <w:bookmarkStart w:id="36" w:name="_Toc131501064"/>
      <w:bookmarkStart w:id="37" w:name="_Toc131590364"/>
      <w:bookmarkStart w:id="38" w:name="_Toc228284505"/>
      <w:r w:rsidRPr="0099549C">
        <w:rPr>
          <w:sz w:val="44"/>
          <w:szCs w:val="44"/>
        </w:rPr>
        <w:t>Información esencial</w:t>
      </w:r>
      <w:bookmarkEnd w:id="36"/>
      <w:bookmarkEnd w:id="37"/>
      <w:bookmarkEnd w:id="38"/>
    </w:p>
    <w:p w14:paraId="522E8DE6" w14:textId="717D49B6" w:rsidR="006B7DD0" w:rsidRPr="00ED6111" w:rsidRDefault="006B7DD0" w:rsidP="00874A5D">
      <w:pPr>
        <w:spacing w:line="259" w:lineRule="auto"/>
        <w:jc w:val="left"/>
        <w:rPr>
          <w:rFonts w:cs="Arial"/>
          <w:sz w:val="44"/>
          <w:szCs w:val="44"/>
        </w:rPr>
      </w:pPr>
    </w:p>
    <w:p w14:paraId="2B75595E" w14:textId="77777777" w:rsidR="00AD338A" w:rsidRDefault="00AD338A" w:rsidP="00AD338A">
      <w:pPr>
        <w:pStyle w:val="Ttulo2"/>
        <w:ind w:left="360"/>
        <w:rPr>
          <w:rFonts w:cs="Arial"/>
          <w:color w:val="EE0000"/>
          <w:sz w:val="20"/>
          <w:szCs w:val="20"/>
        </w:rPr>
      </w:pPr>
      <w:bookmarkStart w:id="39" w:name="_Toc131092866"/>
      <w:bookmarkStart w:id="40" w:name="_Toc131501065"/>
    </w:p>
    <w:p w14:paraId="5C37662C" w14:textId="24F8178B" w:rsidR="00B25C4A" w:rsidRDefault="00B25C4A" w:rsidP="00705162">
      <w:pPr>
        <w:keepNext/>
        <w:keepLines/>
        <w:numPr>
          <w:ilvl w:val="0"/>
          <w:numId w:val="38"/>
        </w:numPr>
        <w:spacing w:before="40" w:after="0"/>
        <w:outlineLvl w:val="1"/>
        <w:rPr>
          <w:rFonts w:eastAsia="Times New Roman" w:cs="Arial"/>
          <w:b/>
          <w:bCs/>
          <w:szCs w:val="20"/>
        </w:rPr>
      </w:pPr>
      <w:bookmarkStart w:id="41" w:name="_Toc228284506"/>
      <w:r w:rsidRPr="00B25C4A">
        <w:rPr>
          <w:rFonts w:eastAsia="Times New Roman" w:cs="Arial"/>
          <w:b/>
          <w:bCs/>
          <w:szCs w:val="20"/>
        </w:rPr>
        <w:t xml:space="preserve">Factores de riesgo que afectan a la emisión y a la </w:t>
      </w:r>
      <w:bookmarkEnd w:id="41"/>
      <w:r w:rsidR="00BE5827">
        <w:rPr>
          <w:rFonts w:eastAsia="Times New Roman" w:cs="Arial"/>
          <w:b/>
          <w:bCs/>
          <w:szCs w:val="20"/>
        </w:rPr>
        <w:t>Compañía</w:t>
      </w:r>
    </w:p>
    <w:p w14:paraId="54578152" w14:textId="10D44C05" w:rsidR="00B25C4A" w:rsidRPr="00B25C4A" w:rsidRDefault="00B25C4A" w:rsidP="00B25C4A">
      <w:pPr>
        <w:rPr>
          <w:rFonts w:eastAsia="Calibri" w:cs="Arial"/>
          <w:szCs w:val="20"/>
        </w:rPr>
      </w:pPr>
      <w:r w:rsidRPr="00B25C4A">
        <w:rPr>
          <w:rFonts w:eastAsia="Calibri" w:cs="Arial"/>
          <w:szCs w:val="20"/>
        </w:rPr>
        <w:t xml:space="preserve">Los factores de riesgo definen algunas situaciones, circunstancias o eventos que pueden suscitarse en la Compañía y reducir o limitar el rendimiento y liquidez de los valores objeto de la oferta pública y traducirse en pérdidas para el inversionista. </w:t>
      </w:r>
    </w:p>
    <w:p w14:paraId="3C0910BD" w14:textId="77777777" w:rsidR="00B25C4A" w:rsidRDefault="00B25C4A" w:rsidP="00B25C4A">
      <w:pPr>
        <w:rPr>
          <w:rFonts w:eastAsia="Calibri" w:cs="Arial"/>
          <w:szCs w:val="20"/>
        </w:rPr>
      </w:pPr>
      <w:r w:rsidRPr="00B25C4A">
        <w:rPr>
          <w:rFonts w:eastAsia="Calibri" w:cs="Arial"/>
          <w:szCs w:val="20"/>
        </w:rPr>
        <w:t>Acorde a lo indicado en el apartado inicial, a partir de febrero de 2026 la Compañía tiene un cambio en los factores de riesgos, ya que estos se circunscriben a los negocios que continúan.  Las siguientes anotaciones le servirán de orientación para evaluar el efecto que éstos podrían tener en su inversión.</w:t>
      </w:r>
    </w:p>
    <w:p w14:paraId="737A7C6C" w14:textId="77777777" w:rsidR="00CA2EA5" w:rsidRPr="00B25C4A" w:rsidRDefault="00CA2EA5" w:rsidP="00B25C4A">
      <w:pPr>
        <w:rPr>
          <w:rFonts w:eastAsia="Calibri" w:cs="Arial"/>
          <w:szCs w:val="20"/>
        </w:rPr>
      </w:pPr>
    </w:p>
    <w:p w14:paraId="49663831" w14:textId="1B700510" w:rsidR="00FB39CF" w:rsidRPr="00A7743A" w:rsidRDefault="00B25C4A" w:rsidP="009C700F">
      <w:pPr>
        <w:keepNext/>
        <w:keepLines/>
        <w:numPr>
          <w:ilvl w:val="1"/>
          <w:numId w:val="39"/>
        </w:numPr>
        <w:spacing w:before="160" w:after="120"/>
        <w:ind w:left="708"/>
        <w:outlineLvl w:val="2"/>
        <w:rPr>
          <w:rFonts w:eastAsia="Times New Roman" w:cs="Arial"/>
          <w:b/>
          <w:bCs/>
          <w:szCs w:val="20"/>
        </w:rPr>
      </w:pPr>
      <w:bookmarkStart w:id="42" w:name="_Toc228284507"/>
      <w:r w:rsidRPr="00A7743A">
        <w:rPr>
          <w:rFonts w:eastAsia="Times New Roman" w:cs="Arial"/>
          <w:b/>
          <w:bCs/>
          <w:szCs w:val="20"/>
        </w:rPr>
        <w:t>Riesgos</w:t>
      </w:r>
      <w:bookmarkEnd w:id="42"/>
      <w:r w:rsidR="00BE5827">
        <w:rPr>
          <w:rFonts w:eastAsia="Times New Roman" w:cs="Arial"/>
          <w:b/>
          <w:bCs/>
          <w:szCs w:val="20"/>
        </w:rPr>
        <w:t xml:space="preserve"> de la Compañía</w:t>
      </w:r>
    </w:p>
    <w:p w14:paraId="4E1C3CFF" w14:textId="32555D83" w:rsidR="00CD63C4" w:rsidRDefault="00CD63C4" w:rsidP="00CD63C4">
      <w:pPr>
        <w:ind w:left="276"/>
        <w:rPr>
          <w:rFonts w:eastAsia="Times New Roman" w:cs="Arial"/>
          <w:szCs w:val="20"/>
        </w:rPr>
      </w:pPr>
      <w:r>
        <w:rPr>
          <w:rFonts w:eastAsia="Times New Roman" w:cs="Arial"/>
          <w:szCs w:val="20"/>
        </w:rPr>
        <w:t xml:space="preserve">A </w:t>
      </w:r>
      <w:r w:rsidR="00D3243B">
        <w:rPr>
          <w:rFonts w:eastAsia="Times New Roman" w:cs="Arial"/>
          <w:szCs w:val="20"/>
        </w:rPr>
        <w:t>continuación,</w:t>
      </w:r>
      <w:r>
        <w:rPr>
          <w:rFonts w:eastAsia="Times New Roman" w:cs="Arial"/>
          <w:szCs w:val="20"/>
        </w:rPr>
        <w:t xml:space="preserve"> se explican los riesgos </w:t>
      </w:r>
      <w:r w:rsidR="00177373">
        <w:rPr>
          <w:rFonts w:eastAsia="Times New Roman" w:cs="Arial"/>
          <w:szCs w:val="20"/>
        </w:rPr>
        <w:t xml:space="preserve">que podrían </w:t>
      </w:r>
      <w:r w:rsidR="00CA2EA5">
        <w:rPr>
          <w:rFonts w:eastAsia="Times New Roman" w:cs="Arial"/>
          <w:szCs w:val="20"/>
        </w:rPr>
        <w:t>afectar</w:t>
      </w:r>
      <w:r>
        <w:rPr>
          <w:rFonts w:eastAsia="Times New Roman" w:cs="Arial"/>
          <w:szCs w:val="20"/>
        </w:rPr>
        <w:t xml:space="preserve"> a la </w:t>
      </w:r>
      <w:r w:rsidR="00CA2EA5">
        <w:rPr>
          <w:rFonts w:eastAsia="Times New Roman" w:cs="Arial"/>
          <w:szCs w:val="20"/>
        </w:rPr>
        <w:t>Compañía</w:t>
      </w:r>
    </w:p>
    <w:p w14:paraId="0CD1AFE5" w14:textId="77777777" w:rsidR="00D3243B" w:rsidRPr="00CD63C4" w:rsidRDefault="00D3243B" w:rsidP="00CD63C4">
      <w:pPr>
        <w:ind w:left="276"/>
        <w:rPr>
          <w:rFonts w:eastAsia="Times New Roman" w:cs="Arial"/>
          <w:szCs w:val="20"/>
        </w:rPr>
      </w:pPr>
    </w:p>
    <w:p w14:paraId="23E6C5D3" w14:textId="0F0F0414" w:rsidR="00114EA4" w:rsidRDefault="00114EA4" w:rsidP="00114EA4">
      <w:pPr>
        <w:numPr>
          <w:ilvl w:val="0"/>
          <w:numId w:val="40"/>
        </w:numPr>
        <w:rPr>
          <w:rFonts w:eastAsia="Times New Roman" w:cs="Arial"/>
          <w:b/>
          <w:bCs/>
          <w:szCs w:val="20"/>
        </w:rPr>
      </w:pPr>
      <w:r>
        <w:rPr>
          <w:rFonts w:eastAsia="Times New Roman" w:cs="Arial"/>
          <w:b/>
          <w:bCs/>
          <w:szCs w:val="20"/>
        </w:rPr>
        <w:t>Riesgos geopolíticos</w:t>
      </w:r>
    </w:p>
    <w:p w14:paraId="1B99690D" w14:textId="79FC0BA6" w:rsidR="00114EA4" w:rsidRDefault="00802FF0" w:rsidP="00114EA4">
      <w:r w:rsidRPr="00802FF0">
        <w:t>El entorno geopolítico actual se caracteriza por un mayor nivel de volatilidad e incertidumbre, derivado de tensiones entre bloques económicos, conflictos regionales persistentes, ajustes en políticas comerciales y energéticas, y cambios en marcos regulatorios internacionales. Estas condiciones pueden impactar de manera indirecta las operaciones y resultados de la Compañía, particularmente a través de fluctuaciones en los flujos turísticos internacionales hacia destinos de playa, variaciones en los costos de insumos y energía relevantes para los proyectos inmobiliarios y la industria del vidrio, interrupciones en cadenas de suministro, así como cambios en el acceso a financiamiento y en el apetito de inversión. Si bien la Compañía no opera en zonas de conflicto directo, su desempeño está expuesto a la evolución del contexto geopolítico global y a la capacidad de adaptación frente a escenarios macroeconómicos adversos.</w:t>
      </w:r>
    </w:p>
    <w:p w14:paraId="4C083173" w14:textId="77777777" w:rsidR="00CA2EA5" w:rsidRDefault="00CA2EA5" w:rsidP="00114EA4">
      <w:pPr>
        <w:rPr>
          <w:rFonts w:eastAsia="Times New Roman" w:cs="Arial"/>
          <w:b/>
          <w:bCs/>
          <w:szCs w:val="20"/>
        </w:rPr>
      </w:pPr>
    </w:p>
    <w:p w14:paraId="517E450F" w14:textId="0D6FF868" w:rsidR="00F74484" w:rsidRDefault="00F74484" w:rsidP="00705162">
      <w:pPr>
        <w:numPr>
          <w:ilvl w:val="0"/>
          <w:numId w:val="40"/>
        </w:numPr>
        <w:rPr>
          <w:rFonts w:eastAsia="Times New Roman" w:cs="Arial"/>
          <w:b/>
          <w:bCs/>
          <w:szCs w:val="20"/>
        </w:rPr>
      </w:pPr>
      <w:r>
        <w:rPr>
          <w:rFonts w:eastAsia="Times New Roman" w:cs="Arial"/>
          <w:b/>
          <w:bCs/>
          <w:szCs w:val="20"/>
        </w:rPr>
        <w:t xml:space="preserve">Riesgos asociados a </w:t>
      </w:r>
      <w:r w:rsidR="00735862">
        <w:rPr>
          <w:rFonts w:eastAsia="Times New Roman" w:cs="Arial"/>
          <w:b/>
          <w:bCs/>
          <w:szCs w:val="20"/>
        </w:rPr>
        <w:t>la gestión de fondos de mercado de liquidez</w:t>
      </w:r>
    </w:p>
    <w:p w14:paraId="1A097CB5" w14:textId="77777777" w:rsidR="001E3E8C" w:rsidRDefault="006E0A3C" w:rsidP="00422D31">
      <w:r>
        <w:t xml:space="preserve">Las inversiones en fondos de mercado de liquidez, si bien buscan preservar el capital y ofrecer alta disponibilidad, no están exentas de riesgos. </w:t>
      </w:r>
      <w:r w:rsidR="00422D31">
        <w:t>E</w:t>
      </w:r>
      <w:r>
        <w:t>l rendimiento depende directamente de las tasas de interés vigentes</w:t>
      </w:r>
      <w:r w:rsidR="00422D31">
        <w:t>;</w:t>
      </w:r>
      <w:r>
        <w:t xml:space="preserve"> por lo que</w:t>
      </w:r>
      <w:r w:rsidR="00422D31">
        <w:t>,</w:t>
      </w:r>
      <w:r>
        <w:t xml:space="preserve"> variaciones en éstas pueden reducir la rentabilidad esperada. Lo mismo sucede con fluctuaciones del tipo de cambio que pueden afectar su rendimiento en colones. </w:t>
      </w:r>
    </w:p>
    <w:p w14:paraId="024387F0" w14:textId="77777777" w:rsidR="00F33F98" w:rsidRDefault="00F33F98" w:rsidP="00F33F98">
      <w:r>
        <w:t>Los riesgos geopolíticos actuales pueden incidir en la estabilidad de los mercados financieros y en la disponibilidad de instrumentos de corto plazo, generando volatilidad en tasas de interés, confianza en emisores y condiciones de liquidez. Estos factores, aunque externos, pueden repercutir en el desempeño del fondo, por lo que la diversificación y la gestión prudente resultan esenciales para mitigar sus efectos.</w:t>
      </w:r>
    </w:p>
    <w:p w14:paraId="281A3186" w14:textId="0BA63D28" w:rsidR="00735862" w:rsidRDefault="001E3E8C" w:rsidP="00422D31">
      <w:r>
        <w:lastRenderedPageBreak/>
        <w:t>E</w:t>
      </w:r>
      <w:r w:rsidR="006E0A3C">
        <w:t>xiste el riesgo de selección de instrumentos, ya que los activos subyacentes —aunque de corto plazo— pueden enfrentar problemas de crédito o liquidez</w:t>
      </w:r>
      <w:r w:rsidR="00324E52">
        <w:t xml:space="preserve">.  La </w:t>
      </w:r>
      <w:r w:rsidR="006E0A3C">
        <w:t>calidad de los gestores es determinante: decisiones inadecuadas en la administración del portafolio pueden afectar la seguridad y el desempeño del fondo, generando resultados inferiores a los anticipados.</w:t>
      </w:r>
    </w:p>
    <w:p w14:paraId="32E9956B" w14:textId="170AE30B" w:rsidR="007D6D9B" w:rsidRPr="007D6D9B" w:rsidRDefault="007D6D9B" w:rsidP="00422D31">
      <w:r w:rsidRPr="007D6D9B">
        <w:t>La inversión en fondos conlleva el riesgo de pérdida parcial o total del capital invertido, incluyendo el principal, como consecuencia del incumplimiento (default) de los emisores de los valores que integran la cartera del fondo, ya sea por deterioro financiero, insolvencia o eventos crediticios adversos. Asimismo, el desempeño y la preservación del capital pueden verse afectados por deficiencias operativas, errores de gestión, conflictos de interés, fallas en los controles internos, fraudes o incumplimientos contractuales por parte del gestor del fondo, del custodio u otros intermediarios relevantes. Dichos eventos podrían derivar en pérdidas económicas, restricciones de liquidez, demoras en el reembolso de las inversiones o en una valuación inferior de los activos del fondo, sin que exista garantía alguna de recuperación del monto invertido.</w:t>
      </w:r>
    </w:p>
    <w:p w14:paraId="3E115E1F" w14:textId="77777777" w:rsidR="001E3E8C" w:rsidRPr="007D6D9B" w:rsidRDefault="001E3E8C" w:rsidP="00422D31"/>
    <w:p w14:paraId="589ED6C6" w14:textId="621ACDBA" w:rsidR="00B25C4A" w:rsidRPr="00B25C4A" w:rsidRDefault="00B25C4A" w:rsidP="00705162">
      <w:pPr>
        <w:numPr>
          <w:ilvl w:val="0"/>
          <w:numId w:val="40"/>
        </w:numPr>
        <w:rPr>
          <w:rFonts w:eastAsia="Times New Roman" w:cs="Arial"/>
          <w:b/>
          <w:bCs/>
          <w:szCs w:val="20"/>
        </w:rPr>
      </w:pPr>
      <w:r w:rsidRPr="00B25C4A">
        <w:rPr>
          <w:rFonts w:eastAsia="Times New Roman" w:cs="Arial"/>
          <w:b/>
          <w:bCs/>
          <w:szCs w:val="20"/>
        </w:rPr>
        <w:t>Riesgos asociados a la empresa emisora</w:t>
      </w:r>
    </w:p>
    <w:p w14:paraId="60A26256" w14:textId="68D39B51" w:rsidR="00B25C4A" w:rsidRPr="00B25C4A" w:rsidRDefault="00B25C4A" w:rsidP="00B25C4A">
      <w:pPr>
        <w:spacing w:after="0"/>
        <w:rPr>
          <w:rFonts w:eastAsia="Calibri" w:cs="Arial"/>
          <w:szCs w:val="20"/>
        </w:rPr>
      </w:pPr>
      <w:r w:rsidRPr="00B25C4A">
        <w:rPr>
          <w:rFonts w:eastAsia="Calibri" w:cs="Arial"/>
          <w:szCs w:val="20"/>
        </w:rPr>
        <w:t>Se refieren al conjunto de eventos o condiciones, tanto internas como externas, que podrían afectar negativamente el cumplimiento de sus objetivos estratégicos, financieros y operativos. Estos riesgos surgen del entorno económico y regulatorio, del mercado en el que opera, de la gestión financiera y de las actividades operativas propias de la administración hotelera, el desarrollo inmobiliario</w:t>
      </w:r>
      <w:r w:rsidR="00B33343">
        <w:rPr>
          <w:rFonts w:eastAsia="Calibri" w:cs="Arial"/>
          <w:szCs w:val="20"/>
        </w:rPr>
        <w:t xml:space="preserve">, la participación en la empresa vidriera </w:t>
      </w:r>
      <w:r w:rsidRPr="00B25C4A">
        <w:rPr>
          <w:rFonts w:eastAsia="Calibri" w:cs="Arial"/>
          <w:szCs w:val="20"/>
        </w:rPr>
        <w:t>y la gestión de los recursos invertidos en los fondos de inversión, pudiendo impactar la rentabilidad, la continuidad del negocio y la confianza de los inversionistas.</w:t>
      </w:r>
    </w:p>
    <w:p w14:paraId="50A37979" w14:textId="77777777" w:rsidR="00B25C4A" w:rsidRPr="00B25C4A" w:rsidRDefault="00B25C4A" w:rsidP="00B25C4A">
      <w:pPr>
        <w:rPr>
          <w:rFonts w:eastAsia="Times New Roman" w:cs="Arial"/>
          <w:b/>
          <w:bCs/>
          <w:szCs w:val="20"/>
        </w:rPr>
      </w:pPr>
    </w:p>
    <w:p w14:paraId="2A77F6F1" w14:textId="77777777" w:rsidR="00B25C4A" w:rsidRPr="00B25C4A" w:rsidRDefault="00B25C4A" w:rsidP="00705162">
      <w:pPr>
        <w:numPr>
          <w:ilvl w:val="0"/>
          <w:numId w:val="41"/>
        </w:numPr>
        <w:rPr>
          <w:rFonts w:eastAsia="Times New Roman" w:cs="Arial"/>
          <w:b/>
          <w:bCs/>
          <w:szCs w:val="20"/>
        </w:rPr>
      </w:pPr>
      <w:r w:rsidRPr="00B25C4A">
        <w:rPr>
          <w:rFonts w:eastAsia="Times New Roman" w:cs="Arial"/>
          <w:b/>
          <w:bCs/>
          <w:szCs w:val="20"/>
        </w:rPr>
        <w:t xml:space="preserve">Riesgo del entorno </w:t>
      </w:r>
    </w:p>
    <w:p w14:paraId="5749492D" w14:textId="7F2B5AE4" w:rsidR="00B25C4A" w:rsidRPr="00B25C4A" w:rsidRDefault="00B25C4A" w:rsidP="00B25C4A">
      <w:pPr>
        <w:rPr>
          <w:rFonts w:eastAsia="Times New Roman" w:cs="Arial"/>
          <w:szCs w:val="20"/>
        </w:rPr>
      </w:pPr>
      <w:r w:rsidRPr="00B25C4A">
        <w:rPr>
          <w:rFonts w:eastAsia="Times New Roman" w:cs="Arial"/>
          <w:szCs w:val="20"/>
        </w:rPr>
        <w:t xml:space="preserve">Consiste en la posibilidad de que eventos internos o externos afecten negativamente la capacidad de </w:t>
      </w:r>
      <w:r w:rsidR="00D806C7">
        <w:rPr>
          <w:rFonts w:eastAsia="Times New Roman" w:cs="Arial"/>
          <w:szCs w:val="20"/>
        </w:rPr>
        <w:t>la Compañía</w:t>
      </w:r>
      <w:r w:rsidRPr="00B25C4A">
        <w:rPr>
          <w:rFonts w:eastAsia="Times New Roman" w:cs="Arial"/>
          <w:szCs w:val="20"/>
        </w:rPr>
        <w:t xml:space="preserve"> para alcanzar sus objetivos: estratégicos, financieros y operativos, como resultado de variaciones en: las condiciones del mercado, el entorno económico y regulatorio, la demanda y valuación de los activos, la disponibilidad de financiamiento, o la ejecución de sus proyectos y operaciones. Las siguientes consideraciones sirven como guía para evaluar el impacto que estos riesgos podrían tener sobre su inversión.</w:t>
      </w:r>
    </w:p>
    <w:p w14:paraId="31892415" w14:textId="77777777" w:rsidR="00B25C4A" w:rsidRPr="00B25C4A" w:rsidRDefault="00B25C4A" w:rsidP="00B25C4A">
      <w:pPr>
        <w:rPr>
          <w:rFonts w:eastAsia="Times New Roman" w:cs="Arial"/>
          <w:b/>
          <w:bCs/>
          <w:szCs w:val="20"/>
        </w:rPr>
      </w:pPr>
    </w:p>
    <w:p w14:paraId="753A0035" w14:textId="77777777" w:rsidR="00B25C4A" w:rsidRPr="00B25C4A" w:rsidRDefault="00B25C4A" w:rsidP="00705162">
      <w:pPr>
        <w:numPr>
          <w:ilvl w:val="1"/>
          <w:numId w:val="41"/>
        </w:numPr>
        <w:rPr>
          <w:rFonts w:eastAsia="Times New Roman" w:cs="Arial"/>
          <w:b/>
          <w:bCs/>
          <w:szCs w:val="20"/>
        </w:rPr>
      </w:pPr>
      <w:r w:rsidRPr="00B25C4A">
        <w:rPr>
          <w:rFonts w:eastAsia="Times New Roman" w:cs="Arial"/>
          <w:b/>
          <w:bCs/>
          <w:szCs w:val="20"/>
        </w:rPr>
        <w:t>Contracción del sector turismo</w:t>
      </w:r>
    </w:p>
    <w:p w14:paraId="4D26F580" w14:textId="77777777" w:rsidR="00B25C4A" w:rsidRPr="00B25C4A" w:rsidRDefault="00B25C4A" w:rsidP="00B25C4A">
      <w:pPr>
        <w:rPr>
          <w:rFonts w:eastAsia="Times New Roman" w:cs="Arial"/>
          <w:szCs w:val="20"/>
        </w:rPr>
      </w:pPr>
      <w:r w:rsidRPr="00B25C4A">
        <w:rPr>
          <w:rFonts w:eastAsia="Times New Roman" w:cs="Arial"/>
          <w:szCs w:val="20"/>
        </w:rPr>
        <w:t>Tanto la actividad hotelera como la venta de productos inmobiliarios sustentan su crecimiento en la movilización de turistas a la zona de Guanacaste, Costa Rica.  Por ello, si se presentara una disminución en el flujo de turistas, se pueden afectar de forma adversa ambas actividades y, por ende, los resultados económicos de la compañía.</w:t>
      </w:r>
    </w:p>
    <w:p w14:paraId="6AA52044" w14:textId="77777777" w:rsidR="00B25C4A" w:rsidRPr="00B25C4A" w:rsidRDefault="00B25C4A" w:rsidP="00B25C4A">
      <w:pPr>
        <w:rPr>
          <w:rFonts w:eastAsia="Times New Roman" w:cs="Arial"/>
          <w:b/>
          <w:bCs/>
          <w:szCs w:val="20"/>
        </w:rPr>
      </w:pPr>
    </w:p>
    <w:p w14:paraId="5BD3B8B4" w14:textId="77777777" w:rsidR="00B25C4A" w:rsidRPr="00B25C4A" w:rsidRDefault="00B25C4A" w:rsidP="00705162">
      <w:pPr>
        <w:numPr>
          <w:ilvl w:val="1"/>
          <w:numId w:val="41"/>
        </w:numPr>
        <w:rPr>
          <w:rFonts w:eastAsia="Times New Roman" w:cs="Arial"/>
          <w:b/>
          <w:bCs/>
          <w:szCs w:val="20"/>
        </w:rPr>
      </w:pPr>
      <w:r w:rsidRPr="00B25C4A">
        <w:rPr>
          <w:rFonts w:eastAsia="Times New Roman" w:cs="Arial"/>
          <w:b/>
          <w:bCs/>
          <w:szCs w:val="20"/>
        </w:rPr>
        <w:lastRenderedPageBreak/>
        <w:t>Riesgos asociados a cambios en las preferencias de los clientes</w:t>
      </w:r>
    </w:p>
    <w:p w14:paraId="6461AFB9" w14:textId="77777777" w:rsidR="00B25C4A" w:rsidRDefault="00B25C4A" w:rsidP="00B25C4A">
      <w:pPr>
        <w:rPr>
          <w:rFonts w:eastAsia="Times New Roman" w:cs="Arial"/>
          <w:szCs w:val="20"/>
        </w:rPr>
      </w:pPr>
      <w:r w:rsidRPr="00B25C4A">
        <w:rPr>
          <w:rFonts w:eastAsia="Times New Roman" w:cs="Arial"/>
          <w:szCs w:val="20"/>
        </w:rPr>
        <w:t>Los inmuebles y servicios de la Compañía pueden perder atractivo debido a cambios en las preferencias de huéspedes y arrendatarios. Esto podría afectar la demanda, los niveles de ocupación y los ingresos proyectados.  La falta de adaptación oportuna a estas tendencias puede impactar negativamente la rentabilidad para los inversionistas.</w:t>
      </w:r>
    </w:p>
    <w:p w14:paraId="03B291A1" w14:textId="1925135A" w:rsidR="00A6563D" w:rsidRPr="00B25C4A" w:rsidRDefault="00A6563D" w:rsidP="00B25C4A">
      <w:pPr>
        <w:rPr>
          <w:rFonts w:eastAsia="Times New Roman" w:cs="Arial"/>
          <w:szCs w:val="20"/>
        </w:rPr>
      </w:pPr>
      <w:r>
        <w:t>Los envases y productos de vidrio pueden perder atractivo debido a cambios en las preferencias de los clientes, quienes podrían inclinarse hacia materiales alternativos, soluciones más sostenibles o diseños distintos. Esto podría afectar la demanda, reducir los volúmenes de venta y, en consecuencia, impactar los ingresos proyectados. La falta de adaptación oportuna a estas tendencias de consumo puede afectar negativamente la rentabilidad para los inversionistas.</w:t>
      </w:r>
    </w:p>
    <w:p w14:paraId="3EB0D90A" w14:textId="77777777" w:rsidR="00A6563D" w:rsidRPr="00B25C4A" w:rsidRDefault="00A6563D" w:rsidP="00B25C4A">
      <w:pPr>
        <w:rPr>
          <w:rFonts w:eastAsia="Times New Roman" w:cs="Arial"/>
          <w:b/>
          <w:bCs/>
          <w:szCs w:val="20"/>
        </w:rPr>
      </w:pPr>
    </w:p>
    <w:p w14:paraId="02745EA4" w14:textId="77777777" w:rsidR="00B25C4A" w:rsidRPr="00B25C4A" w:rsidRDefault="00B25C4A" w:rsidP="00705162">
      <w:pPr>
        <w:numPr>
          <w:ilvl w:val="1"/>
          <w:numId w:val="41"/>
        </w:numPr>
        <w:rPr>
          <w:rFonts w:eastAsia="Times New Roman" w:cs="Arial"/>
          <w:b/>
          <w:bCs/>
          <w:szCs w:val="20"/>
        </w:rPr>
      </w:pPr>
      <w:r w:rsidRPr="00B25C4A">
        <w:rPr>
          <w:rFonts w:eastAsia="Times New Roman" w:cs="Arial"/>
          <w:b/>
          <w:bCs/>
          <w:szCs w:val="20"/>
        </w:rPr>
        <w:t>Riesgo de competencia</w:t>
      </w:r>
    </w:p>
    <w:p w14:paraId="455F77EB" w14:textId="02F0F305" w:rsidR="00B25C4A" w:rsidRPr="00B25C4A" w:rsidRDefault="00B25C4A" w:rsidP="00B25C4A">
      <w:pPr>
        <w:rPr>
          <w:rFonts w:eastAsia="Times New Roman" w:cs="Arial"/>
          <w:szCs w:val="20"/>
        </w:rPr>
      </w:pPr>
      <w:r w:rsidRPr="00B25C4A">
        <w:rPr>
          <w:rFonts w:eastAsia="Times New Roman" w:cs="Arial"/>
          <w:szCs w:val="20"/>
        </w:rPr>
        <w:t xml:space="preserve">Actualmente, la industria inmobiliaria y hotelera </w:t>
      </w:r>
      <w:r w:rsidR="00257FC3">
        <w:rPr>
          <w:rFonts w:eastAsia="Times New Roman" w:cs="Arial"/>
          <w:szCs w:val="20"/>
        </w:rPr>
        <w:t xml:space="preserve">y de producción de envases de vidrio </w:t>
      </w:r>
      <w:r w:rsidRPr="00B25C4A">
        <w:rPr>
          <w:rFonts w:eastAsia="Times New Roman" w:cs="Arial"/>
          <w:szCs w:val="20"/>
        </w:rPr>
        <w:t>enfrenta un entorno dinámico, caracterizado por la entrada de nuevos actores, consolidaciones y alianzas estratégicas entre grupos internacionales. En este contexto, la Compañía enfrenta la incorporación de competidores globales en los mercados donde opera, lo que la hace susceptible a presiones competitivas que podrían traducirse en una disminución de su participación de mercado y en mayores desafíos para mantener su posicionamiento.</w:t>
      </w:r>
    </w:p>
    <w:p w14:paraId="7A885101" w14:textId="77777777" w:rsidR="00B25C4A" w:rsidRDefault="00B25C4A" w:rsidP="00B25C4A">
      <w:pPr>
        <w:rPr>
          <w:rFonts w:eastAsia="Times New Roman" w:cs="Arial"/>
          <w:b/>
          <w:bCs/>
          <w:szCs w:val="20"/>
        </w:rPr>
      </w:pPr>
    </w:p>
    <w:p w14:paraId="5A989404" w14:textId="77777777" w:rsidR="00B25C4A" w:rsidRPr="00B25C4A" w:rsidRDefault="00B25C4A" w:rsidP="00705162">
      <w:pPr>
        <w:numPr>
          <w:ilvl w:val="0"/>
          <w:numId w:val="41"/>
        </w:numPr>
        <w:rPr>
          <w:rFonts w:eastAsia="Times New Roman" w:cs="Arial"/>
          <w:b/>
          <w:bCs/>
          <w:szCs w:val="20"/>
        </w:rPr>
      </w:pPr>
      <w:r w:rsidRPr="00B25C4A">
        <w:rPr>
          <w:rFonts w:eastAsia="Times New Roman" w:cs="Arial"/>
          <w:b/>
          <w:bCs/>
          <w:szCs w:val="20"/>
        </w:rPr>
        <w:t>Riesgos regulatorios y legales</w:t>
      </w:r>
    </w:p>
    <w:p w14:paraId="2A7332A6" w14:textId="77777777" w:rsidR="00B25C4A" w:rsidRPr="00B25C4A" w:rsidRDefault="00B25C4A" w:rsidP="00B91AF6">
      <w:pPr>
        <w:spacing w:after="0"/>
        <w:rPr>
          <w:rFonts w:eastAsia="Times New Roman" w:cs="Arial"/>
          <w:szCs w:val="20"/>
        </w:rPr>
      </w:pPr>
      <w:r w:rsidRPr="00B25C4A">
        <w:rPr>
          <w:rFonts w:eastAsia="Times New Roman" w:cs="Arial"/>
          <w:szCs w:val="20"/>
        </w:rPr>
        <w:t>Se refieren a la posibilidad de impactos negativos en la Compañía derivados de cambios, incumplimientos o interpretaciones adversas del marco normativo y legal aplicable que podrían conllevar sanciones, litigios o restricciones operativas.</w:t>
      </w:r>
    </w:p>
    <w:p w14:paraId="299BD134" w14:textId="77777777" w:rsidR="00317CEE" w:rsidRPr="00B25C4A" w:rsidRDefault="00317CEE" w:rsidP="00B25C4A">
      <w:pPr>
        <w:rPr>
          <w:rFonts w:eastAsia="Times New Roman" w:cs="Arial"/>
          <w:szCs w:val="20"/>
        </w:rPr>
      </w:pPr>
    </w:p>
    <w:p w14:paraId="3D04B08A" w14:textId="77777777" w:rsidR="00B25C4A" w:rsidRPr="00B25C4A" w:rsidRDefault="00B25C4A" w:rsidP="00705162">
      <w:pPr>
        <w:numPr>
          <w:ilvl w:val="1"/>
          <w:numId w:val="41"/>
        </w:numPr>
        <w:rPr>
          <w:rFonts w:eastAsia="Times New Roman" w:cs="Arial"/>
          <w:b/>
          <w:bCs/>
          <w:szCs w:val="20"/>
        </w:rPr>
      </w:pPr>
      <w:r w:rsidRPr="00B25C4A">
        <w:rPr>
          <w:rFonts w:eastAsia="Times New Roman" w:cs="Arial"/>
          <w:b/>
          <w:bCs/>
          <w:szCs w:val="20"/>
        </w:rPr>
        <w:t>Riesgo por modificaciones en la regulación aplicable a la actividad de la Empresa</w:t>
      </w:r>
    </w:p>
    <w:p w14:paraId="77F57B7E" w14:textId="1263F1AE" w:rsidR="00B25C4A" w:rsidRPr="00B25C4A" w:rsidRDefault="00B25C4A" w:rsidP="00B25C4A">
      <w:pPr>
        <w:rPr>
          <w:rFonts w:eastAsia="Times New Roman" w:cs="Arial"/>
          <w:szCs w:val="20"/>
        </w:rPr>
      </w:pPr>
      <w:r w:rsidRPr="00B25C4A">
        <w:rPr>
          <w:rFonts w:eastAsia="Times New Roman" w:cs="Arial"/>
          <w:szCs w:val="20"/>
        </w:rPr>
        <w:t>La Compañía está sujeta a distintas regulaciones emitidas en Costa Rica en el campo inmobiliario</w:t>
      </w:r>
      <w:r w:rsidR="00465CC3">
        <w:rPr>
          <w:rFonts w:eastAsia="Times New Roman" w:cs="Arial"/>
          <w:szCs w:val="20"/>
        </w:rPr>
        <w:t>,</w:t>
      </w:r>
      <w:r w:rsidRPr="00B25C4A">
        <w:rPr>
          <w:rFonts w:eastAsia="Times New Roman" w:cs="Arial"/>
          <w:szCs w:val="20"/>
        </w:rPr>
        <w:t xml:space="preserve"> hotelero </w:t>
      </w:r>
      <w:r w:rsidR="00465CC3">
        <w:rPr>
          <w:rFonts w:eastAsia="Times New Roman" w:cs="Arial"/>
          <w:szCs w:val="20"/>
        </w:rPr>
        <w:t>y de produ</w:t>
      </w:r>
      <w:r w:rsidR="006613FB">
        <w:rPr>
          <w:rFonts w:eastAsia="Times New Roman" w:cs="Arial"/>
          <w:szCs w:val="20"/>
        </w:rPr>
        <w:t xml:space="preserve">cción de envases de vidrio </w:t>
      </w:r>
      <w:r w:rsidRPr="00B25C4A">
        <w:rPr>
          <w:rFonts w:eastAsia="Times New Roman" w:cs="Arial"/>
          <w:szCs w:val="20"/>
        </w:rPr>
        <w:t>como: requisitos administrativos, fiscales</w:t>
      </w:r>
      <w:r w:rsidR="00536742">
        <w:rPr>
          <w:rFonts w:eastAsia="Times New Roman" w:cs="Arial"/>
          <w:szCs w:val="20"/>
        </w:rPr>
        <w:t>,</w:t>
      </w:r>
      <w:r w:rsidRPr="00B25C4A">
        <w:rPr>
          <w:rFonts w:eastAsia="Times New Roman" w:cs="Arial"/>
          <w:szCs w:val="20"/>
        </w:rPr>
        <w:t xml:space="preserve"> urbanísticos</w:t>
      </w:r>
      <w:r w:rsidR="00594A64">
        <w:rPr>
          <w:rFonts w:eastAsia="Times New Roman" w:cs="Arial"/>
          <w:szCs w:val="20"/>
        </w:rPr>
        <w:t xml:space="preserve"> y ambientales</w:t>
      </w:r>
      <w:r w:rsidRPr="00B25C4A">
        <w:rPr>
          <w:rFonts w:eastAsia="Times New Roman" w:cs="Arial"/>
          <w:szCs w:val="20"/>
        </w:rPr>
        <w:t xml:space="preserve">.  </w:t>
      </w:r>
      <w:r w:rsidR="00AF46FA">
        <w:t>En el caso de la actividad vidriera, también aplican normativas relacionadas con eficiencia energética, manejo de emisiones, gestión de residuos industriales y estándares de seguridad ocupacional. Si se presentaran modificaciones en estas regulaciones, algunas de las actividades de la Compañía podrían verse afectadas, incidiendo en los resultados de la empresa y en los intereses de los accionistas.</w:t>
      </w:r>
      <w:r w:rsidR="009E15E7">
        <w:t xml:space="preserve"> </w:t>
      </w:r>
    </w:p>
    <w:p w14:paraId="5DD70550" w14:textId="77777777" w:rsidR="00B25C4A" w:rsidRPr="00B25C4A" w:rsidRDefault="00B25C4A" w:rsidP="00B25C4A">
      <w:pPr>
        <w:spacing w:after="0"/>
        <w:rPr>
          <w:rFonts w:eastAsia="Times New Roman" w:cs="Arial"/>
          <w:szCs w:val="20"/>
        </w:rPr>
      </w:pPr>
      <w:r w:rsidRPr="00B25C4A">
        <w:rPr>
          <w:rFonts w:eastAsia="Times New Roman" w:cs="Arial"/>
          <w:szCs w:val="20"/>
        </w:rPr>
        <w:t xml:space="preserve">En relación con los recursos invertidos en los fondos de inversión, los riesgos regulatorios y legales se asocian a la posibilidad de que cambios en la normativa aplicable, nuevos requerimientos regulatorios, interpretaciones </w:t>
      </w:r>
      <w:r w:rsidRPr="00B25C4A">
        <w:rPr>
          <w:rFonts w:eastAsia="Times New Roman" w:cs="Arial"/>
          <w:szCs w:val="20"/>
        </w:rPr>
        <w:lastRenderedPageBreak/>
        <w:t>legales adversas o incumplimientos normativos afecten la administración, operación y rendimiento de dichos fondos. Esto puede derivar en restricciones a las estrategias de inversión y mayores costos de operación, impactando el valor de las participaciones y los retornos esperados por los inversionistas.</w:t>
      </w:r>
    </w:p>
    <w:p w14:paraId="1CF3B4DE" w14:textId="77777777" w:rsidR="00B25C4A" w:rsidRPr="00B25C4A" w:rsidRDefault="00B25C4A" w:rsidP="00B25C4A">
      <w:pPr>
        <w:rPr>
          <w:rFonts w:eastAsia="Times New Roman" w:cs="Arial"/>
          <w:b/>
          <w:bCs/>
          <w:szCs w:val="20"/>
        </w:rPr>
      </w:pPr>
    </w:p>
    <w:p w14:paraId="4C6E6437" w14:textId="77777777" w:rsidR="00B25C4A" w:rsidRPr="00B25C4A" w:rsidRDefault="00B25C4A" w:rsidP="00705162">
      <w:pPr>
        <w:numPr>
          <w:ilvl w:val="0"/>
          <w:numId w:val="41"/>
        </w:numPr>
        <w:rPr>
          <w:rFonts w:eastAsia="Times New Roman" w:cs="Arial"/>
          <w:b/>
          <w:bCs/>
          <w:szCs w:val="20"/>
        </w:rPr>
      </w:pPr>
      <w:r w:rsidRPr="00B25C4A">
        <w:rPr>
          <w:rFonts w:eastAsia="Times New Roman" w:cs="Arial"/>
          <w:b/>
          <w:bCs/>
          <w:szCs w:val="20"/>
        </w:rPr>
        <w:t>Riesgos financieros y macroeconómicos</w:t>
      </w:r>
    </w:p>
    <w:p w14:paraId="42077B54" w14:textId="77777777" w:rsidR="00B25C4A" w:rsidRPr="00B25C4A" w:rsidRDefault="00B25C4A" w:rsidP="00B25C4A">
      <w:pPr>
        <w:spacing w:after="0"/>
        <w:rPr>
          <w:rFonts w:eastAsia="Times New Roman" w:cs="Arial"/>
          <w:szCs w:val="20"/>
        </w:rPr>
      </w:pPr>
      <w:r w:rsidRPr="00B25C4A">
        <w:rPr>
          <w:rFonts w:eastAsia="Times New Roman" w:cs="Arial"/>
          <w:szCs w:val="20"/>
        </w:rPr>
        <w:t>Los riesgos financieros y macroeconómicos se refieren a la posibilidad de impactos adversos en la situación financiera, los resultados y el valor de los activos de la empresa como consecuencia de variaciones en las condiciones macroeconómicas y financieras, tales como cambios: en las tasas de interés, tipos de cambio, inflación, acceso al financiamiento y ciclos económicos. Estos riesgos pueden afectar el costo de capital, la rentabilidad de los proyectos, la valuación de activos inmobiliarios y el rendimiento de los fondos de inversión.</w:t>
      </w:r>
    </w:p>
    <w:p w14:paraId="34132E31" w14:textId="77777777" w:rsidR="00B25C4A" w:rsidRPr="00B25C4A" w:rsidRDefault="00B25C4A" w:rsidP="00B25C4A">
      <w:pPr>
        <w:rPr>
          <w:rFonts w:eastAsia="Times New Roman" w:cs="Arial"/>
          <w:szCs w:val="20"/>
        </w:rPr>
      </w:pPr>
    </w:p>
    <w:p w14:paraId="5EDFDE1F" w14:textId="77777777" w:rsidR="00B25C4A" w:rsidRPr="00B25C4A" w:rsidRDefault="00B25C4A" w:rsidP="00705162">
      <w:pPr>
        <w:numPr>
          <w:ilvl w:val="1"/>
          <w:numId w:val="41"/>
        </w:numPr>
        <w:rPr>
          <w:rFonts w:eastAsia="Times New Roman" w:cs="Arial"/>
          <w:b/>
          <w:bCs/>
          <w:szCs w:val="20"/>
        </w:rPr>
      </w:pPr>
      <w:r w:rsidRPr="00B25C4A">
        <w:rPr>
          <w:rFonts w:eastAsia="Times New Roman" w:cs="Arial"/>
          <w:b/>
          <w:bCs/>
          <w:szCs w:val="20"/>
        </w:rPr>
        <w:t>Riesgo de variaciones en las tasas de interés</w:t>
      </w:r>
    </w:p>
    <w:p w14:paraId="4D5940AD" w14:textId="77777777" w:rsidR="00B25C4A" w:rsidRDefault="00B25C4A" w:rsidP="00B25C4A">
      <w:pPr>
        <w:rPr>
          <w:rFonts w:eastAsia="Times New Roman" w:cs="Arial"/>
          <w:szCs w:val="20"/>
        </w:rPr>
      </w:pPr>
      <w:r w:rsidRPr="00B25C4A">
        <w:rPr>
          <w:rFonts w:eastAsia="Times New Roman" w:cs="Arial"/>
          <w:szCs w:val="20"/>
        </w:rPr>
        <w:t>FIFCO financia algunas de sus inversiones con emisiones de bonos o créditos bancarios. Las tasas de interés tienen una repercusión directa en el costo de los recursos de la empresa ante cualquier variación en el entorno macroeconómico donde se opera.</w:t>
      </w:r>
    </w:p>
    <w:p w14:paraId="03ACEE3D" w14:textId="60FDF926" w:rsidR="00476F17" w:rsidRPr="00B25C4A" w:rsidRDefault="00476F17" w:rsidP="00B25C4A">
      <w:pPr>
        <w:rPr>
          <w:rFonts w:eastAsia="Times New Roman" w:cs="Arial"/>
          <w:szCs w:val="20"/>
        </w:rPr>
      </w:pPr>
      <w:r>
        <w:rPr>
          <w:rFonts w:eastAsia="Times New Roman" w:cs="Arial"/>
          <w:szCs w:val="20"/>
        </w:rPr>
        <w:t xml:space="preserve">En el caso de las inversiones que se mantienen en los cuatro fondos de inversión, </w:t>
      </w:r>
      <w:r w:rsidR="00823446">
        <w:rPr>
          <w:rFonts w:eastAsia="Times New Roman" w:cs="Arial"/>
          <w:szCs w:val="20"/>
        </w:rPr>
        <w:t xml:space="preserve">las variaciones en las tasas pueden </w:t>
      </w:r>
      <w:r w:rsidR="002B6A3B">
        <w:rPr>
          <w:rFonts w:eastAsia="Times New Roman" w:cs="Arial"/>
          <w:szCs w:val="20"/>
        </w:rPr>
        <w:t xml:space="preserve">afectar el rendimiento </w:t>
      </w:r>
      <w:r w:rsidR="00E3441D">
        <w:rPr>
          <w:rFonts w:eastAsia="Times New Roman" w:cs="Arial"/>
          <w:szCs w:val="20"/>
        </w:rPr>
        <w:t xml:space="preserve">que se percibe de los mismos, ya que invierten en </w:t>
      </w:r>
      <w:r w:rsidR="00595CD8">
        <w:rPr>
          <w:rFonts w:eastAsia="Times New Roman" w:cs="Arial"/>
          <w:szCs w:val="20"/>
        </w:rPr>
        <w:t>instrumentos de muy corto plazo que</w:t>
      </w:r>
      <w:r w:rsidR="00111642">
        <w:rPr>
          <w:rFonts w:eastAsia="Times New Roman" w:cs="Arial"/>
          <w:szCs w:val="20"/>
        </w:rPr>
        <w:t xml:space="preserve"> ajustan</w:t>
      </w:r>
      <w:r w:rsidR="004E6C75">
        <w:rPr>
          <w:rFonts w:eastAsia="Times New Roman" w:cs="Arial"/>
          <w:szCs w:val="20"/>
        </w:rPr>
        <w:t xml:space="preserve"> a los movimientos de las tasas en el mercado. </w:t>
      </w:r>
    </w:p>
    <w:p w14:paraId="7412F886" w14:textId="77777777" w:rsidR="00B25C4A" w:rsidRPr="00B25C4A" w:rsidRDefault="00B25C4A" w:rsidP="00B25C4A">
      <w:pPr>
        <w:rPr>
          <w:rFonts w:eastAsia="Times New Roman" w:cs="Arial"/>
          <w:b/>
          <w:bCs/>
          <w:szCs w:val="20"/>
        </w:rPr>
      </w:pPr>
    </w:p>
    <w:p w14:paraId="16D5180E" w14:textId="77777777" w:rsidR="00B25C4A" w:rsidRPr="00B25C4A" w:rsidRDefault="00B25C4A" w:rsidP="00705162">
      <w:pPr>
        <w:numPr>
          <w:ilvl w:val="1"/>
          <w:numId w:val="41"/>
        </w:numPr>
        <w:rPr>
          <w:rFonts w:eastAsia="Times New Roman" w:cs="Arial"/>
          <w:b/>
          <w:bCs/>
          <w:szCs w:val="20"/>
        </w:rPr>
      </w:pPr>
      <w:r w:rsidRPr="00B25C4A">
        <w:rPr>
          <w:rFonts w:eastAsia="Times New Roman" w:cs="Arial"/>
          <w:b/>
          <w:bCs/>
          <w:szCs w:val="20"/>
        </w:rPr>
        <w:t>Riesgo de variaciones de tipo de cambio</w:t>
      </w:r>
    </w:p>
    <w:p w14:paraId="2AA2F371" w14:textId="77777777" w:rsidR="009E44AB" w:rsidRDefault="00B25C4A" w:rsidP="00B25C4A">
      <w:pPr>
        <w:rPr>
          <w:rFonts w:eastAsia="Times New Roman" w:cs="Arial"/>
          <w:szCs w:val="20"/>
        </w:rPr>
      </w:pPr>
      <w:r w:rsidRPr="00B25C4A">
        <w:rPr>
          <w:rFonts w:eastAsia="Times New Roman" w:cs="Arial"/>
          <w:szCs w:val="20"/>
        </w:rPr>
        <w:t xml:space="preserve">Las operaciones de la Compañía implican que la mayoría de sus ingresos se perciben en moneda extranjera, principalmente dólares estadounidenses, y la adquisición de ciertos bienes, servicios y equipamiento se cotizan en moneda local, colones costarricenses. En consecuencia, las fluctuaciones del tipo de cambio pueden afectar el flujo de caja de la Compañía y el valor de las obligaciones financieras denominadas en moneda extranjera, con potencial impacto en los resultados financieros y la liquidez. </w:t>
      </w:r>
    </w:p>
    <w:p w14:paraId="08088FCE" w14:textId="1FFFAD49" w:rsidR="00B25C4A" w:rsidRPr="00B25C4A" w:rsidRDefault="00B25C4A" w:rsidP="00B25C4A">
      <w:pPr>
        <w:rPr>
          <w:rFonts w:eastAsia="Times New Roman" w:cs="Arial"/>
          <w:szCs w:val="20"/>
        </w:rPr>
      </w:pPr>
      <w:r w:rsidRPr="00B25C4A">
        <w:rPr>
          <w:rFonts w:eastAsia="Times New Roman" w:cs="Arial"/>
          <w:szCs w:val="20"/>
        </w:rPr>
        <w:t>De igual forma, existe un riesgo de exposición cambiaria sobre las inversiones que se mantienen en cuatro fondos en el exterior, todos en dólares americanos.</w:t>
      </w:r>
      <w:r w:rsidR="001378F5">
        <w:rPr>
          <w:rFonts w:eastAsia="Times New Roman" w:cs="Arial"/>
          <w:szCs w:val="20"/>
        </w:rPr>
        <w:t xml:space="preserve">  </w:t>
      </w:r>
      <w:r w:rsidR="005658A6">
        <w:rPr>
          <w:rFonts w:eastAsia="Times New Roman" w:cs="Arial"/>
          <w:szCs w:val="20"/>
        </w:rPr>
        <w:t xml:space="preserve">Aunque el rendimiento de </w:t>
      </w:r>
      <w:r w:rsidR="008D590B">
        <w:rPr>
          <w:rFonts w:eastAsia="Times New Roman" w:cs="Arial"/>
          <w:szCs w:val="20"/>
        </w:rPr>
        <w:t xml:space="preserve">los fondos en dólares </w:t>
      </w:r>
      <w:r w:rsidR="0089572E">
        <w:rPr>
          <w:rFonts w:eastAsia="Times New Roman" w:cs="Arial"/>
          <w:szCs w:val="20"/>
        </w:rPr>
        <w:t xml:space="preserve">sea estable, </w:t>
      </w:r>
      <w:r w:rsidR="00535426">
        <w:rPr>
          <w:rFonts w:eastAsia="Times New Roman" w:cs="Arial"/>
          <w:szCs w:val="20"/>
        </w:rPr>
        <w:t>la variación del tipo de cambio</w:t>
      </w:r>
      <w:r w:rsidR="00D14F81">
        <w:rPr>
          <w:rFonts w:eastAsia="Times New Roman" w:cs="Arial"/>
          <w:szCs w:val="20"/>
        </w:rPr>
        <w:t xml:space="preserve"> puede generar </w:t>
      </w:r>
      <w:r w:rsidR="008240F3">
        <w:rPr>
          <w:rFonts w:eastAsia="Times New Roman" w:cs="Arial"/>
          <w:szCs w:val="20"/>
        </w:rPr>
        <w:t>fluctuaciones importantes en su valoración en colones.</w:t>
      </w:r>
    </w:p>
    <w:p w14:paraId="04AC5739" w14:textId="77777777" w:rsidR="004D04F9" w:rsidRPr="00B25C4A" w:rsidRDefault="004D04F9" w:rsidP="00B25C4A">
      <w:pPr>
        <w:rPr>
          <w:rFonts w:eastAsia="Times New Roman" w:cs="Arial"/>
          <w:b/>
          <w:bCs/>
          <w:szCs w:val="20"/>
        </w:rPr>
      </w:pPr>
    </w:p>
    <w:p w14:paraId="4314FD89" w14:textId="77777777" w:rsidR="00B25C4A" w:rsidRPr="00B25C4A" w:rsidRDefault="00B25C4A" w:rsidP="00CA054B">
      <w:pPr>
        <w:numPr>
          <w:ilvl w:val="1"/>
          <w:numId w:val="41"/>
        </w:numPr>
        <w:rPr>
          <w:rFonts w:eastAsia="Times New Roman" w:cs="Arial"/>
          <w:b/>
          <w:bCs/>
          <w:szCs w:val="20"/>
        </w:rPr>
      </w:pPr>
      <w:r w:rsidRPr="00B25C4A">
        <w:rPr>
          <w:rFonts w:eastAsia="Times New Roman" w:cs="Arial"/>
          <w:b/>
          <w:bCs/>
          <w:szCs w:val="20"/>
        </w:rPr>
        <w:t>Riesgo de variaciones en los precios de insumos y servicios esenciales</w:t>
      </w:r>
    </w:p>
    <w:p w14:paraId="174F50D5" w14:textId="77777777" w:rsidR="00B25C4A" w:rsidRDefault="00B25C4A" w:rsidP="00B25C4A">
      <w:pPr>
        <w:rPr>
          <w:rFonts w:eastAsia="Times New Roman" w:cs="Arial"/>
          <w:szCs w:val="20"/>
        </w:rPr>
      </w:pPr>
      <w:r w:rsidRPr="00B25C4A">
        <w:rPr>
          <w:rFonts w:eastAsia="Times New Roman" w:cs="Arial"/>
          <w:szCs w:val="20"/>
        </w:rPr>
        <w:t xml:space="preserve">Por razones económicas o naturales, los insumos y servicios necesarios que adquiere la Compañía podrían presentar incrementos en los precios, causando un impacto negativo en los ingresos esperados. </w:t>
      </w:r>
    </w:p>
    <w:p w14:paraId="58DCA99C" w14:textId="77777777" w:rsidR="00B25C4A" w:rsidRPr="00B25C4A" w:rsidRDefault="00B25C4A" w:rsidP="00B25C4A">
      <w:pPr>
        <w:rPr>
          <w:rFonts w:eastAsia="Times New Roman" w:cs="Arial"/>
          <w:b/>
          <w:bCs/>
          <w:szCs w:val="20"/>
        </w:rPr>
      </w:pPr>
    </w:p>
    <w:p w14:paraId="2463A249" w14:textId="77777777" w:rsidR="00B25C4A" w:rsidRPr="00B25C4A" w:rsidRDefault="00B25C4A" w:rsidP="00705162">
      <w:pPr>
        <w:numPr>
          <w:ilvl w:val="0"/>
          <w:numId w:val="41"/>
        </w:numPr>
        <w:rPr>
          <w:rFonts w:eastAsia="Times New Roman" w:cs="Arial"/>
          <w:b/>
          <w:bCs/>
          <w:szCs w:val="20"/>
        </w:rPr>
      </w:pPr>
      <w:r w:rsidRPr="00B25C4A">
        <w:rPr>
          <w:rFonts w:eastAsia="Times New Roman" w:cs="Arial"/>
          <w:b/>
          <w:bCs/>
          <w:szCs w:val="20"/>
        </w:rPr>
        <w:t>Riesgos operativos y de ejecución</w:t>
      </w:r>
    </w:p>
    <w:p w14:paraId="1D55917B" w14:textId="77777777" w:rsidR="00B25C4A" w:rsidRPr="00B25C4A" w:rsidRDefault="00B25C4A" w:rsidP="00B25C4A">
      <w:pPr>
        <w:rPr>
          <w:rFonts w:eastAsia="Times New Roman" w:cs="Arial"/>
          <w:szCs w:val="20"/>
        </w:rPr>
      </w:pPr>
      <w:r w:rsidRPr="00B25C4A">
        <w:rPr>
          <w:rFonts w:eastAsia="Times New Roman" w:cs="Arial"/>
          <w:szCs w:val="20"/>
        </w:rPr>
        <w:t>Se refieren a la posibilidad de pérdidas o impactos negativos derivados de fallas en los procesos internos, en la gestión operativa diaria o en la ejecución de proyectos y actividades del negocio. Estos riesgos incluyen: deficiencias en la planificación, administración de costos y plazos, desempeño del personal y proveedores, mantenimiento de activos, infraestructura y sistemas, así como eventos que interrumpan la operación normal. Su materialización puede afectar la eficiencia operativa, la rentabilidad de los proyectos, la continuidad del negocio y el cumplimiento de los objetivos estratégicos de la empresa.</w:t>
      </w:r>
    </w:p>
    <w:p w14:paraId="76BACFAE" w14:textId="77777777" w:rsidR="00B25C4A" w:rsidRPr="00B25C4A" w:rsidRDefault="00B25C4A" w:rsidP="00B25C4A">
      <w:pPr>
        <w:rPr>
          <w:rFonts w:eastAsia="Times New Roman" w:cs="Arial"/>
          <w:b/>
          <w:bCs/>
          <w:szCs w:val="20"/>
        </w:rPr>
      </w:pPr>
    </w:p>
    <w:p w14:paraId="77BE48A8" w14:textId="77777777" w:rsidR="00B25C4A" w:rsidRPr="00B25C4A" w:rsidRDefault="00B25C4A" w:rsidP="00705162">
      <w:pPr>
        <w:numPr>
          <w:ilvl w:val="1"/>
          <w:numId w:val="41"/>
        </w:numPr>
        <w:rPr>
          <w:rFonts w:eastAsia="Times New Roman" w:cs="Arial"/>
          <w:b/>
          <w:bCs/>
          <w:szCs w:val="20"/>
        </w:rPr>
      </w:pPr>
      <w:r w:rsidRPr="00B25C4A">
        <w:rPr>
          <w:rFonts w:eastAsia="Times New Roman" w:cs="Arial"/>
          <w:b/>
          <w:bCs/>
          <w:szCs w:val="20"/>
        </w:rPr>
        <w:t>Costos de operación y construcción</w:t>
      </w:r>
    </w:p>
    <w:p w14:paraId="24F87868" w14:textId="0F5F3C5C" w:rsidR="00A15285" w:rsidRPr="00B25C4A" w:rsidRDefault="00B25C4A" w:rsidP="00B25C4A">
      <w:pPr>
        <w:rPr>
          <w:rFonts w:eastAsia="Times New Roman" w:cs="Arial"/>
          <w:szCs w:val="20"/>
        </w:rPr>
      </w:pPr>
      <w:r w:rsidRPr="00B25C4A">
        <w:rPr>
          <w:rFonts w:eastAsia="Times New Roman" w:cs="Arial"/>
          <w:szCs w:val="20"/>
        </w:rPr>
        <w:t>Los márgenes de operación y los resultados económicos del sector inmobiliario podrían verse afectados por incrementos en los costos relativos de la operación hotelera y la construcción de producto inmobiliario a nivel nacional. Lo anterior, se puede generar por variaciones en: el tipo de cambio, la inflación y tasas de interés. Adicionalmente, se puede generar por aumentos en los precios de las materias primas, insumos y costos de la mano de obra especializada para la industria hotelera o para la construcción.</w:t>
      </w:r>
      <w:r w:rsidR="0030137E">
        <w:rPr>
          <w:rFonts w:eastAsia="Times New Roman" w:cs="Arial"/>
          <w:szCs w:val="20"/>
        </w:rPr>
        <w:t xml:space="preserve"> </w:t>
      </w:r>
      <w:r w:rsidR="00A15285">
        <w:t>En el caso de la producción de envases y productos de vidrio, los resultados también pueden verse impactados por incrementos en los precios de insumos clave como arena sílica, soda cáustica y energía, así como por mayores costos asociados a procesos industriales y transporte. Estos factores, en conjunto, pueden presionar los márgenes y afectar la rentabilidad proyectada de la Compañía.</w:t>
      </w:r>
    </w:p>
    <w:p w14:paraId="5B8F60C4" w14:textId="77777777" w:rsidR="00B25C4A" w:rsidRPr="00B25C4A" w:rsidRDefault="00B25C4A" w:rsidP="00B25C4A">
      <w:pPr>
        <w:rPr>
          <w:rFonts w:eastAsia="Times New Roman" w:cs="Arial"/>
          <w:b/>
          <w:bCs/>
          <w:szCs w:val="20"/>
        </w:rPr>
      </w:pPr>
    </w:p>
    <w:p w14:paraId="26801B84" w14:textId="77777777" w:rsidR="00B25C4A" w:rsidRPr="00B25C4A" w:rsidRDefault="00B25C4A" w:rsidP="00705162">
      <w:pPr>
        <w:numPr>
          <w:ilvl w:val="1"/>
          <w:numId w:val="41"/>
        </w:numPr>
        <w:rPr>
          <w:rFonts w:eastAsia="Times New Roman" w:cs="Arial"/>
          <w:b/>
          <w:bCs/>
          <w:szCs w:val="20"/>
        </w:rPr>
      </w:pPr>
      <w:r w:rsidRPr="00B25C4A">
        <w:rPr>
          <w:rFonts w:eastAsia="Times New Roman" w:cs="Arial"/>
          <w:b/>
          <w:bCs/>
          <w:szCs w:val="20"/>
        </w:rPr>
        <w:t>Riesgo operativo</w:t>
      </w:r>
    </w:p>
    <w:p w14:paraId="1BAC6867" w14:textId="28E3C48F" w:rsidR="00B25C4A" w:rsidRPr="00B25C4A" w:rsidRDefault="00B25C4A" w:rsidP="00B25C4A">
      <w:pPr>
        <w:rPr>
          <w:rFonts w:eastAsia="Times New Roman" w:cs="Arial"/>
          <w:szCs w:val="20"/>
        </w:rPr>
      </w:pPr>
      <w:r w:rsidRPr="00B25C4A">
        <w:rPr>
          <w:rFonts w:eastAsia="Times New Roman" w:cs="Arial"/>
          <w:szCs w:val="20"/>
        </w:rPr>
        <w:t xml:space="preserve">La Compañía puede sufrir pérdidas de carácter financiero por situaciones derivadas de: errores humanos, definición o ejecución inadecuada de los procesos internos, errores en los sistemas de información y eventos externos, tanto en </w:t>
      </w:r>
      <w:r w:rsidR="00145EC1">
        <w:rPr>
          <w:rFonts w:eastAsia="Times New Roman" w:cs="Arial"/>
          <w:szCs w:val="20"/>
        </w:rPr>
        <w:t>el</w:t>
      </w:r>
      <w:r w:rsidRPr="00B25C4A">
        <w:rPr>
          <w:rFonts w:eastAsia="Times New Roman" w:cs="Arial"/>
          <w:szCs w:val="20"/>
        </w:rPr>
        <w:t xml:space="preserve"> manejo inmobiliari</w:t>
      </w:r>
      <w:r w:rsidR="0029098B">
        <w:rPr>
          <w:rFonts w:eastAsia="Times New Roman" w:cs="Arial"/>
          <w:szCs w:val="20"/>
        </w:rPr>
        <w:t>o</w:t>
      </w:r>
      <w:r w:rsidR="004A4504">
        <w:rPr>
          <w:rFonts w:eastAsia="Times New Roman" w:cs="Arial"/>
          <w:szCs w:val="20"/>
        </w:rPr>
        <w:t xml:space="preserve">, la producción de vidrio </w:t>
      </w:r>
      <w:r w:rsidRPr="00B25C4A">
        <w:rPr>
          <w:rFonts w:eastAsia="Times New Roman" w:cs="Arial"/>
          <w:szCs w:val="20"/>
        </w:rPr>
        <w:t xml:space="preserve">como en el proceso de gestión de los fondos de inversión.  </w:t>
      </w:r>
    </w:p>
    <w:p w14:paraId="402DFBE7" w14:textId="77777777" w:rsidR="00B25C4A" w:rsidRPr="00B25C4A" w:rsidRDefault="00B25C4A" w:rsidP="00B25C4A">
      <w:pPr>
        <w:rPr>
          <w:rFonts w:eastAsia="Times New Roman" w:cs="Arial"/>
          <w:b/>
          <w:bCs/>
          <w:szCs w:val="20"/>
        </w:rPr>
      </w:pPr>
    </w:p>
    <w:p w14:paraId="3F25A782" w14:textId="77777777" w:rsidR="00B25C4A" w:rsidRPr="00B25C4A" w:rsidRDefault="00B25C4A" w:rsidP="00705162">
      <w:pPr>
        <w:numPr>
          <w:ilvl w:val="1"/>
          <w:numId w:val="41"/>
        </w:numPr>
        <w:rPr>
          <w:rFonts w:eastAsia="Times New Roman" w:cs="Arial"/>
          <w:b/>
          <w:bCs/>
          <w:szCs w:val="20"/>
        </w:rPr>
      </w:pPr>
      <w:r w:rsidRPr="00B25C4A">
        <w:rPr>
          <w:rFonts w:eastAsia="Times New Roman" w:cs="Arial"/>
          <w:b/>
          <w:bCs/>
          <w:szCs w:val="20"/>
        </w:rPr>
        <w:t>Riesgo de continuidad del Negocio</w:t>
      </w:r>
    </w:p>
    <w:p w14:paraId="05035910" w14:textId="373A9431" w:rsidR="00FB4510" w:rsidRDefault="00B25C4A" w:rsidP="00D914EB">
      <w:pPr>
        <w:rPr>
          <w:rFonts w:eastAsia="Times New Roman" w:cs="Arial"/>
          <w:szCs w:val="20"/>
        </w:rPr>
      </w:pPr>
      <w:r w:rsidRPr="00B25C4A">
        <w:rPr>
          <w:rFonts w:eastAsia="Times New Roman" w:cs="Arial"/>
          <w:szCs w:val="20"/>
        </w:rPr>
        <w:t>Las operaciones de la Compañía pueden verse suspendidas parcial o totalmente por eventos internos como: fallas en los sistemas eléctricos o de climatización de los inmuebles, interrupciones en los sistemas informáticos y de reservas, averías en equipos esenciales para la operación hotelera, limitaciones en el mantenimiento de las instalaciones o ausencia de personal crítico.</w:t>
      </w:r>
      <w:r w:rsidR="00FB4510">
        <w:t xml:space="preserve"> En el caso de la producción de envases y productos de vidrio, también existen riesgos asociados a fallas en hornos de fundición, interrupciones en el suministro de energía o gas, </w:t>
      </w:r>
      <w:r w:rsidR="00FB4510">
        <w:lastRenderedPageBreak/>
        <w:t>problemas en la cadena de abastecimiento de materias primas y averías en maquinaria especializada. Asimismo, las operaciones pueden verse afectadas por eventos externos de alto impacto, tales como desastres naturales, emergencias sanitarias, manifestaciones sociales, restricciones de movilidad, inhabilitación temporal de los inmuebles, suspensión de servicios de telecomunicaciones o cualquier otro factor que afecte a la Compañía, a los mercados donde opera o a sus principales clientes, tanto a nivel local como internacional. Si la respuesta ante un evento que afecte la continuidad operativa se prolonga, podría comprometerse la capacidad de la Compañía para atender oportunamente sus obligaciones con los inversionistas.</w:t>
      </w:r>
    </w:p>
    <w:p w14:paraId="7D5D9604" w14:textId="77777777" w:rsidR="00FB4510" w:rsidRPr="00B25C4A" w:rsidRDefault="00FB4510" w:rsidP="00B25C4A">
      <w:pPr>
        <w:ind w:left="708"/>
        <w:rPr>
          <w:rFonts w:eastAsia="Times New Roman" w:cs="Arial"/>
          <w:szCs w:val="20"/>
        </w:rPr>
      </w:pPr>
    </w:p>
    <w:p w14:paraId="27122F6B" w14:textId="77777777" w:rsidR="00B25C4A" w:rsidRPr="00B25C4A" w:rsidRDefault="00B25C4A" w:rsidP="00705162">
      <w:pPr>
        <w:numPr>
          <w:ilvl w:val="1"/>
          <w:numId w:val="41"/>
        </w:numPr>
        <w:rPr>
          <w:rFonts w:eastAsia="Times New Roman" w:cs="Arial"/>
          <w:b/>
          <w:bCs/>
          <w:szCs w:val="20"/>
        </w:rPr>
      </w:pPr>
      <w:r w:rsidRPr="00B25C4A">
        <w:rPr>
          <w:rFonts w:eastAsia="Times New Roman" w:cs="Arial"/>
          <w:b/>
          <w:bCs/>
          <w:szCs w:val="20"/>
        </w:rPr>
        <w:t xml:space="preserve">Riesgo por ocurrencia de siniestros </w:t>
      </w:r>
    </w:p>
    <w:p w14:paraId="7FB1EAC4" w14:textId="77777777" w:rsidR="00B25C4A" w:rsidRPr="00B25C4A" w:rsidRDefault="00B25C4A" w:rsidP="00B25C4A">
      <w:pPr>
        <w:rPr>
          <w:rFonts w:eastAsia="Times New Roman" w:cs="Arial"/>
          <w:szCs w:val="20"/>
        </w:rPr>
      </w:pPr>
      <w:r w:rsidRPr="00B25C4A">
        <w:rPr>
          <w:rFonts w:eastAsia="Times New Roman" w:cs="Arial"/>
          <w:szCs w:val="20"/>
        </w:rPr>
        <w:t>En el eventual caso de que se diera la ocurrencia de un siniestro, podría presentarse un impacto negativo en los ingresos corrientes y en las utilidades de la Compañía, por el lapso que se requiera para activar nuevamente las operaciones.</w:t>
      </w:r>
    </w:p>
    <w:p w14:paraId="67886BAB" w14:textId="77777777" w:rsidR="00B25C4A" w:rsidRPr="00B25C4A" w:rsidRDefault="00B25C4A" w:rsidP="00B25C4A">
      <w:pPr>
        <w:rPr>
          <w:rFonts w:eastAsia="Times New Roman" w:cs="Arial"/>
          <w:szCs w:val="20"/>
        </w:rPr>
      </w:pPr>
    </w:p>
    <w:p w14:paraId="779772BB" w14:textId="77777777" w:rsidR="00B25C4A" w:rsidRPr="00B25C4A" w:rsidRDefault="00B25C4A" w:rsidP="00705162">
      <w:pPr>
        <w:numPr>
          <w:ilvl w:val="0"/>
          <w:numId w:val="41"/>
        </w:numPr>
        <w:rPr>
          <w:rFonts w:eastAsia="Times New Roman" w:cs="Arial"/>
          <w:b/>
          <w:bCs/>
          <w:szCs w:val="20"/>
        </w:rPr>
      </w:pPr>
      <w:r w:rsidRPr="00B25C4A">
        <w:rPr>
          <w:rFonts w:eastAsia="Times New Roman" w:cs="Arial"/>
          <w:b/>
          <w:bCs/>
          <w:szCs w:val="20"/>
        </w:rPr>
        <w:t>Riesgo reputacional o de imagen</w:t>
      </w:r>
    </w:p>
    <w:p w14:paraId="08197A8E" w14:textId="77777777" w:rsidR="00B25C4A" w:rsidRDefault="00B25C4A" w:rsidP="00B25C4A">
      <w:pPr>
        <w:rPr>
          <w:rFonts w:eastAsia="Times New Roman" w:cs="Arial"/>
          <w:szCs w:val="20"/>
        </w:rPr>
      </w:pPr>
      <w:r w:rsidRPr="00B25C4A">
        <w:rPr>
          <w:rFonts w:eastAsia="Times New Roman" w:cs="Arial"/>
          <w:szCs w:val="20"/>
        </w:rPr>
        <w:t>Este riesgo se refiere al impacto en la imagen o reputación de la Compañía derivado de: rumores, comunicaciones masivas negativas, manejo administrativo deficiente, conductas contrarias a la ética, opiniones negativas de clientes o situaciones legales que afecten la imagen de la entidad. Lo anterior, puede llevar a una disminución en el valor de la acción y en los ingresos, como respuesta a la disminución del reconocimiento que se tenía de la compañía.</w:t>
      </w:r>
    </w:p>
    <w:p w14:paraId="0A13988A" w14:textId="77777777" w:rsidR="009977ED" w:rsidRPr="00B25C4A" w:rsidRDefault="009977ED" w:rsidP="00B25C4A">
      <w:pPr>
        <w:rPr>
          <w:rFonts w:eastAsia="Times New Roman" w:cs="Arial"/>
          <w:szCs w:val="20"/>
        </w:rPr>
      </w:pPr>
    </w:p>
    <w:p w14:paraId="161D2441" w14:textId="77777777" w:rsidR="00B25C4A" w:rsidRPr="00B25C4A" w:rsidRDefault="00B25C4A" w:rsidP="00705162">
      <w:pPr>
        <w:keepNext/>
        <w:keepLines/>
        <w:numPr>
          <w:ilvl w:val="1"/>
          <w:numId w:val="39"/>
        </w:numPr>
        <w:spacing w:before="160" w:after="120"/>
        <w:outlineLvl w:val="2"/>
        <w:rPr>
          <w:rFonts w:eastAsia="Times New Roman" w:cs="Arial"/>
          <w:b/>
          <w:bCs/>
          <w:szCs w:val="20"/>
        </w:rPr>
      </w:pPr>
      <w:bookmarkStart w:id="43" w:name="_Toc228284508"/>
      <w:r w:rsidRPr="00B25C4A">
        <w:rPr>
          <w:rFonts w:eastAsia="Times New Roman" w:cs="Arial"/>
          <w:b/>
          <w:bCs/>
          <w:szCs w:val="20"/>
        </w:rPr>
        <w:t>Riesgos asociados a la emisión de acciones</w:t>
      </w:r>
      <w:bookmarkEnd w:id="43"/>
    </w:p>
    <w:p w14:paraId="770480F7" w14:textId="77777777" w:rsidR="00B25C4A" w:rsidRPr="00B25C4A" w:rsidRDefault="00B25C4A" w:rsidP="00B25C4A">
      <w:pPr>
        <w:spacing w:after="0"/>
        <w:rPr>
          <w:rFonts w:eastAsia="Times New Roman" w:cs="Arial"/>
          <w:szCs w:val="20"/>
        </w:rPr>
      </w:pPr>
      <w:r w:rsidRPr="00B25C4A">
        <w:rPr>
          <w:rFonts w:eastAsia="Times New Roman" w:cs="Arial"/>
          <w:szCs w:val="20"/>
        </w:rPr>
        <w:t>Se refieren a la posibilidad de impactos financieros, patrimoniales y estratégicos derivados de la colocación de nuevas acciones en el mercado. Estos riesgos incluyen la dilución de la participación de los accionistas existentes, cambios en la estructura de control, variaciones adversas en el precio de la acción, incertidumbre sobre la demanda de los inversionistas y mayores exigencias de cumplimiento regulatorio y de transparencia. Su materialización puede afectar el valor para los accionistas, el costo de capital y la percepción del mercado sobre la solidez y perspectivas de la Compañía.</w:t>
      </w:r>
    </w:p>
    <w:p w14:paraId="02D47C25" w14:textId="77777777" w:rsidR="00B25C4A" w:rsidRPr="00B25C4A" w:rsidRDefault="00B25C4A" w:rsidP="00B25C4A">
      <w:pPr>
        <w:spacing w:after="0"/>
        <w:rPr>
          <w:rFonts w:eastAsia="Times New Roman" w:cs="Arial"/>
          <w:szCs w:val="20"/>
        </w:rPr>
      </w:pPr>
    </w:p>
    <w:p w14:paraId="2CAB4706" w14:textId="77777777" w:rsidR="00B25C4A" w:rsidRPr="00B25C4A" w:rsidRDefault="00B25C4A" w:rsidP="00705162">
      <w:pPr>
        <w:numPr>
          <w:ilvl w:val="0"/>
          <w:numId w:val="42"/>
        </w:numPr>
        <w:rPr>
          <w:rFonts w:eastAsia="Times New Roman" w:cs="Arial"/>
          <w:b/>
          <w:bCs/>
          <w:szCs w:val="20"/>
        </w:rPr>
      </w:pPr>
      <w:r w:rsidRPr="00B25C4A">
        <w:rPr>
          <w:rFonts w:eastAsia="Times New Roman" w:cs="Arial"/>
          <w:b/>
          <w:bCs/>
          <w:szCs w:val="20"/>
        </w:rPr>
        <w:t>Riesgo de volatilidad en el precio</w:t>
      </w:r>
    </w:p>
    <w:p w14:paraId="41D071C5" w14:textId="77777777" w:rsidR="00B25C4A" w:rsidRPr="00B25C4A" w:rsidRDefault="00B25C4A" w:rsidP="00B25C4A">
      <w:pPr>
        <w:rPr>
          <w:rFonts w:eastAsia="Times New Roman" w:cs="Arial"/>
          <w:szCs w:val="20"/>
        </w:rPr>
      </w:pPr>
      <w:r w:rsidRPr="00B25C4A">
        <w:rPr>
          <w:rFonts w:eastAsia="Times New Roman" w:cs="Arial"/>
          <w:szCs w:val="20"/>
        </w:rPr>
        <w:t>La falta de profundidad del mercado nacional puede ocasionar variaciones significativas en el precio cuando un inversionista hace oferta de venta o de compra de un número significativo de acciones. Lo anterior, se puede generar por: las variaciones en las expectativas del mercado, emisiones adicionales de acciones, “</w:t>
      </w:r>
      <w:r w:rsidRPr="00B25C4A">
        <w:rPr>
          <w:rFonts w:eastAsia="Times New Roman" w:cs="Arial"/>
          <w:i/>
          <w:iCs/>
          <w:szCs w:val="20"/>
        </w:rPr>
        <w:t>split</w:t>
      </w:r>
      <w:r w:rsidRPr="00B25C4A">
        <w:rPr>
          <w:rFonts w:eastAsia="Times New Roman" w:cs="Arial"/>
          <w:szCs w:val="20"/>
        </w:rPr>
        <w:t>” de acciones y distribución de dividendos.</w:t>
      </w:r>
    </w:p>
    <w:p w14:paraId="74A97312" w14:textId="77777777" w:rsidR="00B25C4A" w:rsidRPr="00B25C4A" w:rsidRDefault="00B25C4A" w:rsidP="00B25C4A">
      <w:pPr>
        <w:rPr>
          <w:rFonts w:eastAsia="Times New Roman" w:cs="Arial"/>
          <w:szCs w:val="20"/>
        </w:rPr>
      </w:pPr>
    </w:p>
    <w:p w14:paraId="23B077F2" w14:textId="77777777" w:rsidR="00B25C4A" w:rsidRPr="00B25C4A" w:rsidRDefault="00B25C4A" w:rsidP="00705162">
      <w:pPr>
        <w:numPr>
          <w:ilvl w:val="0"/>
          <w:numId w:val="42"/>
        </w:numPr>
        <w:rPr>
          <w:rFonts w:eastAsia="Times New Roman" w:cs="Arial"/>
          <w:b/>
          <w:bCs/>
          <w:szCs w:val="20"/>
        </w:rPr>
      </w:pPr>
      <w:r w:rsidRPr="00B25C4A">
        <w:rPr>
          <w:rFonts w:eastAsia="Times New Roman" w:cs="Arial"/>
          <w:b/>
          <w:bCs/>
          <w:szCs w:val="20"/>
        </w:rPr>
        <w:t>Riesgo de dilución</w:t>
      </w:r>
    </w:p>
    <w:p w14:paraId="43F642E0" w14:textId="77777777" w:rsidR="00B25C4A" w:rsidRPr="00B25C4A" w:rsidRDefault="00B25C4A" w:rsidP="00B25C4A">
      <w:pPr>
        <w:rPr>
          <w:rFonts w:eastAsia="Times New Roman" w:cs="Arial"/>
          <w:szCs w:val="20"/>
        </w:rPr>
      </w:pPr>
      <w:r w:rsidRPr="00B25C4A">
        <w:rPr>
          <w:rFonts w:eastAsia="Times New Roman" w:cs="Arial"/>
          <w:szCs w:val="20"/>
        </w:rPr>
        <w:t>La emisión de nuevas acciones comunes por parte de FIFCO, podrían afectar el porcentaje de participación de los accionistas si éste decidiera no participar, ya que, implicaría una dilución de su participación en el capital común de la empresa.</w:t>
      </w:r>
    </w:p>
    <w:p w14:paraId="59705B8C" w14:textId="77777777" w:rsidR="00B25C4A" w:rsidRPr="00B25C4A" w:rsidRDefault="00B25C4A" w:rsidP="00B25C4A">
      <w:pPr>
        <w:rPr>
          <w:rFonts w:eastAsia="Times New Roman" w:cs="Arial"/>
          <w:szCs w:val="20"/>
        </w:rPr>
      </w:pPr>
    </w:p>
    <w:p w14:paraId="4674F156" w14:textId="77777777" w:rsidR="00B25C4A" w:rsidRPr="00B25C4A" w:rsidRDefault="00B25C4A" w:rsidP="00705162">
      <w:pPr>
        <w:numPr>
          <w:ilvl w:val="0"/>
          <w:numId w:val="42"/>
        </w:numPr>
        <w:rPr>
          <w:rFonts w:eastAsia="Times New Roman" w:cs="Arial"/>
          <w:b/>
          <w:bCs/>
          <w:szCs w:val="20"/>
        </w:rPr>
      </w:pPr>
      <w:r w:rsidRPr="00B25C4A">
        <w:rPr>
          <w:rFonts w:eastAsia="Times New Roman" w:cs="Arial"/>
          <w:b/>
          <w:bCs/>
          <w:szCs w:val="20"/>
        </w:rPr>
        <w:t>Riesgo de liquidez</w:t>
      </w:r>
    </w:p>
    <w:p w14:paraId="0F5B442A" w14:textId="77777777" w:rsidR="00B25C4A" w:rsidRPr="00B25C4A" w:rsidRDefault="00B25C4A" w:rsidP="00B25C4A">
      <w:pPr>
        <w:rPr>
          <w:rFonts w:eastAsia="Times New Roman" w:cs="Arial"/>
          <w:szCs w:val="20"/>
        </w:rPr>
      </w:pPr>
      <w:r w:rsidRPr="00B25C4A">
        <w:rPr>
          <w:rFonts w:eastAsia="Times New Roman" w:cs="Arial"/>
          <w:szCs w:val="20"/>
        </w:rPr>
        <w:t>Este riesgo se asocia a la posible dificultad del inversionista para liquidar sus acciones en un plazo determinado por falta de compradores o bajo volumen transado. Tal situación, puede conllevar a ajustes en el precio que podrían ocasionar que el inversionista reciba un monto menor al invertido o que no pueda liquidar su posición.</w:t>
      </w:r>
    </w:p>
    <w:p w14:paraId="3B52C385" w14:textId="77777777" w:rsidR="00B25C4A" w:rsidRPr="00B25C4A" w:rsidRDefault="00B25C4A" w:rsidP="00B25C4A">
      <w:pPr>
        <w:rPr>
          <w:rFonts w:eastAsia="Times New Roman" w:cs="Arial"/>
          <w:szCs w:val="20"/>
        </w:rPr>
      </w:pPr>
    </w:p>
    <w:p w14:paraId="71238AFF" w14:textId="77777777" w:rsidR="00B25C4A" w:rsidRPr="00B25C4A" w:rsidRDefault="00B25C4A" w:rsidP="00705162">
      <w:pPr>
        <w:numPr>
          <w:ilvl w:val="0"/>
          <w:numId w:val="42"/>
        </w:numPr>
        <w:rPr>
          <w:rFonts w:eastAsia="Times New Roman" w:cs="Arial"/>
          <w:b/>
          <w:bCs/>
          <w:szCs w:val="20"/>
        </w:rPr>
      </w:pPr>
      <w:r w:rsidRPr="00B25C4A">
        <w:rPr>
          <w:rFonts w:eastAsia="Times New Roman" w:cs="Arial"/>
          <w:b/>
          <w:bCs/>
          <w:szCs w:val="20"/>
        </w:rPr>
        <w:t>Riesgo de variación en el tratamiento fiscal de los dividendos</w:t>
      </w:r>
    </w:p>
    <w:p w14:paraId="7B9855FD" w14:textId="77777777" w:rsidR="00B25C4A" w:rsidRPr="00B25C4A" w:rsidRDefault="00B25C4A" w:rsidP="00B25C4A">
      <w:pPr>
        <w:rPr>
          <w:rFonts w:eastAsia="Times New Roman" w:cs="Arial"/>
          <w:szCs w:val="20"/>
        </w:rPr>
      </w:pPr>
      <w:r w:rsidRPr="00B25C4A">
        <w:rPr>
          <w:rFonts w:eastAsia="Times New Roman" w:cs="Arial"/>
          <w:szCs w:val="20"/>
        </w:rPr>
        <w:t>El tratamiento fiscal vigente para los ingresos por dividendos (impuesto de renta) puede ser modificado por la Administración Tributaria costarricense, motivo por el cual se podrían ver afectados los ingresos netos del inversionista.</w:t>
      </w:r>
    </w:p>
    <w:p w14:paraId="1D6C7D5B" w14:textId="77777777" w:rsidR="00222C77" w:rsidRPr="00B25C4A" w:rsidRDefault="00222C77" w:rsidP="00B25C4A">
      <w:pPr>
        <w:rPr>
          <w:rFonts w:eastAsia="Times New Roman" w:cs="Arial"/>
          <w:szCs w:val="20"/>
        </w:rPr>
      </w:pPr>
    </w:p>
    <w:p w14:paraId="770130C8" w14:textId="77777777" w:rsidR="00B25C4A" w:rsidRPr="00B25C4A" w:rsidRDefault="00B25C4A" w:rsidP="00705162">
      <w:pPr>
        <w:numPr>
          <w:ilvl w:val="0"/>
          <w:numId w:val="42"/>
        </w:numPr>
        <w:rPr>
          <w:rFonts w:eastAsia="Times New Roman" w:cs="Arial"/>
          <w:b/>
          <w:bCs/>
          <w:szCs w:val="20"/>
        </w:rPr>
      </w:pPr>
      <w:r w:rsidRPr="00B25C4A">
        <w:rPr>
          <w:rFonts w:eastAsia="Times New Roman" w:cs="Arial"/>
          <w:b/>
          <w:bCs/>
          <w:szCs w:val="20"/>
        </w:rPr>
        <w:t>Riesgos por la discrecionalidad para decretar dividendos</w:t>
      </w:r>
    </w:p>
    <w:p w14:paraId="4DAA3220" w14:textId="77777777" w:rsidR="005F274D" w:rsidRPr="005F274D" w:rsidRDefault="005F274D" w:rsidP="005F274D">
      <w:pPr>
        <w:pStyle w:val="xmsonormal"/>
        <w:shd w:val="clear" w:color="auto" w:fill="FFFFFF"/>
        <w:spacing w:before="0" w:beforeAutospacing="0" w:after="160" w:afterAutospacing="0" w:line="360" w:lineRule="auto"/>
        <w:jc w:val="both"/>
        <w:rPr>
          <w:rFonts w:ascii="Arial" w:hAnsi="Arial" w:cs="Arial"/>
          <w:sz w:val="20"/>
          <w:szCs w:val="20"/>
          <w:lang w:eastAsia="en-US"/>
        </w:rPr>
      </w:pPr>
      <w:r w:rsidRPr="005F274D">
        <w:rPr>
          <w:rFonts w:ascii="Arial" w:hAnsi="Arial" w:cs="Arial"/>
          <w:sz w:val="20"/>
          <w:szCs w:val="20"/>
          <w:lang w:eastAsia="en-US"/>
        </w:rPr>
        <w:t>La Asamblea General Ordinaria de Accionistas tiene la discrecionalidad absoluta para decretar o no el pago de dividendos en el período respectivo, así como posee total discrecionalidad sobre el monto a distribuir. La ejecución de este pago puede ser o no delegada en la Junta Directiva si así lo decide la Asamblea General, y, de ser así, la Junta Directiva podrá proceder de forma trimestral de conformidad con el flujo de efectivo existente.</w:t>
      </w:r>
    </w:p>
    <w:p w14:paraId="7E855A6B" w14:textId="77777777" w:rsidR="005F274D" w:rsidRPr="005F274D" w:rsidRDefault="005F274D" w:rsidP="005F274D">
      <w:pPr>
        <w:pStyle w:val="xmsonormal"/>
        <w:shd w:val="clear" w:color="auto" w:fill="FFFFFF"/>
        <w:spacing w:before="0" w:beforeAutospacing="0" w:after="160" w:afterAutospacing="0" w:line="360" w:lineRule="auto"/>
        <w:jc w:val="both"/>
        <w:rPr>
          <w:rFonts w:ascii="Arial" w:hAnsi="Arial" w:cs="Arial"/>
          <w:sz w:val="20"/>
          <w:szCs w:val="20"/>
          <w:lang w:eastAsia="en-US"/>
        </w:rPr>
      </w:pPr>
      <w:r w:rsidRPr="005F274D">
        <w:rPr>
          <w:rFonts w:ascii="Arial" w:hAnsi="Arial" w:cs="Arial"/>
          <w:sz w:val="20"/>
          <w:szCs w:val="20"/>
          <w:lang w:eastAsia="en-US"/>
        </w:rPr>
        <w:t>Por lo tanto, existe el riesgo de que en un determinado periodo o periodos la Asamblea General de Accionistas acuerde la no distribución de dividendos, o que el monto que se acuerde distribuir sea menor al esperado por algunos de los accionistas, lo que podría afectar el flujo de efectivo de éstos.</w:t>
      </w:r>
    </w:p>
    <w:p w14:paraId="0244C603" w14:textId="77777777" w:rsidR="005F274D" w:rsidRPr="00B25C4A" w:rsidRDefault="005F274D" w:rsidP="00B25C4A">
      <w:pPr>
        <w:rPr>
          <w:rFonts w:eastAsia="Times New Roman" w:cs="Arial"/>
          <w:szCs w:val="20"/>
        </w:rPr>
      </w:pPr>
    </w:p>
    <w:p w14:paraId="6E85512C" w14:textId="77777777" w:rsidR="00B25C4A" w:rsidRPr="00B25C4A" w:rsidRDefault="00B25C4A" w:rsidP="00705162">
      <w:pPr>
        <w:numPr>
          <w:ilvl w:val="0"/>
          <w:numId w:val="42"/>
        </w:numPr>
        <w:rPr>
          <w:rFonts w:eastAsia="Times New Roman" w:cs="Arial"/>
          <w:b/>
          <w:bCs/>
          <w:szCs w:val="20"/>
        </w:rPr>
      </w:pPr>
      <w:r w:rsidRPr="00B25C4A">
        <w:rPr>
          <w:rFonts w:eastAsia="Times New Roman" w:cs="Arial"/>
          <w:b/>
          <w:bCs/>
          <w:szCs w:val="20"/>
        </w:rPr>
        <w:t>Riesgo de transición estratégica post</w:t>
      </w:r>
      <w:r w:rsidRPr="00B25C4A">
        <w:rPr>
          <w:rFonts w:eastAsia="Times New Roman" w:cs="Arial"/>
          <w:b/>
          <w:bCs/>
          <w:szCs w:val="20"/>
        </w:rPr>
        <w:noBreakHyphen/>
        <w:t>desinversión</w:t>
      </w:r>
    </w:p>
    <w:p w14:paraId="0B87F9CD" w14:textId="77777777" w:rsidR="00B25C4A" w:rsidRPr="00B25C4A" w:rsidRDefault="00B25C4A" w:rsidP="00B25C4A">
      <w:pPr>
        <w:rPr>
          <w:rFonts w:eastAsia="Times New Roman" w:cs="Arial"/>
          <w:szCs w:val="20"/>
        </w:rPr>
      </w:pPr>
      <w:r w:rsidRPr="00B25C4A">
        <w:rPr>
          <w:rFonts w:eastAsia="Times New Roman" w:cs="Arial"/>
          <w:szCs w:val="20"/>
        </w:rPr>
        <w:t>La Compañía ha experimentado una transformación significativa de su modelo de negocio tras la venta de determinadas subsidiarias. Si bien este proceso responde a una decisión estratégica, existen riesgos asociados a la adaptación organizacional, reasignación de recursos y consolidación del nuevo enfoque operativo, los cuales podrían impactar temporalmente los resultados financieros y operativos.</w:t>
      </w:r>
    </w:p>
    <w:p w14:paraId="7A86E7D7" w14:textId="77777777" w:rsidR="00B25C4A" w:rsidRPr="00B25C4A" w:rsidRDefault="00B25C4A" w:rsidP="00B25C4A">
      <w:pPr>
        <w:rPr>
          <w:rFonts w:eastAsia="Times New Roman" w:cs="Arial"/>
          <w:szCs w:val="20"/>
        </w:rPr>
      </w:pPr>
    </w:p>
    <w:p w14:paraId="2479100E" w14:textId="77777777" w:rsidR="00B25C4A" w:rsidRPr="00B25C4A" w:rsidRDefault="00B25C4A" w:rsidP="00705162">
      <w:pPr>
        <w:keepNext/>
        <w:keepLines/>
        <w:numPr>
          <w:ilvl w:val="1"/>
          <w:numId w:val="39"/>
        </w:numPr>
        <w:spacing w:before="160" w:after="120"/>
        <w:outlineLvl w:val="2"/>
        <w:rPr>
          <w:rFonts w:eastAsia="Times New Roman" w:cs="Arial"/>
          <w:b/>
          <w:bCs/>
          <w:szCs w:val="20"/>
        </w:rPr>
      </w:pPr>
      <w:bookmarkStart w:id="44" w:name="_Toc228284509"/>
      <w:r w:rsidRPr="00B25C4A">
        <w:rPr>
          <w:rFonts w:eastAsia="Times New Roman" w:cs="Arial"/>
          <w:b/>
          <w:bCs/>
          <w:szCs w:val="20"/>
        </w:rPr>
        <w:t>Políticas de reducción de riesgo</w:t>
      </w:r>
      <w:bookmarkEnd w:id="44"/>
    </w:p>
    <w:p w14:paraId="33FB9B50" w14:textId="2A2C4A83" w:rsidR="00BD5FEA" w:rsidRDefault="00B25C4A" w:rsidP="00B25C4A">
      <w:pPr>
        <w:rPr>
          <w:rFonts w:eastAsia="Times New Roman" w:cs="Arial"/>
          <w:szCs w:val="20"/>
        </w:rPr>
      </w:pPr>
      <w:r w:rsidRPr="00B25C4A">
        <w:rPr>
          <w:rFonts w:eastAsia="Times New Roman" w:cs="Arial"/>
          <w:szCs w:val="20"/>
        </w:rPr>
        <w:t xml:space="preserve">La Compañía mitiga los riesgos de sus operaciones inmobiliarias y hoteleras mediante la adecuada gestión de sus activos, la optimización de costos operativos y la contratación de proveedores estratégicos. Asimismo, cuenta con procedimientos orientados a asegurar la continuidad operativa ante eventos que puedan afectar la infraestructura, los servicios críticos o la generación de ingresos. </w:t>
      </w:r>
      <w:r w:rsidR="007F2703">
        <w:rPr>
          <w:rFonts w:eastAsia="Times New Roman" w:cs="Arial"/>
          <w:szCs w:val="20"/>
        </w:rPr>
        <w:t xml:space="preserve"> La Junta Directiva </w:t>
      </w:r>
      <w:r w:rsidR="00E310B8">
        <w:rPr>
          <w:rFonts w:eastAsia="Times New Roman" w:cs="Arial"/>
          <w:szCs w:val="20"/>
        </w:rPr>
        <w:t xml:space="preserve">ha definido </w:t>
      </w:r>
      <w:r w:rsidRPr="00B25C4A">
        <w:rPr>
          <w:rFonts w:eastAsia="Times New Roman" w:cs="Arial"/>
          <w:szCs w:val="20"/>
        </w:rPr>
        <w:t xml:space="preserve">Lineamientos </w:t>
      </w:r>
      <w:r w:rsidR="00E310B8">
        <w:rPr>
          <w:rFonts w:eastAsia="Times New Roman" w:cs="Arial"/>
          <w:szCs w:val="20"/>
        </w:rPr>
        <w:t xml:space="preserve">de acatamiento obligatorio </w:t>
      </w:r>
      <w:r w:rsidRPr="00B25C4A">
        <w:rPr>
          <w:rFonts w:eastAsia="Times New Roman" w:cs="Arial"/>
          <w:szCs w:val="20"/>
        </w:rPr>
        <w:t xml:space="preserve">de Gestión de Riesgos, los cuales establecen los pasos y las pautas necesarias para la identificación, análisis, evaluación y tratamiento de los riesgos, acorde con lo establecido en los Estándares INTE/ISO 31000:2018 y COSO ERM 2017.  </w:t>
      </w:r>
    </w:p>
    <w:p w14:paraId="16490ABF" w14:textId="6E259CC1" w:rsidR="00B25C4A" w:rsidRPr="00B25C4A" w:rsidRDefault="00B25C4A" w:rsidP="00B25C4A">
      <w:pPr>
        <w:rPr>
          <w:rFonts w:eastAsia="Times New Roman" w:cs="Arial"/>
          <w:szCs w:val="20"/>
        </w:rPr>
      </w:pPr>
      <w:r w:rsidRPr="00B25C4A">
        <w:rPr>
          <w:rFonts w:eastAsia="Times New Roman" w:cs="Arial"/>
          <w:szCs w:val="20"/>
        </w:rPr>
        <w:t>Adicionalmente, la Compañía definió una estrategia de inversión conservadora para la administración de los recursos derivados de la transacción con Heineken.  En el marco de esta decisión, se privilegia la preservación del capital mediante el uso exclusivo de instrumentos de la más alta calidad crediticia.</w:t>
      </w:r>
    </w:p>
    <w:p w14:paraId="0B2DF3D1" w14:textId="77777777" w:rsidR="00B25C4A" w:rsidRDefault="00B25C4A" w:rsidP="00B25C4A">
      <w:pPr>
        <w:rPr>
          <w:rFonts w:eastAsia="Calibri" w:cs="Arial"/>
          <w:szCs w:val="20"/>
        </w:rPr>
      </w:pPr>
      <w:r w:rsidRPr="00B25C4A">
        <w:rPr>
          <w:rFonts w:eastAsia="Calibri" w:cs="Arial"/>
          <w:szCs w:val="20"/>
        </w:rPr>
        <w:t>La Compañía, convencida de la importancia de administrar el riesgo, se encuentra protegida con pólizas de seguro las cuales se describen a continuación:</w:t>
      </w:r>
    </w:p>
    <w:p w14:paraId="5A455CF8" w14:textId="77777777" w:rsidR="00BD5FEA" w:rsidRPr="00B25C4A" w:rsidRDefault="00BD5FEA" w:rsidP="00B25C4A">
      <w:pPr>
        <w:rPr>
          <w:rFonts w:eastAsia="Calibri" w:cs="Arial"/>
          <w:szCs w:val="20"/>
        </w:rPr>
      </w:pPr>
    </w:p>
    <w:p w14:paraId="7CEF55C4" w14:textId="7084F43F" w:rsidR="00B25C4A" w:rsidRPr="00725591" w:rsidRDefault="00B25C4A" w:rsidP="00725591">
      <w:pPr>
        <w:pStyle w:val="Descripcin"/>
        <w:keepNext/>
      </w:pPr>
      <w:bookmarkStart w:id="45" w:name="_Toc228284737"/>
      <w:r w:rsidRPr="00725591">
        <w:t xml:space="preserve">Tabla </w:t>
      </w:r>
      <w:fldSimple w:instr=" SEQ Tabla \* ARABIC ">
        <w:r w:rsidR="0033654E" w:rsidRPr="00725591">
          <w:t>4</w:t>
        </w:r>
      </w:fldSimple>
      <w:r w:rsidRPr="00725591">
        <w:t xml:space="preserve"> Detalle de las pólizas de seguros, así como los montos asegurados – Costa Rica</w:t>
      </w:r>
      <w:bookmarkEnd w:id="45"/>
    </w:p>
    <w:tbl>
      <w:tblPr>
        <w:tblpPr w:leftFromText="141" w:rightFromText="141" w:bottomFromText="160" w:vertAnchor="text" w:horzAnchor="margin" w:tblpXSpec="center" w:tblpY="270"/>
        <w:tblW w:w="5000" w:type="pct"/>
        <w:tblCellMar>
          <w:left w:w="70" w:type="dxa"/>
          <w:right w:w="70" w:type="dxa"/>
        </w:tblCellMar>
        <w:tblLook w:val="04A0" w:firstRow="1" w:lastRow="0" w:firstColumn="1" w:lastColumn="0" w:noHBand="0" w:noVBand="1"/>
      </w:tblPr>
      <w:tblGrid>
        <w:gridCol w:w="2908"/>
        <w:gridCol w:w="4667"/>
        <w:gridCol w:w="2485"/>
      </w:tblGrid>
      <w:tr w:rsidR="00B25C4A" w:rsidRPr="00B25C4A" w14:paraId="7A9EB2F3" w14:textId="77777777">
        <w:trPr>
          <w:trHeight w:val="217"/>
        </w:trPr>
        <w:tc>
          <w:tcPr>
            <w:tcW w:w="1445" w:type="pct"/>
            <w:vMerge w:val="restart"/>
            <w:tcBorders>
              <w:top w:val="single" w:sz="8" w:space="0" w:color="A6A6A6"/>
              <w:left w:val="single" w:sz="8" w:space="0" w:color="A6A6A6"/>
              <w:bottom w:val="single" w:sz="8" w:space="0" w:color="A6A6A6"/>
              <w:right w:val="single" w:sz="8" w:space="0" w:color="A6A6A6"/>
            </w:tcBorders>
            <w:shd w:val="clear" w:color="auto" w:fill="D9D9D9"/>
            <w:noWrap/>
            <w:vAlign w:val="center"/>
            <w:hideMark/>
          </w:tcPr>
          <w:p w14:paraId="04BA2CEE" w14:textId="77777777" w:rsidR="00B25C4A" w:rsidRPr="00B25C4A" w:rsidRDefault="00B25C4A" w:rsidP="00B25C4A">
            <w:pPr>
              <w:spacing w:after="0" w:line="240" w:lineRule="auto"/>
              <w:jc w:val="center"/>
              <w:rPr>
                <w:rFonts w:eastAsia="Times New Roman" w:cs="Arial"/>
                <w:b/>
                <w:bCs/>
                <w:color w:val="000000"/>
                <w:szCs w:val="20"/>
                <w:lang w:eastAsia="es-CR"/>
              </w:rPr>
            </w:pPr>
            <w:r w:rsidRPr="00B25C4A">
              <w:rPr>
                <w:rFonts w:eastAsia="Times New Roman" w:cs="Arial"/>
                <w:b/>
                <w:bCs/>
                <w:color w:val="000000"/>
                <w:szCs w:val="20"/>
                <w:lang w:eastAsia="es-CR"/>
              </w:rPr>
              <w:t>Tipo de Póliza</w:t>
            </w:r>
          </w:p>
        </w:tc>
        <w:tc>
          <w:tcPr>
            <w:tcW w:w="2320" w:type="pct"/>
            <w:vMerge w:val="restart"/>
            <w:tcBorders>
              <w:top w:val="single" w:sz="8" w:space="0" w:color="A6A6A6"/>
              <w:left w:val="single" w:sz="8" w:space="0" w:color="A6A6A6"/>
              <w:bottom w:val="single" w:sz="8" w:space="0" w:color="A6A6A6"/>
              <w:right w:val="single" w:sz="8" w:space="0" w:color="A6A6A6"/>
            </w:tcBorders>
            <w:shd w:val="clear" w:color="auto" w:fill="D9D9D9"/>
            <w:noWrap/>
            <w:vAlign w:val="center"/>
            <w:hideMark/>
          </w:tcPr>
          <w:p w14:paraId="755A4926" w14:textId="77777777" w:rsidR="00B25C4A" w:rsidRPr="00B25C4A" w:rsidRDefault="00B25C4A" w:rsidP="00B25C4A">
            <w:pPr>
              <w:spacing w:after="0" w:line="240" w:lineRule="auto"/>
              <w:jc w:val="center"/>
              <w:rPr>
                <w:rFonts w:eastAsia="Times New Roman" w:cs="Arial"/>
                <w:b/>
                <w:bCs/>
                <w:color w:val="000000"/>
                <w:szCs w:val="20"/>
                <w:lang w:eastAsia="es-CR"/>
              </w:rPr>
            </w:pPr>
            <w:r w:rsidRPr="00B25C4A">
              <w:rPr>
                <w:rFonts w:eastAsia="Times New Roman" w:cs="Arial"/>
                <w:b/>
                <w:bCs/>
                <w:color w:val="000000"/>
                <w:szCs w:val="20"/>
                <w:lang w:eastAsia="es-CR"/>
              </w:rPr>
              <w:t>Bienes Asegurados</w:t>
            </w:r>
          </w:p>
        </w:tc>
        <w:tc>
          <w:tcPr>
            <w:tcW w:w="1235" w:type="pct"/>
            <w:tcBorders>
              <w:top w:val="single" w:sz="8" w:space="0" w:color="A6A6A6"/>
              <w:left w:val="nil"/>
              <w:bottom w:val="single" w:sz="8" w:space="0" w:color="A6A6A6"/>
              <w:right w:val="single" w:sz="8" w:space="0" w:color="A6A6A6"/>
            </w:tcBorders>
            <w:shd w:val="clear" w:color="auto" w:fill="D9D9D9"/>
            <w:noWrap/>
            <w:vAlign w:val="center"/>
            <w:hideMark/>
          </w:tcPr>
          <w:p w14:paraId="23B53AD5" w14:textId="77777777" w:rsidR="00B25C4A" w:rsidRPr="00B25C4A" w:rsidRDefault="00B25C4A" w:rsidP="00B25C4A">
            <w:pPr>
              <w:spacing w:after="0" w:line="240" w:lineRule="auto"/>
              <w:jc w:val="center"/>
              <w:rPr>
                <w:rFonts w:eastAsia="Times New Roman" w:cs="Arial"/>
                <w:b/>
                <w:bCs/>
                <w:color w:val="000000"/>
                <w:szCs w:val="20"/>
                <w:lang w:eastAsia="es-CR"/>
              </w:rPr>
            </w:pPr>
            <w:r w:rsidRPr="00B25C4A">
              <w:rPr>
                <w:rFonts w:eastAsia="Times New Roman" w:cs="Arial"/>
                <w:b/>
                <w:bCs/>
                <w:color w:val="000000"/>
                <w:szCs w:val="20"/>
                <w:lang w:eastAsia="es-CR"/>
              </w:rPr>
              <w:t>2025-2026</w:t>
            </w:r>
          </w:p>
        </w:tc>
      </w:tr>
      <w:tr w:rsidR="00B25C4A" w:rsidRPr="00B25C4A" w14:paraId="3C0F309B" w14:textId="77777777">
        <w:trPr>
          <w:trHeight w:val="217"/>
        </w:trPr>
        <w:tc>
          <w:tcPr>
            <w:tcW w:w="0" w:type="auto"/>
            <w:vMerge/>
            <w:tcBorders>
              <w:top w:val="single" w:sz="8" w:space="0" w:color="A6A6A6"/>
              <w:left w:val="single" w:sz="8" w:space="0" w:color="A6A6A6"/>
              <w:bottom w:val="single" w:sz="8" w:space="0" w:color="A6A6A6"/>
              <w:right w:val="single" w:sz="8" w:space="0" w:color="A6A6A6"/>
            </w:tcBorders>
            <w:vAlign w:val="center"/>
            <w:hideMark/>
          </w:tcPr>
          <w:p w14:paraId="35440F9C" w14:textId="77777777" w:rsidR="00B25C4A" w:rsidRPr="00B25C4A" w:rsidRDefault="00B25C4A" w:rsidP="00B25C4A">
            <w:pPr>
              <w:spacing w:after="0" w:line="256" w:lineRule="auto"/>
              <w:jc w:val="left"/>
              <w:rPr>
                <w:rFonts w:eastAsia="Times New Roman" w:cs="Arial"/>
                <w:b/>
                <w:bCs/>
                <w:color w:val="000000"/>
                <w:szCs w:val="20"/>
                <w:lang w:eastAsia="es-CR"/>
              </w:rPr>
            </w:pPr>
          </w:p>
        </w:tc>
        <w:tc>
          <w:tcPr>
            <w:tcW w:w="0" w:type="auto"/>
            <w:vMerge/>
            <w:tcBorders>
              <w:top w:val="single" w:sz="8" w:space="0" w:color="A6A6A6"/>
              <w:left w:val="single" w:sz="8" w:space="0" w:color="A6A6A6"/>
              <w:bottom w:val="single" w:sz="8" w:space="0" w:color="A6A6A6"/>
              <w:right w:val="single" w:sz="8" w:space="0" w:color="A6A6A6"/>
            </w:tcBorders>
            <w:vAlign w:val="center"/>
            <w:hideMark/>
          </w:tcPr>
          <w:p w14:paraId="0F17ACEA" w14:textId="77777777" w:rsidR="00B25C4A" w:rsidRPr="00B25C4A" w:rsidRDefault="00B25C4A" w:rsidP="00B25C4A">
            <w:pPr>
              <w:spacing w:after="0" w:line="256" w:lineRule="auto"/>
              <w:jc w:val="left"/>
              <w:rPr>
                <w:rFonts w:eastAsia="Times New Roman" w:cs="Arial"/>
                <w:b/>
                <w:bCs/>
                <w:color w:val="000000"/>
                <w:szCs w:val="20"/>
                <w:lang w:eastAsia="es-CR"/>
              </w:rPr>
            </w:pPr>
          </w:p>
        </w:tc>
        <w:tc>
          <w:tcPr>
            <w:tcW w:w="1235" w:type="pct"/>
            <w:tcBorders>
              <w:top w:val="nil"/>
              <w:left w:val="nil"/>
              <w:bottom w:val="single" w:sz="8" w:space="0" w:color="A6A6A6"/>
              <w:right w:val="single" w:sz="8" w:space="0" w:color="A6A6A6"/>
            </w:tcBorders>
            <w:shd w:val="clear" w:color="auto" w:fill="D9D9D9"/>
            <w:noWrap/>
            <w:vAlign w:val="center"/>
            <w:hideMark/>
          </w:tcPr>
          <w:p w14:paraId="1A514D4D" w14:textId="77777777" w:rsidR="00B25C4A" w:rsidRPr="00B25C4A" w:rsidRDefault="00B25C4A" w:rsidP="00B25C4A">
            <w:pPr>
              <w:spacing w:after="0" w:line="240" w:lineRule="auto"/>
              <w:jc w:val="center"/>
              <w:rPr>
                <w:rFonts w:eastAsia="Times New Roman" w:cs="Arial"/>
                <w:b/>
                <w:bCs/>
                <w:color w:val="000000"/>
                <w:szCs w:val="20"/>
                <w:lang w:eastAsia="es-CR"/>
              </w:rPr>
            </w:pPr>
            <w:r w:rsidRPr="00B25C4A">
              <w:rPr>
                <w:rFonts w:eastAsia="Times New Roman" w:cs="Arial"/>
                <w:b/>
                <w:bCs/>
                <w:color w:val="000000"/>
                <w:szCs w:val="20"/>
                <w:lang w:eastAsia="es-CR"/>
              </w:rPr>
              <w:t>(En Millones de colones)</w:t>
            </w:r>
          </w:p>
        </w:tc>
      </w:tr>
      <w:tr w:rsidR="00B25C4A" w:rsidRPr="00B25C4A" w14:paraId="128668F5" w14:textId="77777777">
        <w:trPr>
          <w:trHeight w:val="354"/>
        </w:trPr>
        <w:tc>
          <w:tcPr>
            <w:tcW w:w="1445" w:type="pct"/>
            <w:tcBorders>
              <w:top w:val="nil"/>
              <w:left w:val="single" w:sz="8" w:space="0" w:color="A6A6A6"/>
              <w:bottom w:val="single" w:sz="8" w:space="0" w:color="A6A6A6"/>
              <w:right w:val="single" w:sz="8" w:space="0" w:color="A6A6A6"/>
            </w:tcBorders>
            <w:vAlign w:val="center"/>
            <w:hideMark/>
          </w:tcPr>
          <w:p w14:paraId="2DC8758A"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Todo Riesgo Daño Físico</w:t>
            </w:r>
          </w:p>
        </w:tc>
        <w:tc>
          <w:tcPr>
            <w:tcW w:w="2320" w:type="pct"/>
            <w:tcBorders>
              <w:top w:val="nil"/>
              <w:left w:val="nil"/>
              <w:bottom w:val="single" w:sz="8" w:space="0" w:color="A6A6A6"/>
              <w:right w:val="single" w:sz="8" w:space="0" w:color="A6A6A6"/>
            </w:tcBorders>
            <w:vAlign w:val="center"/>
            <w:hideMark/>
          </w:tcPr>
          <w:p w14:paraId="7E51F0B1"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Edificios, mejoras a terrenos, obras de arte, herramientas, muebles y enseres, obras en proceso, maquinaria y equipo</w:t>
            </w:r>
          </w:p>
        </w:tc>
        <w:tc>
          <w:tcPr>
            <w:tcW w:w="1235" w:type="pct"/>
            <w:tcBorders>
              <w:top w:val="nil"/>
              <w:left w:val="nil"/>
              <w:bottom w:val="single" w:sz="8" w:space="0" w:color="A6A6A6"/>
              <w:right w:val="single" w:sz="8" w:space="0" w:color="A6A6A6"/>
            </w:tcBorders>
            <w:vAlign w:val="center"/>
            <w:hideMark/>
          </w:tcPr>
          <w:p w14:paraId="288BB408" w14:textId="77777777" w:rsidR="00B25C4A" w:rsidRPr="00B25C4A" w:rsidRDefault="00B25C4A" w:rsidP="00B25C4A">
            <w:pPr>
              <w:spacing w:after="0" w:line="240" w:lineRule="auto"/>
              <w:jc w:val="right"/>
              <w:rPr>
                <w:rFonts w:eastAsia="Calibri" w:cs="Times New Roman"/>
              </w:rPr>
            </w:pPr>
            <w:r w:rsidRPr="00B25C4A">
              <w:rPr>
                <w:rFonts w:eastAsia="Calibri" w:cs="Times New Roman"/>
              </w:rPr>
              <w:t>169,726.97</w:t>
            </w:r>
          </w:p>
        </w:tc>
      </w:tr>
      <w:tr w:rsidR="00B25C4A" w:rsidRPr="00B25C4A" w14:paraId="057BB542" w14:textId="77777777">
        <w:trPr>
          <w:trHeight w:val="354"/>
        </w:trPr>
        <w:tc>
          <w:tcPr>
            <w:tcW w:w="1445" w:type="pct"/>
            <w:tcBorders>
              <w:top w:val="nil"/>
              <w:left w:val="single" w:sz="8" w:space="0" w:color="A6A6A6"/>
              <w:bottom w:val="single" w:sz="8" w:space="0" w:color="A6A6A6"/>
              <w:right w:val="single" w:sz="8" w:space="0" w:color="A6A6A6"/>
            </w:tcBorders>
            <w:noWrap/>
            <w:vAlign w:val="center"/>
            <w:hideMark/>
          </w:tcPr>
          <w:p w14:paraId="49752E82"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Responsabilidad Civil General</w:t>
            </w:r>
          </w:p>
        </w:tc>
        <w:tc>
          <w:tcPr>
            <w:tcW w:w="2320" w:type="pct"/>
            <w:tcBorders>
              <w:top w:val="nil"/>
              <w:left w:val="nil"/>
              <w:bottom w:val="single" w:sz="8" w:space="0" w:color="A6A6A6"/>
              <w:right w:val="single" w:sz="8" w:space="0" w:color="A6A6A6"/>
            </w:tcBorders>
            <w:vAlign w:val="center"/>
            <w:hideMark/>
          </w:tcPr>
          <w:p w14:paraId="2F861136"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 xml:space="preserve">Actividad de hotelería- Administración inmobiliaria  </w:t>
            </w:r>
          </w:p>
        </w:tc>
        <w:tc>
          <w:tcPr>
            <w:tcW w:w="1235" w:type="pct"/>
            <w:tcBorders>
              <w:top w:val="nil"/>
              <w:left w:val="nil"/>
              <w:bottom w:val="single" w:sz="8" w:space="0" w:color="A6A6A6"/>
              <w:right w:val="single" w:sz="8" w:space="0" w:color="A6A6A6"/>
            </w:tcBorders>
            <w:vAlign w:val="center"/>
            <w:hideMark/>
          </w:tcPr>
          <w:p w14:paraId="454F123E" w14:textId="77777777" w:rsidR="00B25C4A" w:rsidRPr="00B25C4A" w:rsidRDefault="00B25C4A" w:rsidP="00B25C4A">
            <w:pPr>
              <w:spacing w:after="0" w:line="240" w:lineRule="auto"/>
              <w:jc w:val="right"/>
              <w:rPr>
                <w:rFonts w:eastAsia="Calibri" w:cs="Times New Roman"/>
              </w:rPr>
            </w:pPr>
            <w:r w:rsidRPr="00B25C4A">
              <w:rPr>
                <w:rFonts w:eastAsia="Calibri" w:cs="Times New Roman"/>
              </w:rPr>
              <w:t xml:space="preserve">                              6,639.50</w:t>
            </w:r>
          </w:p>
        </w:tc>
      </w:tr>
      <w:tr w:rsidR="00B25C4A" w:rsidRPr="00B25C4A" w14:paraId="71655984" w14:textId="77777777">
        <w:trPr>
          <w:trHeight w:val="354"/>
        </w:trPr>
        <w:tc>
          <w:tcPr>
            <w:tcW w:w="1445" w:type="pct"/>
            <w:tcBorders>
              <w:top w:val="nil"/>
              <w:left w:val="single" w:sz="8" w:space="0" w:color="A6A6A6"/>
              <w:bottom w:val="single" w:sz="8" w:space="0" w:color="A6A6A6"/>
              <w:right w:val="single" w:sz="8" w:space="0" w:color="A6A6A6"/>
            </w:tcBorders>
            <w:noWrap/>
            <w:vAlign w:val="center"/>
            <w:hideMark/>
          </w:tcPr>
          <w:p w14:paraId="75E56B8E"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Responsabilidad Civil Umbrella</w:t>
            </w:r>
          </w:p>
        </w:tc>
        <w:tc>
          <w:tcPr>
            <w:tcW w:w="2320" w:type="pct"/>
            <w:tcBorders>
              <w:top w:val="nil"/>
              <w:left w:val="nil"/>
              <w:bottom w:val="single" w:sz="8" w:space="0" w:color="A6A6A6"/>
              <w:right w:val="single" w:sz="8" w:space="0" w:color="A6A6A6"/>
            </w:tcBorders>
            <w:vAlign w:val="center"/>
            <w:hideMark/>
          </w:tcPr>
          <w:p w14:paraId="7D5C2AD5"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 xml:space="preserve">Actividad de hotelería- Administración inmobiliaria  </w:t>
            </w:r>
          </w:p>
        </w:tc>
        <w:tc>
          <w:tcPr>
            <w:tcW w:w="1235" w:type="pct"/>
            <w:tcBorders>
              <w:top w:val="nil"/>
              <w:left w:val="nil"/>
              <w:bottom w:val="single" w:sz="8" w:space="0" w:color="A6A6A6"/>
              <w:right w:val="single" w:sz="8" w:space="0" w:color="A6A6A6"/>
            </w:tcBorders>
            <w:vAlign w:val="center"/>
            <w:hideMark/>
          </w:tcPr>
          <w:p w14:paraId="53E41E25" w14:textId="77777777" w:rsidR="00B25C4A" w:rsidRPr="00B25C4A" w:rsidRDefault="00B25C4A" w:rsidP="00B25C4A">
            <w:pPr>
              <w:spacing w:after="0" w:line="240" w:lineRule="auto"/>
              <w:jc w:val="right"/>
              <w:rPr>
                <w:rFonts w:eastAsia="Calibri" w:cs="Times New Roman"/>
              </w:rPr>
            </w:pPr>
            <w:r w:rsidRPr="00B25C4A">
              <w:rPr>
                <w:rFonts w:eastAsia="Calibri" w:cs="Times New Roman"/>
              </w:rPr>
              <w:t xml:space="preserve">                                                          31,300.50</w:t>
            </w:r>
          </w:p>
        </w:tc>
      </w:tr>
      <w:tr w:rsidR="00B25C4A" w:rsidRPr="00B25C4A" w14:paraId="2DB09497" w14:textId="77777777">
        <w:trPr>
          <w:trHeight w:val="217"/>
        </w:trPr>
        <w:tc>
          <w:tcPr>
            <w:tcW w:w="1445" w:type="pct"/>
            <w:tcBorders>
              <w:top w:val="nil"/>
              <w:left w:val="single" w:sz="8" w:space="0" w:color="A6A6A6"/>
              <w:bottom w:val="single" w:sz="8" w:space="0" w:color="A6A6A6"/>
              <w:right w:val="single" w:sz="8" w:space="0" w:color="A6A6A6"/>
            </w:tcBorders>
            <w:noWrap/>
            <w:vAlign w:val="center"/>
            <w:hideMark/>
          </w:tcPr>
          <w:p w14:paraId="58280241"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Equipo Contratista</w:t>
            </w:r>
          </w:p>
        </w:tc>
        <w:tc>
          <w:tcPr>
            <w:tcW w:w="2320" w:type="pct"/>
            <w:tcBorders>
              <w:top w:val="nil"/>
              <w:left w:val="nil"/>
              <w:bottom w:val="single" w:sz="8" w:space="0" w:color="A6A6A6"/>
              <w:right w:val="single" w:sz="8" w:space="0" w:color="A6A6A6"/>
            </w:tcBorders>
            <w:noWrap/>
            <w:vAlign w:val="center"/>
            <w:hideMark/>
          </w:tcPr>
          <w:p w14:paraId="11EB67A2"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Equipo Contratista</w:t>
            </w:r>
          </w:p>
        </w:tc>
        <w:tc>
          <w:tcPr>
            <w:tcW w:w="1235" w:type="pct"/>
            <w:tcBorders>
              <w:top w:val="nil"/>
              <w:left w:val="nil"/>
              <w:bottom w:val="single" w:sz="8" w:space="0" w:color="A6A6A6"/>
              <w:right w:val="single" w:sz="8" w:space="0" w:color="A6A6A6"/>
            </w:tcBorders>
            <w:vAlign w:val="center"/>
            <w:hideMark/>
          </w:tcPr>
          <w:p w14:paraId="0EF37A89" w14:textId="77777777" w:rsidR="00B25C4A" w:rsidRPr="00B25C4A" w:rsidRDefault="00B25C4A" w:rsidP="00B25C4A">
            <w:pPr>
              <w:spacing w:after="0" w:line="240" w:lineRule="auto"/>
              <w:jc w:val="right"/>
              <w:rPr>
                <w:rFonts w:eastAsia="Calibri" w:cs="Times New Roman"/>
              </w:rPr>
            </w:pPr>
            <w:r w:rsidRPr="00B25C4A">
              <w:rPr>
                <w:rFonts w:eastAsia="Calibri" w:cs="Times New Roman"/>
              </w:rPr>
              <w:t xml:space="preserve">                                49.93 </w:t>
            </w:r>
          </w:p>
        </w:tc>
      </w:tr>
      <w:tr w:rsidR="00B25C4A" w:rsidRPr="00B25C4A" w14:paraId="2F3E6A4B" w14:textId="77777777">
        <w:trPr>
          <w:trHeight w:val="217"/>
        </w:trPr>
        <w:tc>
          <w:tcPr>
            <w:tcW w:w="1445" w:type="pct"/>
            <w:tcBorders>
              <w:top w:val="nil"/>
              <w:left w:val="single" w:sz="8" w:space="0" w:color="A6A6A6"/>
              <w:bottom w:val="single" w:sz="8" w:space="0" w:color="A6A6A6"/>
              <w:right w:val="single" w:sz="8" w:space="0" w:color="A6A6A6"/>
            </w:tcBorders>
            <w:noWrap/>
            <w:vAlign w:val="center"/>
            <w:hideMark/>
          </w:tcPr>
          <w:p w14:paraId="6A412EE2"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Flotilla de Vehículos</w:t>
            </w:r>
          </w:p>
        </w:tc>
        <w:tc>
          <w:tcPr>
            <w:tcW w:w="2320" w:type="pct"/>
            <w:tcBorders>
              <w:top w:val="nil"/>
              <w:left w:val="nil"/>
              <w:bottom w:val="single" w:sz="8" w:space="0" w:color="A6A6A6"/>
              <w:right w:val="single" w:sz="8" w:space="0" w:color="A6A6A6"/>
            </w:tcBorders>
            <w:vAlign w:val="center"/>
            <w:hideMark/>
          </w:tcPr>
          <w:p w14:paraId="61B07F9F"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Vehículos propiedad de la compañía</w:t>
            </w:r>
          </w:p>
        </w:tc>
        <w:tc>
          <w:tcPr>
            <w:tcW w:w="1235" w:type="pct"/>
            <w:tcBorders>
              <w:top w:val="nil"/>
              <w:left w:val="nil"/>
              <w:bottom w:val="single" w:sz="8" w:space="0" w:color="A6A6A6"/>
              <w:right w:val="single" w:sz="8" w:space="0" w:color="A6A6A6"/>
            </w:tcBorders>
            <w:vAlign w:val="center"/>
            <w:hideMark/>
          </w:tcPr>
          <w:p w14:paraId="4B1CE9B4" w14:textId="77777777" w:rsidR="00B25C4A" w:rsidRPr="00B25C4A" w:rsidRDefault="00B25C4A" w:rsidP="00B25C4A">
            <w:pPr>
              <w:spacing w:after="0" w:line="240" w:lineRule="auto"/>
              <w:jc w:val="right"/>
              <w:rPr>
                <w:rFonts w:eastAsia="Calibri" w:cs="Times New Roman"/>
              </w:rPr>
            </w:pPr>
            <w:r w:rsidRPr="00B25C4A">
              <w:rPr>
                <w:rFonts w:eastAsia="Calibri" w:cs="Times New Roman"/>
              </w:rPr>
              <w:t xml:space="preserve">                           400.00 </w:t>
            </w:r>
          </w:p>
        </w:tc>
      </w:tr>
      <w:tr w:rsidR="00B25C4A" w:rsidRPr="00B25C4A" w14:paraId="30B7B93C" w14:textId="77777777">
        <w:trPr>
          <w:trHeight w:val="217"/>
        </w:trPr>
        <w:tc>
          <w:tcPr>
            <w:tcW w:w="1445" w:type="pct"/>
            <w:tcBorders>
              <w:top w:val="nil"/>
              <w:left w:val="single" w:sz="8" w:space="0" w:color="A6A6A6"/>
              <w:bottom w:val="single" w:sz="8" w:space="0" w:color="A6A6A6"/>
              <w:right w:val="single" w:sz="8" w:space="0" w:color="A6A6A6"/>
            </w:tcBorders>
            <w:noWrap/>
            <w:vAlign w:val="center"/>
            <w:hideMark/>
          </w:tcPr>
          <w:p w14:paraId="0880992A"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Riesgos del Trabajo</w:t>
            </w:r>
          </w:p>
        </w:tc>
        <w:tc>
          <w:tcPr>
            <w:tcW w:w="2320" w:type="pct"/>
            <w:tcBorders>
              <w:top w:val="nil"/>
              <w:left w:val="nil"/>
              <w:bottom w:val="single" w:sz="8" w:space="0" w:color="A6A6A6"/>
              <w:right w:val="single" w:sz="8" w:space="0" w:color="A6A6A6"/>
            </w:tcBorders>
            <w:vAlign w:val="center"/>
            <w:hideMark/>
          </w:tcPr>
          <w:p w14:paraId="48809289"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Funcionarios de la compañía</w:t>
            </w:r>
          </w:p>
        </w:tc>
        <w:tc>
          <w:tcPr>
            <w:tcW w:w="1235" w:type="pct"/>
            <w:tcBorders>
              <w:top w:val="nil"/>
              <w:left w:val="nil"/>
              <w:bottom w:val="single" w:sz="8" w:space="0" w:color="A6A6A6"/>
              <w:right w:val="single" w:sz="8" w:space="0" w:color="A6A6A6"/>
            </w:tcBorders>
            <w:vAlign w:val="center"/>
            <w:hideMark/>
          </w:tcPr>
          <w:p w14:paraId="0782670B" w14:textId="77777777" w:rsidR="00B25C4A" w:rsidRPr="00B25C4A" w:rsidRDefault="00B25C4A" w:rsidP="00B25C4A">
            <w:pPr>
              <w:spacing w:after="0" w:line="240" w:lineRule="auto"/>
              <w:jc w:val="right"/>
              <w:rPr>
                <w:rFonts w:eastAsia="Calibri" w:cs="Times New Roman"/>
              </w:rPr>
            </w:pPr>
            <w:r w:rsidRPr="00B25C4A">
              <w:rPr>
                <w:rFonts w:eastAsia="Calibri" w:cs="Times New Roman"/>
              </w:rPr>
              <w:t xml:space="preserve">                              9,491.92 </w:t>
            </w:r>
          </w:p>
        </w:tc>
      </w:tr>
      <w:tr w:rsidR="00B25C4A" w:rsidRPr="00B25C4A" w14:paraId="17CA3323" w14:textId="77777777">
        <w:trPr>
          <w:trHeight w:val="217"/>
        </w:trPr>
        <w:tc>
          <w:tcPr>
            <w:tcW w:w="1445" w:type="pct"/>
            <w:tcBorders>
              <w:top w:val="nil"/>
              <w:left w:val="single" w:sz="8" w:space="0" w:color="A6A6A6"/>
              <w:bottom w:val="single" w:sz="8" w:space="0" w:color="A6A6A6"/>
              <w:right w:val="single" w:sz="8" w:space="0" w:color="A6A6A6"/>
            </w:tcBorders>
            <w:noWrap/>
            <w:vAlign w:val="center"/>
            <w:hideMark/>
          </w:tcPr>
          <w:p w14:paraId="1349FB08"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Fidelidad</w:t>
            </w:r>
          </w:p>
        </w:tc>
        <w:tc>
          <w:tcPr>
            <w:tcW w:w="2320" w:type="pct"/>
            <w:tcBorders>
              <w:top w:val="nil"/>
              <w:left w:val="nil"/>
              <w:bottom w:val="single" w:sz="8" w:space="0" w:color="A6A6A6"/>
              <w:right w:val="single" w:sz="8" w:space="0" w:color="A6A6A6"/>
            </w:tcBorders>
            <w:vAlign w:val="center"/>
            <w:hideMark/>
          </w:tcPr>
          <w:p w14:paraId="18301948" w14:textId="77777777" w:rsidR="00B25C4A" w:rsidRPr="00B25C4A" w:rsidRDefault="00B25C4A" w:rsidP="00B25C4A">
            <w:pPr>
              <w:spacing w:after="0" w:line="240" w:lineRule="auto"/>
              <w:jc w:val="left"/>
              <w:rPr>
                <w:rFonts w:eastAsia="Calibri" w:cs="Times New Roman"/>
              </w:rPr>
            </w:pPr>
            <w:r w:rsidRPr="00B25C4A">
              <w:rPr>
                <w:rFonts w:eastAsia="Calibri" w:cs="Times New Roman"/>
              </w:rPr>
              <w:t>Fianza de Fidelidad</w:t>
            </w:r>
          </w:p>
        </w:tc>
        <w:tc>
          <w:tcPr>
            <w:tcW w:w="1235" w:type="pct"/>
            <w:tcBorders>
              <w:top w:val="nil"/>
              <w:left w:val="nil"/>
              <w:bottom w:val="single" w:sz="8" w:space="0" w:color="A6A6A6"/>
              <w:right w:val="single" w:sz="8" w:space="0" w:color="A6A6A6"/>
            </w:tcBorders>
            <w:vAlign w:val="center"/>
            <w:hideMark/>
          </w:tcPr>
          <w:p w14:paraId="08469B8D" w14:textId="77777777" w:rsidR="00B25C4A" w:rsidRPr="00B25C4A" w:rsidRDefault="00B25C4A" w:rsidP="00B25C4A">
            <w:pPr>
              <w:spacing w:after="0" w:line="240" w:lineRule="auto"/>
              <w:jc w:val="right"/>
              <w:rPr>
                <w:rFonts w:eastAsia="Calibri" w:cs="Times New Roman"/>
              </w:rPr>
            </w:pPr>
            <w:r w:rsidRPr="00B25C4A">
              <w:rPr>
                <w:rFonts w:eastAsia="Calibri" w:cs="Times New Roman"/>
              </w:rPr>
              <w:t xml:space="preserve">                                                                    248.98</w:t>
            </w:r>
          </w:p>
        </w:tc>
      </w:tr>
      <w:tr w:rsidR="00B25C4A" w:rsidRPr="00B25C4A" w14:paraId="30F54FDE" w14:textId="77777777">
        <w:trPr>
          <w:trHeight w:val="217"/>
        </w:trPr>
        <w:tc>
          <w:tcPr>
            <w:tcW w:w="3765" w:type="pct"/>
            <w:gridSpan w:val="2"/>
            <w:tcBorders>
              <w:top w:val="single" w:sz="8" w:space="0" w:color="A6A6A6"/>
              <w:left w:val="single" w:sz="8" w:space="0" w:color="A6A6A6"/>
              <w:bottom w:val="single" w:sz="8" w:space="0" w:color="A6A6A6"/>
              <w:right w:val="single" w:sz="8" w:space="0" w:color="A6A6A6"/>
            </w:tcBorders>
            <w:shd w:val="clear" w:color="auto" w:fill="FFFFFF"/>
            <w:noWrap/>
            <w:vAlign w:val="center"/>
            <w:hideMark/>
          </w:tcPr>
          <w:p w14:paraId="4318810F" w14:textId="77777777" w:rsidR="00B25C4A" w:rsidRPr="00B25C4A" w:rsidRDefault="00B25C4A" w:rsidP="00B25C4A">
            <w:pPr>
              <w:spacing w:after="0" w:line="240" w:lineRule="auto"/>
              <w:jc w:val="left"/>
              <w:rPr>
                <w:rFonts w:eastAsia="Times New Roman" w:cs="Arial"/>
                <w:b/>
                <w:bCs/>
                <w:color w:val="000000"/>
                <w:szCs w:val="20"/>
                <w:lang w:eastAsia="es-CR"/>
              </w:rPr>
            </w:pPr>
            <w:r w:rsidRPr="00B25C4A">
              <w:rPr>
                <w:rFonts w:eastAsia="Times New Roman" w:cs="Arial"/>
                <w:b/>
                <w:bCs/>
                <w:color w:val="000000"/>
                <w:szCs w:val="20"/>
                <w:lang w:eastAsia="es-CR"/>
              </w:rPr>
              <w:t>Monto Total Asegurado en colones</w:t>
            </w:r>
          </w:p>
        </w:tc>
        <w:tc>
          <w:tcPr>
            <w:tcW w:w="1235" w:type="pct"/>
            <w:tcBorders>
              <w:top w:val="nil"/>
              <w:left w:val="nil"/>
              <w:bottom w:val="single" w:sz="8" w:space="0" w:color="A6A6A6"/>
              <w:right w:val="single" w:sz="8" w:space="0" w:color="A6A6A6"/>
            </w:tcBorders>
            <w:shd w:val="clear" w:color="auto" w:fill="FFFFFF"/>
            <w:vAlign w:val="center"/>
            <w:hideMark/>
          </w:tcPr>
          <w:p w14:paraId="1E1BF0E5" w14:textId="77777777" w:rsidR="00B25C4A" w:rsidRPr="00B25C4A" w:rsidRDefault="00B25C4A" w:rsidP="00B25C4A">
            <w:pPr>
              <w:spacing w:after="0" w:line="240" w:lineRule="auto"/>
              <w:jc w:val="right"/>
              <w:rPr>
                <w:rFonts w:eastAsia="Times New Roman" w:cs="Arial"/>
                <w:b/>
                <w:bCs/>
                <w:color w:val="000000"/>
                <w:szCs w:val="20"/>
                <w:lang w:eastAsia="es-CR"/>
              </w:rPr>
            </w:pPr>
            <w:r w:rsidRPr="00B25C4A">
              <w:rPr>
                <w:rFonts w:eastAsia="Times New Roman" w:cs="Arial"/>
                <w:b/>
                <w:bCs/>
                <w:color w:val="000000"/>
                <w:szCs w:val="20"/>
                <w:lang w:eastAsia="es-CR"/>
              </w:rPr>
              <w:t>217,857.80</w:t>
            </w:r>
          </w:p>
        </w:tc>
      </w:tr>
    </w:tbl>
    <w:p w14:paraId="4EAA4C72" w14:textId="71215D3D" w:rsidR="00B25C4A" w:rsidRPr="00B25C4A" w:rsidRDefault="00B25C4A" w:rsidP="00AF1C6C">
      <w:pPr>
        <w:tabs>
          <w:tab w:val="left" w:pos="8280"/>
        </w:tabs>
        <w:spacing w:after="200"/>
        <w:jc w:val="left"/>
        <w:rPr>
          <w:rFonts w:eastAsia="Calibri" w:cs="Arial"/>
          <w:szCs w:val="20"/>
        </w:rPr>
      </w:pPr>
      <w:r w:rsidRPr="00B25C4A">
        <w:rPr>
          <w:rFonts w:eastAsia="Calibri" w:cs="Arial"/>
          <w:b/>
          <w:i/>
          <w:iCs/>
          <w:szCs w:val="20"/>
        </w:rPr>
        <w:tab/>
      </w:r>
    </w:p>
    <w:p w14:paraId="221236CB" w14:textId="77777777" w:rsidR="00BD5FEA" w:rsidRDefault="00BD5FEA" w:rsidP="00B25C4A">
      <w:pPr>
        <w:rPr>
          <w:rFonts w:eastAsia="Calibri" w:cs="Arial"/>
          <w:szCs w:val="20"/>
        </w:rPr>
      </w:pPr>
    </w:p>
    <w:p w14:paraId="7643948B" w14:textId="320C6F2F" w:rsidR="00B25C4A" w:rsidRPr="00B25C4A" w:rsidRDefault="00B25C4A" w:rsidP="00B25C4A">
      <w:pPr>
        <w:rPr>
          <w:rFonts w:eastAsia="Calibri" w:cs="Arial"/>
          <w:szCs w:val="20"/>
        </w:rPr>
      </w:pPr>
      <w:r w:rsidRPr="00B25C4A">
        <w:rPr>
          <w:rFonts w:eastAsia="Calibri" w:cs="Arial"/>
          <w:szCs w:val="20"/>
        </w:rPr>
        <w:t xml:space="preserve">Adicionalmente, se maneja una póliza médica por un monto máximo asegurable por empleado de $2.000.000 y una póliza colectiva de vida por un monto máximo asegurable por empleado de 36 salarios, con un tope máximo de $500.000, aplicables a los niveles gerenciales. Además, se cuenta con otra cobertura de gastos médicos por $100.000 y $50.000 y vida de $30.000 y $15.000, la cual aplica para </w:t>
      </w:r>
      <w:r w:rsidR="00B87929">
        <w:rPr>
          <w:rFonts w:eastAsia="Calibri" w:cs="Arial"/>
          <w:szCs w:val="20"/>
        </w:rPr>
        <w:t>personal profesional.</w:t>
      </w:r>
    </w:p>
    <w:p w14:paraId="3FFF59D7" w14:textId="77777777" w:rsidR="00AD338A" w:rsidRPr="00926A35" w:rsidRDefault="00AD338A" w:rsidP="00AD338A">
      <w:pPr>
        <w:pStyle w:val="Ttulo2"/>
        <w:ind w:left="360"/>
        <w:rPr>
          <w:rFonts w:cs="Arial"/>
          <w:sz w:val="20"/>
          <w:szCs w:val="20"/>
        </w:rPr>
      </w:pPr>
    </w:p>
    <w:p w14:paraId="0046AD7E" w14:textId="09AF19DC" w:rsidR="005C68F1" w:rsidRPr="00926A35" w:rsidRDefault="007605E6" w:rsidP="00705162">
      <w:pPr>
        <w:pStyle w:val="Ttulo2"/>
        <w:numPr>
          <w:ilvl w:val="0"/>
          <w:numId w:val="4"/>
        </w:numPr>
        <w:rPr>
          <w:rFonts w:cs="Arial"/>
          <w:b/>
          <w:bCs/>
          <w:sz w:val="20"/>
          <w:szCs w:val="20"/>
        </w:rPr>
      </w:pPr>
      <w:bookmarkStart w:id="46" w:name="_Toc131092869"/>
      <w:bookmarkStart w:id="47" w:name="_Toc131501068"/>
      <w:bookmarkStart w:id="48" w:name="_Toc228284510"/>
      <w:bookmarkEnd w:id="39"/>
      <w:bookmarkEnd w:id="40"/>
      <w:r w:rsidRPr="00926A35">
        <w:rPr>
          <w:rFonts w:cs="Arial"/>
          <w:b/>
          <w:bCs/>
          <w:sz w:val="20"/>
          <w:szCs w:val="20"/>
        </w:rPr>
        <w:t>Análisis de indicadores financieros</w:t>
      </w:r>
      <w:bookmarkEnd w:id="46"/>
      <w:bookmarkEnd w:id="47"/>
      <w:bookmarkEnd w:id="48"/>
    </w:p>
    <w:p w14:paraId="0E46722D" w14:textId="450B0968" w:rsidR="000848FC" w:rsidRPr="00926A35" w:rsidRDefault="00926A35" w:rsidP="000B6137">
      <w:pPr>
        <w:rPr>
          <w:rFonts w:cs="Arial"/>
          <w:szCs w:val="20"/>
        </w:rPr>
      </w:pPr>
      <w:r w:rsidRPr="00926A35">
        <w:rPr>
          <w:rFonts w:cs="Arial"/>
          <w:szCs w:val="20"/>
        </w:rPr>
        <w:t>Como se ha indicado previamente, e</w:t>
      </w:r>
      <w:r w:rsidR="000848FC" w:rsidRPr="00926A35">
        <w:rPr>
          <w:rFonts w:cs="Arial"/>
          <w:szCs w:val="20"/>
        </w:rPr>
        <w:t xml:space="preserve">l 30 de enero de 2026 FIFCO </w:t>
      </w:r>
      <w:r w:rsidRPr="00926A35">
        <w:rPr>
          <w:rFonts w:cs="Arial"/>
          <w:szCs w:val="20"/>
        </w:rPr>
        <w:t>ejecutó</w:t>
      </w:r>
      <w:r w:rsidR="000848FC" w:rsidRPr="00926A35">
        <w:rPr>
          <w:rFonts w:cs="Arial"/>
          <w:szCs w:val="20"/>
        </w:rPr>
        <w:t xml:space="preserve"> el cierre de la transacción de compraventa firmada el 22 de setiembre de 2025 con Heineken International B.V., tras las aprobaciones otorgadas por la Comisión para Promover la Competencia (COPROCOM) de Costa Rica, PROCOMPETENCIA de Nicaragua y el cumplimiento de otros requisitos aplicables. </w:t>
      </w:r>
      <w:r w:rsidR="00E9060B">
        <w:rPr>
          <w:rFonts w:cs="Arial"/>
          <w:szCs w:val="20"/>
        </w:rPr>
        <w:t>Como se indicado anteriormente,</w:t>
      </w:r>
      <w:r w:rsidR="000848FC" w:rsidRPr="00926A35">
        <w:rPr>
          <w:rFonts w:cs="Arial"/>
          <w:szCs w:val="20"/>
        </w:rPr>
        <w:t xml:space="preserve"> </w:t>
      </w:r>
      <w:r w:rsidR="00E9060B">
        <w:rPr>
          <w:rFonts w:cs="Arial"/>
          <w:szCs w:val="20"/>
        </w:rPr>
        <w:t>l</w:t>
      </w:r>
      <w:r w:rsidR="000848FC" w:rsidRPr="00926A35">
        <w:rPr>
          <w:rFonts w:cs="Arial"/>
          <w:szCs w:val="20"/>
        </w:rPr>
        <w:t>a operación incluyó la transferencia de la totalidad de las acciones que FIFCO poseía en Distribuidora La Florida, S.A. y otras subsidiarias y afiliadas, conforme a los términos acordados y al marco jurídico vigente.</w:t>
      </w:r>
    </w:p>
    <w:p w14:paraId="3EFD1F57" w14:textId="73E0F9A1" w:rsidR="000848FC" w:rsidRPr="00926A35" w:rsidRDefault="000848FC" w:rsidP="000B6137">
      <w:pPr>
        <w:rPr>
          <w:rFonts w:cs="Arial"/>
          <w:szCs w:val="20"/>
        </w:rPr>
      </w:pPr>
      <w:r w:rsidRPr="00926A35">
        <w:rPr>
          <w:rFonts w:cs="Arial"/>
          <w:szCs w:val="20"/>
        </w:rPr>
        <w:t>En el período 2025, los Estados Financieros evidencian la implementación de la NIIF 5, la cual establece que los negocios comprendidos en la transacción deben de clasificarse como activos mantenidos para la venta.   Bajo este criterio, las operaciones</w:t>
      </w:r>
      <w:r w:rsidR="00347ECA" w:rsidRPr="00926A35">
        <w:rPr>
          <w:rFonts w:cs="Arial"/>
          <w:szCs w:val="20"/>
        </w:rPr>
        <w:t xml:space="preserve"> que continúan formando parte del Grupo se presentan como operaciones continuadas, mientras que aquellas incluidas en la transacción se reconocen como operaciones discontinuadas. </w:t>
      </w:r>
    </w:p>
    <w:p w14:paraId="194E0165" w14:textId="5687FF5F" w:rsidR="000848FC" w:rsidRPr="00926A35" w:rsidRDefault="00347ECA" w:rsidP="000B6137">
      <w:pPr>
        <w:rPr>
          <w:rFonts w:cs="Arial"/>
          <w:b/>
          <w:bCs/>
          <w:szCs w:val="20"/>
        </w:rPr>
      </w:pPr>
      <w:r w:rsidRPr="00926A35">
        <w:rPr>
          <w:rFonts w:cs="Arial"/>
          <w:b/>
          <w:bCs/>
          <w:szCs w:val="20"/>
        </w:rPr>
        <w:t xml:space="preserve">Consecuencia de la transacción de desinversión y del efecto que genera en los estados financieros la implementación de la NIIF 5, las razones financieras adjuntas para el período 2025 </w:t>
      </w:r>
      <w:r w:rsidR="00926A35" w:rsidRPr="00926A35">
        <w:rPr>
          <w:rFonts w:cs="Arial"/>
          <w:b/>
          <w:bCs/>
          <w:szCs w:val="20"/>
        </w:rPr>
        <w:t xml:space="preserve">podrían verse afectadas por este tratamiento contable.   </w:t>
      </w:r>
    </w:p>
    <w:p w14:paraId="3255E3E9" w14:textId="2C2BDCE3" w:rsidR="007605E6" w:rsidRDefault="007605E6" w:rsidP="000B6137">
      <w:pPr>
        <w:rPr>
          <w:rFonts w:cs="Arial"/>
          <w:szCs w:val="20"/>
        </w:rPr>
      </w:pPr>
      <w:r w:rsidRPr="00926A35">
        <w:rPr>
          <w:rFonts w:cs="Arial"/>
          <w:szCs w:val="20"/>
        </w:rPr>
        <w:t>La situación financiera de la Compañía en los últimos tres años se presenta en el siguiente cuadro resumen, donde se muestran los datos de liquidez, endeudamiento, rentabilidad y la actividad de FIFCO</w:t>
      </w:r>
      <w:r w:rsidRPr="00926A35">
        <w:rPr>
          <w:rStyle w:val="Refdenotaalpie"/>
          <w:rFonts w:cs="Arial"/>
          <w:szCs w:val="20"/>
        </w:rPr>
        <w:footnoteReference w:id="2"/>
      </w:r>
      <w:r w:rsidR="00926A35" w:rsidRPr="00926A35">
        <w:rPr>
          <w:rFonts w:cs="Arial"/>
          <w:szCs w:val="20"/>
        </w:rPr>
        <w:t xml:space="preserve">, basada en los estados financieros auditados de dichos períodos.   </w:t>
      </w:r>
      <w:r w:rsidR="00926A35" w:rsidRPr="00926A35">
        <w:rPr>
          <w:rFonts w:cs="Arial"/>
          <w:b/>
          <w:bCs/>
          <w:szCs w:val="20"/>
        </w:rPr>
        <w:t>En adición y con la intención de que el usuario de este prospecto pueda tener un mejor criterio de la información financiera, se incluye una columna adicional con las razones financieras de las Operaciones Continuadas</w:t>
      </w:r>
      <w:r w:rsidR="00926A35" w:rsidRPr="00926A35">
        <w:rPr>
          <w:rFonts w:cs="Arial"/>
          <w:szCs w:val="20"/>
        </w:rPr>
        <w:t>.</w:t>
      </w:r>
    </w:p>
    <w:p w14:paraId="3A10721C" w14:textId="77777777" w:rsidR="00A54F39" w:rsidRDefault="00A54F39" w:rsidP="000B6137">
      <w:pPr>
        <w:rPr>
          <w:rFonts w:cs="Arial"/>
          <w:szCs w:val="20"/>
        </w:rPr>
      </w:pPr>
    </w:p>
    <w:p w14:paraId="019CB6CD" w14:textId="77777777" w:rsidR="00A40362" w:rsidRDefault="00A40362" w:rsidP="000B6137">
      <w:pPr>
        <w:rPr>
          <w:rFonts w:cs="Arial"/>
          <w:szCs w:val="20"/>
        </w:rPr>
      </w:pPr>
    </w:p>
    <w:p w14:paraId="2E97E60D" w14:textId="77777777" w:rsidR="00A40362" w:rsidRDefault="00A40362" w:rsidP="000B6137">
      <w:pPr>
        <w:rPr>
          <w:rFonts w:cs="Arial"/>
          <w:szCs w:val="20"/>
        </w:rPr>
      </w:pPr>
    </w:p>
    <w:p w14:paraId="39C8F8BE" w14:textId="77777777" w:rsidR="00A40362" w:rsidRDefault="00A40362" w:rsidP="000B6137">
      <w:pPr>
        <w:rPr>
          <w:rFonts w:cs="Arial"/>
          <w:szCs w:val="20"/>
        </w:rPr>
      </w:pPr>
    </w:p>
    <w:p w14:paraId="564B5E34" w14:textId="77777777" w:rsidR="00A40362" w:rsidRDefault="00A40362" w:rsidP="000B6137">
      <w:pPr>
        <w:rPr>
          <w:rFonts w:cs="Arial"/>
          <w:szCs w:val="20"/>
        </w:rPr>
      </w:pPr>
    </w:p>
    <w:p w14:paraId="741B89E7" w14:textId="77777777" w:rsidR="00A40362" w:rsidRDefault="00A40362" w:rsidP="000B6137">
      <w:pPr>
        <w:rPr>
          <w:rFonts w:cs="Arial"/>
          <w:szCs w:val="20"/>
        </w:rPr>
      </w:pPr>
    </w:p>
    <w:p w14:paraId="0AB614E4" w14:textId="77777777" w:rsidR="00A40362" w:rsidRDefault="00A40362" w:rsidP="000B6137">
      <w:pPr>
        <w:rPr>
          <w:rFonts w:cs="Arial"/>
          <w:szCs w:val="20"/>
        </w:rPr>
      </w:pPr>
    </w:p>
    <w:p w14:paraId="6218ED58" w14:textId="77777777" w:rsidR="00A40362" w:rsidRDefault="00A40362" w:rsidP="000B6137">
      <w:pPr>
        <w:rPr>
          <w:rFonts w:cs="Arial"/>
          <w:szCs w:val="20"/>
        </w:rPr>
      </w:pPr>
    </w:p>
    <w:p w14:paraId="301A91E0" w14:textId="77777777" w:rsidR="00A40362" w:rsidRPr="00926A35" w:rsidRDefault="00A40362" w:rsidP="000B6137">
      <w:pPr>
        <w:rPr>
          <w:rFonts w:cs="Arial"/>
          <w:szCs w:val="20"/>
        </w:rPr>
      </w:pPr>
    </w:p>
    <w:p w14:paraId="47AFE558" w14:textId="4A0A8D28" w:rsidR="00171355" w:rsidRPr="00605E91" w:rsidRDefault="00171355" w:rsidP="00171355">
      <w:pPr>
        <w:pStyle w:val="Descripcin"/>
        <w:keepNext/>
      </w:pPr>
      <w:bookmarkStart w:id="49" w:name="_Toc221006982"/>
      <w:bookmarkStart w:id="50" w:name="_Toc228284738"/>
      <w:r w:rsidRPr="00605E91">
        <w:lastRenderedPageBreak/>
        <w:t xml:space="preserve">Tabla </w:t>
      </w:r>
      <w:fldSimple w:instr=" SEQ Tabla \* ARABIC ">
        <w:r w:rsidR="0033654E">
          <w:rPr>
            <w:noProof/>
          </w:rPr>
          <w:t>5</w:t>
        </w:r>
      </w:fldSimple>
      <w:r w:rsidRPr="00605E91">
        <w:t xml:space="preserve"> Razones financieras, en millones de colones</w:t>
      </w:r>
      <w:bookmarkEnd w:id="49"/>
      <w:bookmarkEnd w:id="50"/>
    </w:p>
    <w:tbl>
      <w:tblPr>
        <w:tblW w:w="8828" w:type="dxa"/>
        <w:jc w:val="center"/>
        <w:tblCellMar>
          <w:left w:w="70" w:type="dxa"/>
          <w:right w:w="70" w:type="dxa"/>
        </w:tblCellMar>
        <w:tblLook w:val="04A0" w:firstRow="1" w:lastRow="0" w:firstColumn="1" w:lastColumn="0" w:noHBand="0" w:noVBand="1"/>
      </w:tblPr>
      <w:tblGrid>
        <w:gridCol w:w="4448"/>
        <w:gridCol w:w="1095"/>
        <w:gridCol w:w="1095"/>
        <w:gridCol w:w="1095"/>
        <w:gridCol w:w="1095"/>
      </w:tblGrid>
      <w:tr w:rsidR="00171355" w:rsidRPr="0071643E" w14:paraId="1FCDE4D5" w14:textId="77777777" w:rsidTr="00E36C3E">
        <w:trPr>
          <w:trHeight w:val="280"/>
          <w:jc w:val="center"/>
        </w:trPr>
        <w:tc>
          <w:tcPr>
            <w:tcW w:w="4448" w:type="dxa"/>
            <w:tcBorders>
              <w:top w:val="single" w:sz="4" w:space="0" w:color="A6A6A6"/>
              <w:left w:val="single" w:sz="4" w:space="0" w:color="A6A6A6"/>
              <w:bottom w:val="single" w:sz="4" w:space="0" w:color="A6A6A6"/>
              <w:right w:val="single" w:sz="4" w:space="0" w:color="A6A6A6"/>
            </w:tcBorders>
            <w:shd w:val="clear" w:color="000000" w:fill="F2F2F2"/>
            <w:noWrap/>
            <w:vAlign w:val="bottom"/>
            <w:hideMark/>
          </w:tcPr>
          <w:p w14:paraId="41FE3AA8"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Razones financieras</w:t>
            </w:r>
          </w:p>
        </w:tc>
        <w:tc>
          <w:tcPr>
            <w:tcW w:w="1095" w:type="dxa"/>
            <w:tcBorders>
              <w:top w:val="single" w:sz="4" w:space="0" w:color="A6A6A6"/>
              <w:left w:val="nil"/>
              <w:bottom w:val="single" w:sz="4" w:space="0" w:color="A6A6A6"/>
              <w:right w:val="single" w:sz="4" w:space="0" w:color="A6A6A6"/>
            </w:tcBorders>
            <w:shd w:val="clear" w:color="000000" w:fill="F2F2F2"/>
            <w:noWrap/>
            <w:vAlign w:val="bottom"/>
            <w:hideMark/>
          </w:tcPr>
          <w:p w14:paraId="511D2921"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2023</w:t>
            </w:r>
          </w:p>
        </w:tc>
        <w:tc>
          <w:tcPr>
            <w:tcW w:w="1095" w:type="dxa"/>
            <w:tcBorders>
              <w:top w:val="single" w:sz="4" w:space="0" w:color="A6A6A6"/>
              <w:left w:val="nil"/>
              <w:bottom w:val="single" w:sz="4" w:space="0" w:color="A6A6A6"/>
              <w:right w:val="single" w:sz="4" w:space="0" w:color="A6A6A6"/>
            </w:tcBorders>
            <w:shd w:val="clear" w:color="000000" w:fill="F2F2F2"/>
            <w:noWrap/>
            <w:vAlign w:val="bottom"/>
            <w:hideMark/>
          </w:tcPr>
          <w:p w14:paraId="66BFB89E"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2024</w:t>
            </w:r>
          </w:p>
        </w:tc>
        <w:tc>
          <w:tcPr>
            <w:tcW w:w="1095" w:type="dxa"/>
            <w:tcBorders>
              <w:top w:val="single" w:sz="4" w:space="0" w:color="A6A6A6"/>
              <w:left w:val="nil"/>
              <w:bottom w:val="single" w:sz="4" w:space="0" w:color="A6A6A6"/>
              <w:right w:val="single" w:sz="4" w:space="0" w:color="A6A6A6"/>
            </w:tcBorders>
            <w:shd w:val="clear" w:color="000000" w:fill="F2F2F2"/>
            <w:noWrap/>
            <w:vAlign w:val="bottom"/>
            <w:hideMark/>
          </w:tcPr>
          <w:p w14:paraId="641A793C"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2025</w:t>
            </w:r>
          </w:p>
        </w:tc>
        <w:tc>
          <w:tcPr>
            <w:tcW w:w="1095" w:type="dxa"/>
            <w:tcBorders>
              <w:top w:val="single" w:sz="4" w:space="0" w:color="A6A6A6"/>
              <w:left w:val="nil"/>
              <w:bottom w:val="single" w:sz="4" w:space="0" w:color="A6A6A6"/>
              <w:right w:val="single" w:sz="4" w:space="0" w:color="A6A6A6"/>
            </w:tcBorders>
            <w:shd w:val="clear" w:color="000000" w:fill="F2F2F2"/>
            <w:noWrap/>
            <w:vAlign w:val="bottom"/>
            <w:hideMark/>
          </w:tcPr>
          <w:p w14:paraId="66A9EBF4"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2025*</w:t>
            </w:r>
          </w:p>
        </w:tc>
      </w:tr>
      <w:tr w:rsidR="00171355" w:rsidRPr="0071643E" w14:paraId="553D34BA" w14:textId="77777777" w:rsidTr="00E36C3E">
        <w:trPr>
          <w:trHeight w:val="280"/>
          <w:jc w:val="center"/>
        </w:trPr>
        <w:tc>
          <w:tcPr>
            <w:tcW w:w="5543" w:type="dxa"/>
            <w:gridSpan w:val="2"/>
            <w:tcBorders>
              <w:top w:val="single" w:sz="4" w:space="0" w:color="A6A6A6"/>
              <w:left w:val="single" w:sz="4" w:space="0" w:color="A6A6A6"/>
              <w:bottom w:val="single" w:sz="4" w:space="0" w:color="A6A6A6"/>
              <w:right w:val="nil"/>
            </w:tcBorders>
            <w:noWrap/>
            <w:vAlign w:val="bottom"/>
            <w:hideMark/>
          </w:tcPr>
          <w:p w14:paraId="38D07627"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Índices de Liquidez</w:t>
            </w:r>
          </w:p>
        </w:tc>
        <w:tc>
          <w:tcPr>
            <w:tcW w:w="1095" w:type="dxa"/>
            <w:tcBorders>
              <w:top w:val="nil"/>
              <w:left w:val="nil"/>
              <w:bottom w:val="nil"/>
              <w:right w:val="nil"/>
            </w:tcBorders>
            <w:noWrap/>
            <w:vAlign w:val="bottom"/>
            <w:hideMark/>
          </w:tcPr>
          <w:p w14:paraId="3051878B" w14:textId="77777777" w:rsidR="00171355" w:rsidRPr="0071643E" w:rsidRDefault="00171355" w:rsidP="00E36C3E">
            <w:pPr>
              <w:spacing w:after="0" w:line="240" w:lineRule="auto"/>
              <w:jc w:val="center"/>
              <w:rPr>
                <w:rFonts w:eastAsia="Times New Roman" w:cs="Arial"/>
                <w:b/>
                <w:bCs/>
                <w:color w:val="000000"/>
                <w:sz w:val="18"/>
                <w:szCs w:val="18"/>
                <w:lang w:eastAsia="es-CR"/>
              </w:rPr>
            </w:pPr>
          </w:p>
        </w:tc>
        <w:tc>
          <w:tcPr>
            <w:tcW w:w="1095" w:type="dxa"/>
            <w:tcBorders>
              <w:top w:val="nil"/>
              <w:left w:val="nil"/>
              <w:bottom w:val="nil"/>
              <w:right w:val="nil"/>
            </w:tcBorders>
            <w:noWrap/>
            <w:vAlign w:val="bottom"/>
            <w:hideMark/>
          </w:tcPr>
          <w:p w14:paraId="42C99D03" w14:textId="77777777" w:rsidR="00171355" w:rsidRPr="0071643E" w:rsidRDefault="00171355" w:rsidP="00E36C3E">
            <w:pPr>
              <w:spacing w:after="0" w:line="240" w:lineRule="auto"/>
              <w:jc w:val="center"/>
              <w:rPr>
                <w:rFonts w:ascii="Times New Roman" w:eastAsia="Times New Roman" w:hAnsi="Times New Roman" w:cs="Times New Roman"/>
                <w:szCs w:val="20"/>
                <w:lang w:eastAsia="es-CR"/>
              </w:rPr>
            </w:pPr>
          </w:p>
        </w:tc>
        <w:tc>
          <w:tcPr>
            <w:tcW w:w="1095" w:type="dxa"/>
            <w:tcBorders>
              <w:top w:val="nil"/>
              <w:left w:val="nil"/>
              <w:bottom w:val="nil"/>
              <w:right w:val="nil"/>
            </w:tcBorders>
            <w:noWrap/>
            <w:vAlign w:val="bottom"/>
            <w:hideMark/>
          </w:tcPr>
          <w:p w14:paraId="4B995ACC" w14:textId="77777777" w:rsidR="00171355" w:rsidRPr="0071643E" w:rsidRDefault="00171355" w:rsidP="00E36C3E">
            <w:pPr>
              <w:spacing w:after="0" w:line="240" w:lineRule="auto"/>
              <w:jc w:val="center"/>
              <w:rPr>
                <w:rFonts w:ascii="Times New Roman" w:eastAsia="Times New Roman" w:hAnsi="Times New Roman" w:cs="Times New Roman"/>
                <w:szCs w:val="20"/>
                <w:lang w:eastAsia="es-CR"/>
              </w:rPr>
            </w:pPr>
          </w:p>
        </w:tc>
      </w:tr>
      <w:tr w:rsidR="00171355" w:rsidRPr="0071643E" w14:paraId="030393EF"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281C9DA3"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Liquidez corriente</w:t>
            </w:r>
          </w:p>
        </w:tc>
        <w:tc>
          <w:tcPr>
            <w:tcW w:w="1095" w:type="dxa"/>
            <w:tcBorders>
              <w:top w:val="nil"/>
              <w:left w:val="nil"/>
              <w:bottom w:val="single" w:sz="4" w:space="0" w:color="A6A6A6"/>
              <w:right w:val="single" w:sz="4" w:space="0" w:color="A6A6A6"/>
            </w:tcBorders>
            <w:noWrap/>
            <w:vAlign w:val="bottom"/>
            <w:hideMark/>
          </w:tcPr>
          <w:p w14:paraId="6CD8366D"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1.1</w:t>
            </w:r>
          </w:p>
        </w:tc>
        <w:tc>
          <w:tcPr>
            <w:tcW w:w="1095" w:type="dxa"/>
            <w:tcBorders>
              <w:top w:val="single" w:sz="4" w:space="0" w:color="A6A6A6"/>
              <w:left w:val="nil"/>
              <w:bottom w:val="single" w:sz="4" w:space="0" w:color="A6A6A6"/>
              <w:right w:val="single" w:sz="4" w:space="0" w:color="A6A6A6"/>
            </w:tcBorders>
            <w:noWrap/>
            <w:vAlign w:val="bottom"/>
            <w:hideMark/>
          </w:tcPr>
          <w:p w14:paraId="3DACE6FD"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1.1</w:t>
            </w:r>
          </w:p>
        </w:tc>
        <w:tc>
          <w:tcPr>
            <w:tcW w:w="1095" w:type="dxa"/>
            <w:tcBorders>
              <w:top w:val="single" w:sz="4" w:space="0" w:color="A6A6A6"/>
              <w:left w:val="nil"/>
              <w:bottom w:val="single" w:sz="4" w:space="0" w:color="A6A6A6"/>
              <w:right w:val="single" w:sz="4" w:space="0" w:color="A6A6A6"/>
            </w:tcBorders>
            <w:noWrap/>
            <w:vAlign w:val="bottom"/>
            <w:hideMark/>
          </w:tcPr>
          <w:p w14:paraId="2D264743"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1.5</w:t>
            </w:r>
          </w:p>
        </w:tc>
        <w:tc>
          <w:tcPr>
            <w:tcW w:w="1095" w:type="dxa"/>
            <w:tcBorders>
              <w:top w:val="single" w:sz="4" w:space="0" w:color="A6A6A6"/>
              <w:left w:val="nil"/>
              <w:bottom w:val="single" w:sz="4" w:space="0" w:color="A6A6A6"/>
              <w:right w:val="single" w:sz="4" w:space="0" w:color="A6A6A6"/>
            </w:tcBorders>
            <w:noWrap/>
            <w:vAlign w:val="bottom"/>
            <w:hideMark/>
          </w:tcPr>
          <w:p w14:paraId="30889687"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0.5</w:t>
            </w:r>
          </w:p>
        </w:tc>
      </w:tr>
      <w:tr w:rsidR="00171355" w:rsidRPr="0071643E" w14:paraId="7594B0BA"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3B4EF7F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Razón Ácida</w:t>
            </w:r>
          </w:p>
        </w:tc>
        <w:tc>
          <w:tcPr>
            <w:tcW w:w="1095" w:type="dxa"/>
            <w:tcBorders>
              <w:top w:val="nil"/>
              <w:left w:val="nil"/>
              <w:bottom w:val="single" w:sz="4" w:space="0" w:color="A6A6A6"/>
              <w:right w:val="single" w:sz="4" w:space="0" w:color="A6A6A6"/>
            </w:tcBorders>
            <w:noWrap/>
            <w:vAlign w:val="bottom"/>
            <w:hideMark/>
          </w:tcPr>
          <w:p w14:paraId="5F8B84CA"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0.7</w:t>
            </w:r>
          </w:p>
        </w:tc>
        <w:tc>
          <w:tcPr>
            <w:tcW w:w="1095" w:type="dxa"/>
            <w:tcBorders>
              <w:top w:val="nil"/>
              <w:left w:val="nil"/>
              <w:bottom w:val="single" w:sz="4" w:space="0" w:color="A6A6A6"/>
              <w:right w:val="single" w:sz="4" w:space="0" w:color="A6A6A6"/>
            </w:tcBorders>
            <w:noWrap/>
            <w:vAlign w:val="bottom"/>
            <w:hideMark/>
          </w:tcPr>
          <w:p w14:paraId="067223DC"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0.6</w:t>
            </w:r>
          </w:p>
        </w:tc>
        <w:tc>
          <w:tcPr>
            <w:tcW w:w="1095" w:type="dxa"/>
            <w:tcBorders>
              <w:top w:val="nil"/>
              <w:left w:val="nil"/>
              <w:bottom w:val="single" w:sz="4" w:space="0" w:color="A6A6A6"/>
              <w:right w:val="single" w:sz="4" w:space="0" w:color="A6A6A6"/>
            </w:tcBorders>
            <w:noWrap/>
            <w:vAlign w:val="bottom"/>
            <w:hideMark/>
          </w:tcPr>
          <w:p w14:paraId="63D666AB"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1.5</w:t>
            </w:r>
          </w:p>
        </w:tc>
        <w:tc>
          <w:tcPr>
            <w:tcW w:w="1095" w:type="dxa"/>
            <w:tcBorders>
              <w:top w:val="nil"/>
              <w:left w:val="nil"/>
              <w:bottom w:val="single" w:sz="4" w:space="0" w:color="A6A6A6"/>
              <w:right w:val="single" w:sz="4" w:space="0" w:color="A6A6A6"/>
            </w:tcBorders>
            <w:noWrap/>
            <w:vAlign w:val="bottom"/>
            <w:hideMark/>
          </w:tcPr>
          <w:p w14:paraId="332D8D5B"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0.4</w:t>
            </w:r>
          </w:p>
        </w:tc>
      </w:tr>
      <w:tr w:rsidR="00171355" w:rsidRPr="0071643E" w14:paraId="5898B6E6" w14:textId="77777777" w:rsidTr="00E36C3E">
        <w:trPr>
          <w:trHeight w:val="280"/>
          <w:jc w:val="center"/>
        </w:trPr>
        <w:tc>
          <w:tcPr>
            <w:tcW w:w="6638" w:type="dxa"/>
            <w:gridSpan w:val="3"/>
            <w:tcBorders>
              <w:top w:val="single" w:sz="4" w:space="0" w:color="A6A6A6"/>
              <w:left w:val="single" w:sz="4" w:space="0" w:color="A6A6A6"/>
              <w:bottom w:val="single" w:sz="4" w:space="0" w:color="A6A6A6"/>
              <w:right w:val="nil"/>
            </w:tcBorders>
            <w:noWrap/>
            <w:vAlign w:val="bottom"/>
            <w:hideMark/>
          </w:tcPr>
          <w:p w14:paraId="644CB326"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Índices de Rentabilidad</w:t>
            </w:r>
          </w:p>
        </w:tc>
        <w:tc>
          <w:tcPr>
            <w:tcW w:w="1095" w:type="dxa"/>
            <w:tcBorders>
              <w:top w:val="nil"/>
              <w:left w:val="nil"/>
              <w:bottom w:val="nil"/>
              <w:right w:val="nil"/>
            </w:tcBorders>
            <w:noWrap/>
            <w:vAlign w:val="bottom"/>
            <w:hideMark/>
          </w:tcPr>
          <w:p w14:paraId="6D81A214" w14:textId="77777777" w:rsidR="00171355" w:rsidRPr="0071643E" w:rsidRDefault="00171355" w:rsidP="00E36C3E">
            <w:pPr>
              <w:spacing w:after="0" w:line="240" w:lineRule="auto"/>
              <w:jc w:val="center"/>
              <w:rPr>
                <w:rFonts w:eastAsia="Times New Roman" w:cs="Arial"/>
                <w:b/>
                <w:bCs/>
                <w:color w:val="000000"/>
                <w:sz w:val="18"/>
                <w:szCs w:val="18"/>
                <w:lang w:eastAsia="es-CR"/>
              </w:rPr>
            </w:pPr>
          </w:p>
        </w:tc>
        <w:tc>
          <w:tcPr>
            <w:tcW w:w="1095" w:type="dxa"/>
            <w:tcBorders>
              <w:top w:val="nil"/>
              <w:left w:val="nil"/>
              <w:bottom w:val="nil"/>
              <w:right w:val="nil"/>
            </w:tcBorders>
            <w:noWrap/>
            <w:vAlign w:val="bottom"/>
            <w:hideMark/>
          </w:tcPr>
          <w:p w14:paraId="2133BAF9" w14:textId="77777777" w:rsidR="00171355" w:rsidRPr="0071643E" w:rsidRDefault="00171355" w:rsidP="00E36C3E">
            <w:pPr>
              <w:spacing w:after="0" w:line="240" w:lineRule="auto"/>
              <w:jc w:val="center"/>
              <w:rPr>
                <w:rFonts w:ascii="Times New Roman" w:eastAsia="Times New Roman" w:hAnsi="Times New Roman" w:cs="Times New Roman"/>
                <w:szCs w:val="20"/>
                <w:lang w:eastAsia="es-CR"/>
              </w:rPr>
            </w:pPr>
          </w:p>
        </w:tc>
      </w:tr>
      <w:tr w:rsidR="00171355" w:rsidRPr="0071643E" w14:paraId="34AD70C0"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75AD8A9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Utilidad neta a Activo Total</w:t>
            </w:r>
          </w:p>
        </w:tc>
        <w:tc>
          <w:tcPr>
            <w:tcW w:w="1095" w:type="dxa"/>
            <w:tcBorders>
              <w:top w:val="nil"/>
              <w:left w:val="nil"/>
              <w:bottom w:val="single" w:sz="4" w:space="0" w:color="A6A6A6"/>
              <w:right w:val="single" w:sz="4" w:space="0" w:color="A6A6A6"/>
            </w:tcBorders>
            <w:noWrap/>
            <w:vAlign w:val="bottom"/>
            <w:hideMark/>
          </w:tcPr>
          <w:p w14:paraId="1DAAB86C"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10.9%</w:t>
            </w:r>
          </w:p>
        </w:tc>
        <w:tc>
          <w:tcPr>
            <w:tcW w:w="1095" w:type="dxa"/>
            <w:tcBorders>
              <w:top w:val="nil"/>
              <w:left w:val="nil"/>
              <w:bottom w:val="single" w:sz="4" w:space="0" w:color="A6A6A6"/>
              <w:right w:val="single" w:sz="4" w:space="0" w:color="A6A6A6"/>
            </w:tcBorders>
            <w:noWrap/>
            <w:vAlign w:val="bottom"/>
            <w:hideMark/>
          </w:tcPr>
          <w:p w14:paraId="3971BA90"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9.4%</w:t>
            </w:r>
          </w:p>
        </w:tc>
        <w:tc>
          <w:tcPr>
            <w:tcW w:w="1095" w:type="dxa"/>
            <w:tcBorders>
              <w:top w:val="single" w:sz="4" w:space="0" w:color="A6A6A6"/>
              <w:left w:val="nil"/>
              <w:bottom w:val="single" w:sz="4" w:space="0" w:color="A6A6A6"/>
              <w:right w:val="single" w:sz="4" w:space="0" w:color="A6A6A6"/>
            </w:tcBorders>
            <w:noWrap/>
            <w:vAlign w:val="bottom"/>
            <w:hideMark/>
          </w:tcPr>
          <w:p w14:paraId="5B0EEA0C"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6.0%</w:t>
            </w:r>
          </w:p>
        </w:tc>
        <w:tc>
          <w:tcPr>
            <w:tcW w:w="1095" w:type="dxa"/>
            <w:tcBorders>
              <w:top w:val="single" w:sz="4" w:space="0" w:color="A6A6A6"/>
              <w:left w:val="nil"/>
              <w:bottom w:val="single" w:sz="4" w:space="0" w:color="A6A6A6"/>
              <w:right w:val="single" w:sz="4" w:space="0" w:color="A6A6A6"/>
            </w:tcBorders>
            <w:noWrap/>
            <w:vAlign w:val="bottom"/>
            <w:hideMark/>
          </w:tcPr>
          <w:p w14:paraId="6635AFFD"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3.7%</w:t>
            </w:r>
          </w:p>
        </w:tc>
      </w:tr>
      <w:tr w:rsidR="00171355" w:rsidRPr="0071643E" w14:paraId="0E1CF698"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7CCB488B"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Utilidad Neta a Ventas</w:t>
            </w:r>
          </w:p>
        </w:tc>
        <w:tc>
          <w:tcPr>
            <w:tcW w:w="1095" w:type="dxa"/>
            <w:tcBorders>
              <w:top w:val="nil"/>
              <w:left w:val="nil"/>
              <w:bottom w:val="single" w:sz="4" w:space="0" w:color="A6A6A6"/>
              <w:right w:val="single" w:sz="4" w:space="0" w:color="A6A6A6"/>
            </w:tcBorders>
            <w:noWrap/>
            <w:vAlign w:val="bottom"/>
            <w:hideMark/>
          </w:tcPr>
          <w:p w14:paraId="1DAAF1B0"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11.5%</w:t>
            </w:r>
          </w:p>
        </w:tc>
        <w:tc>
          <w:tcPr>
            <w:tcW w:w="1095" w:type="dxa"/>
            <w:tcBorders>
              <w:top w:val="nil"/>
              <w:left w:val="nil"/>
              <w:bottom w:val="single" w:sz="4" w:space="0" w:color="A6A6A6"/>
              <w:right w:val="single" w:sz="4" w:space="0" w:color="A6A6A6"/>
            </w:tcBorders>
            <w:noWrap/>
            <w:vAlign w:val="bottom"/>
            <w:hideMark/>
          </w:tcPr>
          <w:p w14:paraId="4206A3B6"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10.4%</w:t>
            </w:r>
          </w:p>
        </w:tc>
        <w:tc>
          <w:tcPr>
            <w:tcW w:w="1095" w:type="dxa"/>
            <w:tcBorders>
              <w:top w:val="nil"/>
              <w:left w:val="nil"/>
              <w:bottom w:val="single" w:sz="4" w:space="0" w:color="A6A6A6"/>
              <w:right w:val="single" w:sz="4" w:space="0" w:color="A6A6A6"/>
            </w:tcBorders>
            <w:noWrap/>
            <w:vAlign w:val="bottom"/>
            <w:hideMark/>
          </w:tcPr>
          <w:p w14:paraId="13C34E7E"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83.2%</w:t>
            </w:r>
          </w:p>
        </w:tc>
        <w:tc>
          <w:tcPr>
            <w:tcW w:w="1095" w:type="dxa"/>
            <w:tcBorders>
              <w:top w:val="nil"/>
              <w:left w:val="nil"/>
              <w:bottom w:val="single" w:sz="4" w:space="0" w:color="A6A6A6"/>
              <w:right w:val="single" w:sz="4" w:space="0" w:color="A6A6A6"/>
            </w:tcBorders>
            <w:noWrap/>
            <w:vAlign w:val="bottom"/>
            <w:hideMark/>
          </w:tcPr>
          <w:p w14:paraId="46A6F54A"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12.0%</w:t>
            </w:r>
          </w:p>
        </w:tc>
      </w:tr>
      <w:tr w:rsidR="00171355" w:rsidRPr="0071643E" w14:paraId="526EBD5A"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082CEF7A"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Utilidad Neta a Patrimonio Neto</w:t>
            </w:r>
          </w:p>
        </w:tc>
        <w:tc>
          <w:tcPr>
            <w:tcW w:w="1095" w:type="dxa"/>
            <w:tcBorders>
              <w:top w:val="nil"/>
              <w:left w:val="nil"/>
              <w:bottom w:val="single" w:sz="4" w:space="0" w:color="A6A6A6"/>
              <w:right w:val="single" w:sz="4" w:space="0" w:color="A6A6A6"/>
            </w:tcBorders>
            <w:noWrap/>
            <w:vAlign w:val="bottom"/>
            <w:hideMark/>
          </w:tcPr>
          <w:p w14:paraId="3EEBCF05"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24.4%</w:t>
            </w:r>
          </w:p>
        </w:tc>
        <w:tc>
          <w:tcPr>
            <w:tcW w:w="1095" w:type="dxa"/>
            <w:tcBorders>
              <w:top w:val="nil"/>
              <w:left w:val="nil"/>
              <w:bottom w:val="single" w:sz="4" w:space="0" w:color="A6A6A6"/>
              <w:right w:val="single" w:sz="4" w:space="0" w:color="A6A6A6"/>
            </w:tcBorders>
            <w:noWrap/>
            <w:vAlign w:val="bottom"/>
            <w:hideMark/>
          </w:tcPr>
          <w:p w14:paraId="7771D964"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21.3%</w:t>
            </w:r>
          </w:p>
        </w:tc>
        <w:tc>
          <w:tcPr>
            <w:tcW w:w="1095" w:type="dxa"/>
            <w:tcBorders>
              <w:top w:val="nil"/>
              <w:left w:val="nil"/>
              <w:bottom w:val="single" w:sz="4" w:space="0" w:color="A6A6A6"/>
              <w:right w:val="single" w:sz="4" w:space="0" w:color="A6A6A6"/>
            </w:tcBorders>
            <w:noWrap/>
            <w:vAlign w:val="bottom"/>
            <w:hideMark/>
          </w:tcPr>
          <w:p w14:paraId="65ADC4B7"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12.8%</w:t>
            </w:r>
          </w:p>
        </w:tc>
        <w:tc>
          <w:tcPr>
            <w:tcW w:w="1095" w:type="dxa"/>
            <w:tcBorders>
              <w:top w:val="nil"/>
              <w:left w:val="nil"/>
              <w:bottom w:val="single" w:sz="4" w:space="0" w:color="A6A6A6"/>
              <w:right w:val="single" w:sz="4" w:space="0" w:color="A6A6A6"/>
            </w:tcBorders>
            <w:noWrap/>
            <w:vAlign w:val="bottom"/>
            <w:hideMark/>
          </w:tcPr>
          <w:p w14:paraId="56609631"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1.9%</w:t>
            </w:r>
          </w:p>
        </w:tc>
      </w:tr>
      <w:tr w:rsidR="00171355" w:rsidRPr="0071643E" w14:paraId="1360CB88"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7D630094"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Utilidad por acción (en colones)</w:t>
            </w:r>
          </w:p>
        </w:tc>
        <w:tc>
          <w:tcPr>
            <w:tcW w:w="1095" w:type="dxa"/>
            <w:tcBorders>
              <w:top w:val="nil"/>
              <w:left w:val="nil"/>
              <w:bottom w:val="single" w:sz="4" w:space="0" w:color="A6A6A6"/>
              <w:right w:val="single" w:sz="4" w:space="0" w:color="A6A6A6"/>
            </w:tcBorders>
            <w:noWrap/>
            <w:vAlign w:val="bottom"/>
            <w:hideMark/>
          </w:tcPr>
          <w:p w14:paraId="5A1A3AA1"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₡89.1</w:t>
            </w:r>
          </w:p>
        </w:tc>
        <w:tc>
          <w:tcPr>
            <w:tcW w:w="1095" w:type="dxa"/>
            <w:tcBorders>
              <w:top w:val="nil"/>
              <w:left w:val="nil"/>
              <w:bottom w:val="single" w:sz="4" w:space="0" w:color="A6A6A6"/>
              <w:right w:val="single" w:sz="4" w:space="0" w:color="A6A6A6"/>
            </w:tcBorders>
            <w:noWrap/>
            <w:vAlign w:val="bottom"/>
            <w:hideMark/>
          </w:tcPr>
          <w:p w14:paraId="3B481EE9"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₡80.7</w:t>
            </w:r>
          </w:p>
        </w:tc>
        <w:tc>
          <w:tcPr>
            <w:tcW w:w="1095" w:type="dxa"/>
            <w:tcBorders>
              <w:top w:val="nil"/>
              <w:left w:val="nil"/>
              <w:bottom w:val="single" w:sz="4" w:space="0" w:color="A6A6A6"/>
              <w:right w:val="single" w:sz="4" w:space="0" w:color="A6A6A6"/>
            </w:tcBorders>
            <w:noWrap/>
            <w:vAlign w:val="bottom"/>
            <w:hideMark/>
          </w:tcPr>
          <w:p w14:paraId="58D6A41D"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₡50.5</w:t>
            </w:r>
          </w:p>
        </w:tc>
        <w:tc>
          <w:tcPr>
            <w:tcW w:w="1095" w:type="dxa"/>
            <w:tcBorders>
              <w:top w:val="nil"/>
              <w:left w:val="nil"/>
              <w:bottom w:val="single" w:sz="4" w:space="0" w:color="A6A6A6"/>
              <w:right w:val="single" w:sz="4" w:space="0" w:color="A6A6A6"/>
            </w:tcBorders>
            <w:noWrap/>
            <w:vAlign w:val="bottom"/>
            <w:hideMark/>
          </w:tcPr>
          <w:p w14:paraId="3D62D3B6"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₡50.5</w:t>
            </w:r>
          </w:p>
        </w:tc>
      </w:tr>
      <w:tr w:rsidR="00171355" w:rsidRPr="0071643E" w14:paraId="47D6A13A" w14:textId="77777777" w:rsidTr="00E36C3E">
        <w:trPr>
          <w:trHeight w:val="280"/>
          <w:jc w:val="center"/>
        </w:trPr>
        <w:tc>
          <w:tcPr>
            <w:tcW w:w="6638" w:type="dxa"/>
            <w:gridSpan w:val="3"/>
            <w:tcBorders>
              <w:top w:val="single" w:sz="4" w:space="0" w:color="A6A6A6"/>
              <w:left w:val="single" w:sz="4" w:space="0" w:color="A6A6A6"/>
              <w:bottom w:val="single" w:sz="4" w:space="0" w:color="A6A6A6"/>
              <w:right w:val="nil"/>
            </w:tcBorders>
            <w:noWrap/>
            <w:vAlign w:val="bottom"/>
            <w:hideMark/>
          </w:tcPr>
          <w:p w14:paraId="036CCECA"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Índices de Actividad</w:t>
            </w:r>
          </w:p>
        </w:tc>
        <w:tc>
          <w:tcPr>
            <w:tcW w:w="1095" w:type="dxa"/>
            <w:tcBorders>
              <w:top w:val="nil"/>
              <w:left w:val="nil"/>
              <w:bottom w:val="nil"/>
              <w:right w:val="nil"/>
            </w:tcBorders>
            <w:noWrap/>
            <w:vAlign w:val="bottom"/>
            <w:hideMark/>
          </w:tcPr>
          <w:p w14:paraId="0045DF92" w14:textId="77777777" w:rsidR="00171355" w:rsidRPr="0071643E" w:rsidRDefault="00171355" w:rsidP="00E36C3E">
            <w:pPr>
              <w:spacing w:after="0" w:line="240" w:lineRule="auto"/>
              <w:jc w:val="center"/>
              <w:rPr>
                <w:rFonts w:eastAsia="Times New Roman" w:cs="Arial"/>
                <w:b/>
                <w:bCs/>
                <w:color w:val="000000"/>
                <w:sz w:val="18"/>
                <w:szCs w:val="18"/>
                <w:lang w:eastAsia="es-CR"/>
              </w:rPr>
            </w:pPr>
          </w:p>
        </w:tc>
        <w:tc>
          <w:tcPr>
            <w:tcW w:w="1095" w:type="dxa"/>
            <w:tcBorders>
              <w:top w:val="nil"/>
              <w:left w:val="nil"/>
              <w:bottom w:val="nil"/>
              <w:right w:val="nil"/>
            </w:tcBorders>
            <w:noWrap/>
            <w:vAlign w:val="bottom"/>
            <w:hideMark/>
          </w:tcPr>
          <w:p w14:paraId="139EA2C2" w14:textId="77777777" w:rsidR="00171355" w:rsidRPr="0071643E" w:rsidRDefault="00171355" w:rsidP="00E36C3E">
            <w:pPr>
              <w:spacing w:after="0" w:line="240" w:lineRule="auto"/>
              <w:jc w:val="center"/>
              <w:rPr>
                <w:rFonts w:ascii="Times New Roman" w:eastAsia="Times New Roman" w:hAnsi="Times New Roman" w:cs="Times New Roman"/>
                <w:szCs w:val="20"/>
                <w:lang w:eastAsia="es-CR"/>
              </w:rPr>
            </w:pPr>
          </w:p>
        </w:tc>
      </w:tr>
      <w:tr w:rsidR="00171355" w:rsidRPr="0071643E" w14:paraId="042493DC"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0FF4117C" w14:textId="77777777" w:rsidR="00171355" w:rsidRPr="0071643E" w:rsidRDefault="00171355" w:rsidP="00E36C3E">
            <w:pPr>
              <w:spacing w:after="0" w:line="240" w:lineRule="auto"/>
              <w:jc w:val="left"/>
              <w:rPr>
                <w:rFonts w:eastAsia="Times New Roman" w:cs="Arial"/>
                <w:sz w:val="18"/>
                <w:szCs w:val="18"/>
                <w:lang w:eastAsia="es-CR"/>
              </w:rPr>
            </w:pPr>
            <w:r w:rsidRPr="0071643E">
              <w:rPr>
                <w:rFonts w:eastAsia="Times New Roman" w:cs="Arial"/>
                <w:sz w:val="18"/>
                <w:szCs w:val="18"/>
                <w:lang w:eastAsia="es-CR"/>
              </w:rPr>
              <w:t>Período medio de cuentas por cobrar (días)</w:t>
            </w:r>
          </w:p>
        </w:tc>
        <w:tc>
          <w:tcPr>
            <w:tcW w:w="1095" w:type="dxa"/>
            <w:tcBorders>
              <w:top w:val="nil"/>
              <w:left w:val="nil"/>
              <w:bottom w:val="single" w:sz="4" w:space="0" w:color="A6A6A6"/>
              <w:right w:val="single" w:sz="4" w:space="0" w:color="A6A6A6"/>
            </w:tcBorders>
            <w:noWrap/>
            <w:vAlign w:val="bottom"/>
            <w:hideMark/>
          </w:tcPr>
          <w:p w14:paraId="214F7ED1" w14:textId="77777777" w:rsidR="00171355" w:rsidRPr="0071643E" w:rsidRDefault="00171355" w:rsidP="00E36C3E">
            <w:pPr>
              <w:spacing w:after="0" w:line="240" w:lineRule="auto"/>
              <w:jc w:val="right"/>
              <w:rPr>
                <w:rFonts w:eastAsia="Times New Roman" w:cs="Arial"/>
                <w:sz w:val="18"/>
                <w:szCs w:val="18"/>
                <w:lang w:eastAsia="es-CR"/>
              </w:rPr>
            </w:pPr>
            <w:r w:rsidRPr="0071643E">
              <w:rPr>
                <w:rFonts w:eastAsia="Times New Roman" w:cs="Arial"/>
                <w:sz w:val="18"/>
                <w:szCs w:val="18"/>
                <w:lang w:eastAsia="es-CR"/>
              </w:rPr>
              <w:t>40.0</w:t>
            </w:r>
          </w:p>
        </w:tc>
        <w:tc>
          <w:tcPr>
            <w:tcW w:w="1095" w:type="dxa"/>
            <w:tcBorders>
              <w:top w:val="nil"/>
              <w:left w:val="nil"/>
              <w:bottom w:val="single" w:sz="4" w:space="0" w:color="A6A6A6"/>
              <w:right w:val="single" w:sz="4" w:space="0" w:color="A6A6A6"/>
            </w:tcBorders>
            <w:noWrap/>
            <w:vAlign w:val="bottom"/>
            <w:hideMark/>
          </w:tcPr>
          <w:p w14:paraId="01C0D752" w14:textId="77777777" w:rsidR="00171355" w:rsidRPr="0071643E" w:rsidRDefault="00171355" w:rsidP="00E36C3E">
            <w:pPr>
              <w:spacing w:after="0" w:line="240" w:lineRule="auto"/>
              <w:jc w:val="right"/>
              <w:rPr>
                <w:rFonts w:eastAsia="Times New Roman" w:cs="Arial"/>
                <w:sz w:val="18"/>
                <w:szCs w:val="18"/>
                <w:lang w:eastAsia="es-CR"/>
              </w:rPr>
            </w:pPr>
            <w:r w:rsidRPr="0071643E">
              <w:rPr>
                <w:rFonts w:eastAsia="Times New Roman" w:cs="Arial"/>
                <w:sz w:val="18"/>
                <w:szCs w:val="18"/>
                <w:lang w:eastAsia="es-CR"/>
              </w:rPr>
              <w:t>38.5</w:t>
            </w:r>
          </w:p>
        </w:tc>
        <w:tc>
          <w:tcPr>
            <w:tcW w:w="1095" w:type="dxa"/>
            <w:tcBorders>
              <w:top w:val="single" w:sz="4" w:space="0" w:color="A6A6A6"/>
              <w:left w:val="nil"/>
              <w:bottom w:val="single" w:sz="4" w:space="0" w:color="A6A6A6"/>
              <w:right w:val="single" w:sz="4" w:space="0" w:color="A6A6A6"/>
            </w:tcBorders>
            <w:noWrap/>
            <w:vAlign w:val="bottom"/>
            <w:hideMark/>
          </w:tcPr>
          <w:p w14:paraId="5E110B87" w14:textId="77777777" w:rsidR="00171355" w:rsidRPr="0071643E" w:rsidRDefault="00171355" w:rsidP="00E36C3E">
            <w:pPr>
              <w:spacing w:after="0" w:line="240" w:lineRule="auto"/>
              <w:jc w:val="right"/>
              <w:rPr>
                <w:rFonts w:eastAsia="Times New Roman" w:cs="Arial"/>
                <w:sz w:val="18"/>
                <w:szCs w:val="18"/>
                <w:lang w:eastAsia="es-CR"/>
              </w:rPr>
            </w:pPr>
            <w:r w:rsidRPr="0071643E">
              <w:rPr>
                <w:rFonts w:eastAsia="Times New Roman" w:cs="Arial"/>
                <w:sz w:val="18"/>
                <w:szCs w:val="18"/>
                <w:lang w:eastAsia="es-CR"/>
              </w:rPr>
              <w:t>22.7</w:t>
            </w:r>
          </w:p>
        </w:tc>
        <w:tc>
          <w:tcPr>
            <w:tcW w:w="1095" w:type="dxa"/>
            <w:tcBorders>
              <w:top w:val="single" w:sz="4" w:space="0" w:color="A6A6A6"/>
              <w:left w:val="nil"/>
              <w:bottom w:val="single" w:sz="4" w:space="0" w:color="A6A6A6"/>
              <w:right w:val="single" w:sz="4" w:space="0" w:color="A6A6A6"/>
            </w:tcBorders>
            <w:noWrap/>
            <w:vAlign w:val="bottom"/>
            <w:hideMark/>
          </w:tcPr>
          <w:p w14:paraId="4EF4105D" w14:textId="77777777" w:rsidR="00171355" w:rsidRPr="0071643E" w:rsidRDefault="00171355" w:rsidP="00E36C3E">
            <w:pPr>
              <w:spacing w:after="0" w:line="240" w:lineRule="auto"/>
              <w:jc w:val="right"/>
              <w:rPr>
                <w:rFonts w:eastAsia="Times New Roman" w:cs="Arial"/>
                <w:sz w:val="18"/>
                <w:szCs w:val="18"/>
                <w:lang w:eastAsia="es-CR"/>
              </w:rPr>
            </w:pPr>
            <w:r w:rsidRPr="0071643E">
              <w:rPr>
                <w:rFonts w:eastAsia="Times New Roman" w:cs="Arial"/>
                <w:sz w:val="18"/>
                <w:szCs w:val="18"/>
                <w:lang w:eastAsia="es-CR"/>
              </w:rPr>
              <w:t>22.7</w:t>
            </w:r>
          </w:p>
        </w:tc>
      </w:tr>
      <w:tr w:rsidR="00171355" w:rsidRPr="0071643E" w14:paraId="1B1A3CFB"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0A490AC2"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Período medio de pago (días)</w:t>
            </w:r>
          </w:p>
        </w:tc>
        <w:tc>
          <w:tcPr>
            <w:tcW w:w="1095" w:type="dxa"/>
            <w:tcBorders>
              <w:top w:val="nil"/>
              <w:left w:val="nil"/>
              <w:bottom w:val="single" w:sz="4" w:space="0" w:color="A6A6A6"/>
              <w:right w:val="single" w:sz="4" w:space="0" w:color="A6A6A6"/>
            </w:tcBorders>
            <w:noWrap/>
            <w:vAlign w:val="bottom"/>
            <w:hideMark/>
          </w:tcPr>
          <w:p w14:paraId="2F2E71EB"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52.6</w:t>
            </w:r>
          </w:p>
        </w:tc>
        <w:tc>
          <w:tcPr>
            <w:tcW w:w="1095" w:type="dxa"/>
            <w:tcBorders>
              <w:top w:val="nil"/>
              <w:left w:val="nil"/>
              <w:bottom w:val="single" w:sz="4" w:space="0" w:color="A6A6A6"/>
              <w:right w:val="single" w:sz="4" w:space="0" w:color="A6A6A6"/>
            </w:tcBorders>
            <w:noWrap/>
            <w:vAlign w:val="bottom"/>
            <w:hideMark/>
          </w:tcPr>
          <w:p w14:paraId="23D51C1D"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59.1</w:t>
            </w:r>
          </w:p>
        </w:tc>
        <w:tc>
          <w:tcPr>
            <w:tcW w:w="1095" w:type="dxa"/>
            <w:tcBorders>
              <w:top w:val="nil"/>
              <w:left w:val="nil"/>
              <w:bottom w:val="single" w:sz="4" w:space="0" w:color="A6A6A6"/>
              <w:right w:val="single" w:sz="4" w:space="0" w:color="A6A6A6"/>
            </w:tcBorders>
            <w:noWrap/>
            <w:vAlign w:val="bottom"/>
            <w:hideMark/>
          </w:tcPr>
          <w:p w14:paraId="41A452E9"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70.5</w:t>
            </w:r>
          </w:p>
        </w:tc>
        <w:tc>
          <w:tcPr>
            <w:tcW w:w="1095" w:type="dxa"/>
            <w:tcBorders>
              <w:top w:val="nil"/>
              <w:left w:val="nil"/>
              <w:bottom w:val="single" w:sz="4" w:space="0" w:color="A6A6A6"/>
              <w:right w:val="single" w:sz="4" w:space="0" w:color="A6A6A6"/>
            </w:tcBorders>
            <w:noWrap/>
            <w:vAlign w:val="bottom"/>
            <w:hideMark/>
          </w:tcPr>
          <w:p w14:paraId="580D8E55"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70.5</w:t>
            </w:r>
          </w:p>
        </w:tc>
      </w:tr>
      <w:tr w:rsidR="00171355" w:rsidRPr="0071643E" w14:paraId="45E5C7BB"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58A22473"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Días de Inventario</w:t>
            </w:r>
          </w:p>
        </w:tc>
        <w:tc>
          <w:tcPr>
            <w:tcW w:w="1095" w:type="dxa"/>
            <w:tcBorders>
              <w:top w:val="nil"/>
              <w:left w:val="nil"/>
              <w:bottom w:val="single" w:sz="4" w:space="0" w:color="A6A6A6"/>
              <w:right w:val="single" w:sz="4" w:space="0" w:color="A6A6A6"/>
            </w:tcBorders>
            <w:noWrap/>
            <w:vAlign w:val="bottom"/>
            <w:hideMark/>
          </w:tcPr>
          <w:p w14:paraId="5F5D439D"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72.8</w:t>
            </w:r>
          </w:p>
        </w:tc>
        <w:tc>
          <w:tcPr>
            <w:tcW w:w="1095" w:type="dxa"/>
            <w:tcBorders>
              <w:top w:val="nil"/>
              <w:left w:val="nil"/>
              <w:bottom w:val="single" w:sz="4" w:space="0" w:color="A6A6A6"/>
              <w:right w:val="single" w:sz="4" w:space="0" w:color="A6A6A6"/>
            </w:tcBorders>
            <w:noWrap/>
            <w:vAlign w:val="bottom"/>
            <w:hideMark/>
          </w:tcPr>
          <w:p w14:paraId="17F7D732"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87.0</w:t>
            </w:r>
          </w:p>
        </w:tc>
        <w:tc>
          <w:tcPr>
            <w:tcW w:w="1095" w:type="dxa"/>
            <w:tcBorders>
              <w:top w:val="nil"/>
              <w:left w:val="nil"/>
              <w:bottom w:val="single" w:sz="4" w:space="0" w:color="A6A6A6"/>
              <w:right w:val="single" w:sz="4" w:space="0" w:color="A6A6A6"/>
            </w:tcBorders>
            <w:noWrap/>
            <w:vAlign w:val="bottom"/>
            <w:hideMark/>
          </w:tcPr>
          <w:p w14:paraId="1A0767FE"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66.7</w:t>
            </w:r>
          </w:p>
        </w:tc>
        <w:tc>
          <w:tcPr>
            <w:tcW w:w="1095" w:type="dxa"/>
            <w:tcBorders>
              <w:top w:val="nil"/>
              <w:left w:val="nil"/>
              <w:bottom w:val="single" w:sz="4" w:space="0" w:color="A6A6A6"/>
              <w:right w:val="single" w:sz="4" w:space="0" w:color="A6A6A6"/>
            </w:tcBorders>
            <w:noWrap/>
            <w:vAlign w:val="bottom"/>
            <w:hideMark/>
          </w:tcPr>
          <w:p w14:paraId="292D320C"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66.7</w:t>
            </w:r>
          </w:p>
        </w:tc>
      </w:tr>
      <w:tr w:rsidR="00171355" w:rsidRPr="0071643E" w14:paraId="32C3FBC6"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1B2C34D1"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Rotación de Inventarios</w:t>
            </w:r>
          </w:p>
        </w:tc>
        <w:tc>
          <w:tcPr>
            <w:tcW w:w="1095" w:type="dxa"/>
            <w:tcBorders>
              <w:top w:val="nil"/>
              <w:left w:val="nil"/>
              <w:bottom w:val="single" w:sz="4" w:space="0" w:color="A6A6A6"/>
              <w:right w:val="single" w:sz="4" w:space="0" w:color="A6A6A6"/>
            </w:tcBorders>
            <w:noWrap/>
            <w:vAlign w:val="bottom"/>
            <w:hideMark/>
          </w:tcPr>
          <w:p w14:paraId="09F2EE47"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5.0</w:t>
            </w:r>
          </w:p>
        </w:tc>
        <w:tc>
          <w:tcPr>
            <w:tcW w:w="1095" w:type="dxa"/>
            <w:tcBorders>
              <w:top w:val="nil"/>
              <w:left w:val="nil"/>
              <w:bottom w:val="single" w:sz="4" w:space="0" w:color="A6A6A6"/>
              <w:right w:val="single" w:sz="4" w:space="0" w:color="A6A6A6"/>
            </w:tcBorders>
            <w:noWrap/>
            <w:vAlign w:val="bottom"/>
            <w:hideMark/>
          </w:tcPr>
          <w:p w14:paraId="47ABBDAF"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4.2</w:t>
            </w:r>
          </w:p>
        </w:tc>
        <w:tc>
          <w:tcPr>
            <w:tcW w:w="1095" w:type="dxa"/>
            <w:tcBorders>
              <w:top w:val="nil"/>
              <w:left w:val="nil"/>
              <w:bottom w:val="single" w:sz="4" w:space="0" w:color="A6A6A6"/>
              <w:right w:val="single" w:sz="4" w:space="0" w:color="A6A6A6"/>
            </w:tcBorders>
            <w:noWrap/>
            <w:vAlign w:val="bottom"/>
            <w:hideMark/>
          </w:tcPr>
          <w:p w14:paraId="2298BCA4"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5.5</w:t>
            </w:r>
          </w:p>
        </w:tc>
        <w:tc>
          <w:tcPr>
            <w:tcW w:w="1095" w:type="dxa"/>
            <w:tcBorders>
              <w:top w:val="nil"/>
              <w:left w:val="nil"/>
              <w:bottom w:val="single" w:sz="4" w:space="0" w:color="A6A6A6"/>
              <w:right w:val="single" w:sz="4" w:space="0" w:color="A6A6A6"/>
            </w:tcBorders>
            <w:noWrap/>
            <w:vAlign w:val="bottom"/>
            <w:hideMark/>
          </w:tcPr>
          <w:p w14:paraId="58899FCA"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5.5</w:t>
            </w:r>
          </w:p>
        </w:tc>
      </w:tr>
      <w:tr w:rsidR="00171355" w:rsidRPr="0071643E" w14:paraId="2F03648F"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239EAA48"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Rotación activo fijo</w:t>
            </w:r>
          </w:p>
        </w:tc>
        <w:tc>
          <w:tcPr>
            <w:tcW w:w="1095" w:type="dxa"/>
            <w:tcBorders>
              <w:top w:val="nil"/>
              <w:left w:val="nil"/>
              <w:bottom w:val="single" w:sz="4" w:space="0" w:color="A6A6A6"/>
              <w:right w:val="single" w:sz="4" w:space="0" w:color="A6A6A6"/>
            </w:tcBorders>
            <w:noWrap/>
            <w:vAlign w:val="bottom"/>
            <w:hideMark/>
          </w:tcPr>
          <w:p w14:paraId="18F74D59"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2.4</w:t>
            </w:r>
          </w:p>
        </w:tc>
        <w:tc>
          <w:tcPr>
            <w:tcW w:w="1095" w:type="dxa"/>
            <w:tcBorders>
              <w:top w:val="nil"/>
              <w:left w:val="nil"/>
              <w:bottom w:val="single" w:sz="4" w:space="0" w:color="A6A6A6"/>
              <w:right w:val="single" w:sz="4" w:space="0" w:color="A6A6A6"/>
            </w:tcBorders>
            <w:noWrap/>
            <w:vAlign w:val="bottom"/>
            <w:hideMark/>
          </w:tcPr>
          <w:p w14:paraId="625F03DB"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2.1</w:t>
            </w:r>
          </w:p>
        </w:tc>
        <w:tc>
          <w:tcPr>
            <w:tcW w:w="1095" w:type="dxa"/>
            <w:tcBorders>
              <w:top w:val="nil"/>
              <w:left w:val="nil"/>
              <w:bottom w:val="single" w:sz="4" w:space="0" w:color="A6A6A6"/>
              <w:right w:val="single" w:sz="4" w:space="0" w:color="A6A6A6"/>
            </w:tcBorders>
            <w:noWrap/>
            <w:vAlign w:val="bottom"/>
            <w:hideMark/>
          </w:tcPr>
          <w:p w14:paraId="7223CF0F"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0.6</w:t>
            </w:r>
          </w:p>
        </w:tc>
        <w:tc>
          <w:tcPr>
            <w:tcW w:w="1095" w:type="dxa"/>
            <w:tcBorders>
              <w:top w:val="nil"/>
              <w:left w:val="nil"/>
              <w:bottom w:val="single" w:sz="4" w:space="0" w:color="A6A6A6"/>
              <w:right w:val="single" w:sz="4" w:space="0" w:color="A6A6A6"/>
            </w:tcBorders>
            <w:noWrap/>
            <w:vAlign w:val="bottom"/>
            <w:hideMark/>
          </w:tcPr>
          <w:p w14:paraId="62CB5EDE"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0.6</w:t>
            </w:r>
          </w:p>
        </w:tc>
      </w:tr>
      <w:tr w:rsidR="00171355" w:rsidRPr="0071643E" w14:paraId="626C8AB5"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303589BB"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Utilidad Neta más Gastos Financieros a Gastos Financieros</w:t>
            </w:r>
          </w:p>
        </w:tc>
        <w:tc>
          <w:tcPr>
            <w:tcW w:w="1095" w:type="dxa"/>
            <w:tcBorders>
              <w:top w:val="nil"/>
              <w:left w:val="nil"/>
              <w:bottom w:val="single" w:sz="4" w:space="0" w:color="A6A6A6"/>
              <w:right w:val="single" w:sz="4" w:space="0" w:color="A6A6A6"/>
            </w:tcBorders>
            <w:noWrap/>
            <w:vAlign w:val="bottom"/>
            <w:hideMark/>
          </w:tcPr>
          <w:p w14:paraId="10F1A53A"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4.6</w:t>
            </w:r>
          </w:p>
        </w:tc>
        <w:tc>
          <w:tcPr>
            <w:tcW w:w="1095" w:type="dxa"/>
            <w:tcBorders>
              <w:top w:val="nil"/>
              <w:left w:val="nil"/>
              <w:bottom w:val="single" w:sz="4" w:space="0" w:color="A6A6A6"/>
              <w:right w:val="single" w:sz="4" w:space="0" w:color="A6A6A6"/>
            </w:tcBorders>
            <w:noWrap/>
            <w:vAlign w:val="bottom"/>
            <w:hideMark/>
          </w:tcPr>
          <w:p w14:paraId="215C50D4"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4.9</w:t>
            </w:r>
          </w:p>
        </w:tc>
        <w:tc>
          <w:tcPr>
            <w:tcW w:w="1095" w:type="dxa"/>
            <w:tcBorders>
              <w:top w:val="nil"/>
              <w:left w:val="nil"/>
              <w:bottom w:val="single" w:sz="4" w:space="0" w:color="A6A6A6"/>
              <w:right w:val="single" w:sz="4" w:space="0" w:color="A6A6A6"/>
            </w:tcBorders>
            <w:noWrap/>
            <w:vAlign w:val="bottom"/>
            <w:hideMark/>
          </w:tcPr>
          <w:p w14:paraId="6D9595AD"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14.7</w:t>
            </w:r>
          </w:p>
        </w:tc>
        <w:tc>
          <w:tcPr>
            <w:tcW w:w="1095" w:type="dxa"/>
            <w:tcBorders>
              <w:top w:val="nil"/>
              <w:left w:val="nil"/>
              <w:bottom w:val="single" w:sz="4" w:space="0" w:color="A6A6A6"/>
              <w:right w:val="single" w:sz="4" w:space="0" w:color="A6A6A6"/>
            </w:tcBorders>
            <w:noWrap/>
            <w:vAlign w:val="bottom"/>
            <w:hideMark/>
          </w:tcPr>
          <w:p w14:paraId="1E9C04B0"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3.0</w:t>
            </w:r>
          </w:p>
        </w:tc>
      </w:tr>
      <w:tr w:rsidR="00171355" w:rsidRPr="0071643E" w14:paraId="7361B898"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7912397C"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Cuentas Incobrables a Ventas</w:t>
            </w:r>
          </w:p>
        </w:tc>
        <w:tc>
          <w:tcPr>
            <w:tcW w:w="1095" w:type="dxa"/>
            <w:tcBorders>
              <w:top w:val="nil"/>
              <w:left w:val="nil"/>
              <w:bottom w:val="single" w:sz="4" w:space="0" w:color="A6A6A6"/>
              <w:right w:val="single" w:sz="4" w:space="0" w:color="A6A6A6"/>
            </w:tcBorders>
            <w:noWrap/>
            <w:vAlign w:val="bottom"/>
            <w:hideMark/>
          </w:tcPr>
          <w:p w14:paraId="4B34544A"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0.2%</w:t>
            </w:r>
          </w:p>
        </w:tc>
        <w:tc>
          <w:tcPr>
            <w:tcW w:w="1095" w:type="dxa"/>
            <w:tcBorders>
              <w:top w:val="nil"/>
              <w:left w:val="nil"/>
              <w:bottom w:val="single" w:sz="4" w:space="0" w:color="A6A6A6"/>
              <w:right w:val="single" w:sz="4" w:space="0" w:color="A6A6A6"/>
            </w:tcBorders>
            <w:noWrap/>
            <w:vAlign w:val="bottom"/>
            <w:hideMark/>
          </w:tcPr>
          <w:p w14:paraId="319279AB"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0.3%</w:t>
            </w:r>
          </w:p>
        </w:tc>
        <w:tc>
          <w:tcPr>
            <w:tcW w:w="1095" w:type="dxa"/>
            <w:tcBorders>
              <w:top w:val="nil"/>
              <w:left w:val="nil"/>
              <w:bottom w:val="single" w:sz="4" w:space="0" w:color="A6A6A6"/>
              <w:right w:val="single" w:sz="4" w:space="0" w:color="A6A6A6"/>
            </w:tcBorders>
            <w:noWrap/>
            <w:vAlign w:val="bottom"/>
            <w:hideMark/>
          </w:tcPr>
          <w:p w14:paraId="5B526658"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0.1%</w:t>
            </w:r>
          </w:p>
        </w:tc>
        <w:tc>
          <w:tcPr>
            <w:tcW w:w="1095" w:type="dxa"/>
            <w:tcBorders>
              <w:top w:val="nil"/>
              <w:left w:val="nil"/>
              <w:bottom w:val="single" w:sz="4" w:space="0" w:color="A6A6A6"/>
              <w:right w:val="single" w:sz="4" w:space="0" w:color="A6A6A6"/>
            </w:tcBorders>
            <w:noWrap/>
            <w:vAlign w:val="bottom"/>
            <w:hideMark/>
          </w:tcPr>
          <w:p w14:paraId="032D13EA"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0.1%</w:t>
            </w:r>
          </w:p>
        </w:tc>
      </w:tr>
      <w:tr w:rsidR="00171355" w:rsidRPr="0071643E" w14:paraId="32F468F1" w14:textId="77777777" w:rsidTr="00E36C3E">
        <w:trPr>
          <w:trHeight w:val="280"/>
          <w:jc w:val="center"/>
        </w:trPr>
        <w:tc>
          <w:tcPr>
            <w:tcW w:w="6638" w:type="dxa"/>
            <w:gridSpan w:val="3"/>
            <w:tcBorders>
              <w:top w:val="single" w:sz="4" w:space="0" w:color="A6A6A6"/>
              <w:left w:val="single" w:sz="4" w:space="0" w:color="A6A6A6"/>
              <w:bottom w:val="single" w:sz="4" w:space="0" w:color="A6A6A6"/>
              <w:right w:val="nil"/>
            </w:tcBorders>
            <w:noWrap/>
            <w:vAlign w:val="bottom"/>
            <w:hideMark/>
          </w:tcPr>
          <w:p w14:paraId="06F38F18"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Niveles de Capitalización y Endeudamiento</w:t>
            </w:r>
          </w:p>
        </w:tc>
        <w:tc>
          <w:tcPr>
            <w:tcW w:w="1095" w:type="dxa"/>
            <w:tcBorders>
              <w:top w:val="nil"/>
              <w:left w:val="nil"/>
              <w:bottom w:val="nil"/>
              <w:right w:val="nil"/>
            </w:tcBorders>
            <w:noWrap/>
            <w:vAlign w:val="bottom"/>
            <w:hideMark/>
          </w:tcPr>
          <w:p w14:paraId="48C5371A" w14:textId="77777777" w:rsidR="00171355" w:rsidRPr="0071643E" w:rsidRDefault="00171355" w:rsidP="00E36C3E">
            <w:pPr>
              <w:spacing w:after="0" w:line="240" w:lineRule="auto"/>
              <w:jc w:val="center"/>
              <w:rPr>
                <w:rFonts w:eastAsia="Times New Roman" w:cs="Arial"/>
                <w:b/>
                <w:bCs/>
                <w:color w:val="000000"/>
                <w:sz w:val="18"/>
                <w:szCs w:val="18"/>
                <w:lang w:eastAsia="es-CR"/>
              </w:rPr>
            </w:pPr>
          </w:p>
        </w:tc>
        <w:tc>
          <w:tcPr>
            <w:tcW w:w="1095" w:type="dxa"/>
            <w:tcBorders>
              <w:top w:val="nil"/>
              <w:left w:val="nil"/>
              <w:bottom w:val="nil"/>
              <w:right w:val="nil"/>
            </w:tcBorders>
            <w:noWrap/>
            <w:vAlign w:val="bottom"/>
            <w:hideMark/>
          </w:tcPr>
          <w:p w14:paraId="50DFC0CD" w14:textId="77777777" w:rsidR="00171355" w:rsidRPr="0071643E" w:rsidRDefault="00171355" w:rsidP="00E36C3E">
            <w:pPr>
              <w:spacing w:after="0" w:line="240" w:lineRule="auto"/>
              <w:jc w:val="center"/>
              <w:rPr>
                <w:rFonts w:ascii="Times New Roman" w:eastAsia="Times New Roman" w:hAnsi="Times New Roman" w:cs="Times New Roman"/>
                <w:szCs w:val="20"/>
                <w:lang w:eastAsia="es-CR"/>
              </w:rPr>
            </w:pPr>
          </w:p>
        </w:tc>
      </w:tr>
      <w:tr w:rsidR="00171355" w:rsidRPr="0071643E" w14:paraId="5E9AC0B4"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656AB1AD"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Pasivo Total a Patrimonio Neto</w:t>
            </w:r>
          </w:p>
        </w:tc>
        <w:tc>
          <w:tcPr>
            <w:tcW w:w="1095" w:type="dxa"/>
            <w:tcBorders>
              <w:top w:val="nil"/>
              <w:left w:val="nil"/>
              <w:bottom w:val="single" w:sz="4" w:space="0" w:color="A6A6A6"/>
              <w:right w:val="single" w:sz="4" w:space="0" w:color="A6A6A6"/>
            </w:tcBorders>
            <w:noWrap/>
            <w:vAlign w:val="bottom"/>
            <w:hideMark/>
          </w:tcPr>
          <w:p w14:paraId="492F28AB"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3.1</w:t>
            </w:r>
          </w:p>
        </w:tc>
        <w:tc>
          <w:tcPr>
            <w:tcW w:w="1095" w:type="dxa"/>
            <w:tcBorders>
              <w:top w:val="nil"/>
              <w:left w:val="nil"/>
              <w:bottom w:val="single" w:sz="4" w:space="0" w:color="A6A6A6"/>
              <w:right w:val="single" w:sz="4" w:space="0" w:color="A6A6A6"/>
            </w:tcBorders>
            <w:noWrap/>
            <w:vAlign w:val="bottom"/>
            <w:hideMark/>
          </w:tcPr>
          <w:p w14:paraId="3137F466"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3.4</w:t>
            </w:r>
          </w:p>
        </w:tc>
        <w:tc>
          <w:tcPr>
            <w:tcW w:w="1095" w:type="dxa"/>
            <w:tcBorders>
              <w:top w:val="single" w:sz="4" w:space="0" w:color="A6A6A6"/>
              <w:left w:val="nil"/>
              <w:bottom w:val="single" w:sz="4" w:space="0" w:color="A6A6A6"/>
              <w:right w:val="single" w:sz="4" w:space="0" w:color="A6A6A6"/>
            </w:tcBorders>
            <w:noWrap/>
            <w:vAlign w:val="bottom"/>
            <w:hideMark/>
          </w:tcPr>
          <w:p w14:paraId="4AA7C372"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3.5</w:t>
            </w:r>
          </w:p>
        </w:tc>
        <w:tc>
          <w:tcPr>
            <w:tcW w:w="1095" w:type="dxa"/>
            <w:tcBorders>
              <w:top w:val="single" w:sz="4" w:space="0" w:color="A6A6A6"/>
              <w:left w:val="nil"/>
              <w:bottom w:val="single" w:sz="4" w:space="0" w:color="A6A6A6"/>
              <w:right w:val="single" w:sz="4" w:space="0" w:color="A6A6A6"/>
            </w:tcBorders>
            <w:noWrap/>
            <w:vAlign w:val="bottom"/>
            <w:hideMark/>
          </w:tcPr>
          <w:p w14:paraId="2101D6D0"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0.5</w:t>
            </w:r>
          </w:p>
        </w:tc>
      </w:tr>
      <w:tr w:rsidR="00171355" w:rsidRPr="0071643E" w14:paraId="74982EF2" w14:textId="77777777" w:rsidTr="00E36C3E">
        <w:trPr>
          <w:trHeight w:val="280"/>
          <w:jc w:val="center"/>
        </w:trPr>
        <w:tc>
          <w:tcPr>
            <w:tcW w:w="4448" w:type="dxa"/>
            <w:tcBorders>
              <w:top w:val="nil"/>
              <w:left w:val="single" w:sz="4" w:space="0" w:color="A6A6A6"/>
              <w:bottom w:val="single" w:sz="4" w:space="0" w:color="A6A6A6"/>
              <w:right w:val="single" w:sz="4" w:space="0" w:color="A6A6A6"/>
            </w:tcBorders>
            <w:noWrap/>
            <w:vAlign w:val="bottom"/>
            <w:hideMark/>
          </w:tcPr>
          <w:p w14:paraId="71DF9CBE"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Captación a Pasivo Total</w:t>
            </w:r>
          </w:p>
        </w:tc>
        <w:tc>
          <w:tcPr>
            <w:tcW w:w="1095" w:type="dxa"/>
            <w:tcBorders>
              <w:top w:val="nil"/>
              <w:left w:val="nil"/>
              <w:bottom w:val="single" w:sz="4" w:space="0" w:color="A6A6A6"/>
              <w:right w:val="single" w:sz="4" w:space="0" w:color="A6A6A6"/>
            </w:tcBorders>
            <w:noWrap/>
            <w:vAlign w:val="bottom"/>
            <w:hideMark/>
          </w:tcPr>
          <w:p w14:paraId="2A8D1FAF"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10.8%</w:t>
            </w:r>
          </w:p>
        </w:tc>
        <w:tc>
          <w:tcPr>
            <w:tcW w:w="1095" w:type="dxa"/>
            <w:tcBorders>
              <w:top w:val="nil"/>
              <w:left w:val="nil"/>
              <w:bottom w:val="single" w:sz="4" w:space="0" w:color="A6A6A6"/>
              <w:right w:val="single" w:sz="4" w:space="0" w:color="A6A6A6"/>
            </w:tcBorders>
            <w:noWrap/>
            <w:vAlign w:val="bottom"/>
            <w:hideMark/>
          </w:tcPr>
          <w:p w14:paraId="03053D64"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10.2%</w:t>
            </w:r>
          </w:p>
        </w:tc>
        <w:tc>
          <w:tcPr>
            <w:tcW w:w="1095" w:type="dxa"/>
            <w:tcBorders>
              <w:top w:val="nil"/>
              <w:left w:val="nil"/>
              <w:bottom w:val="single" w:sz="4" w:space="0" w:color="A6A6A6"/>
              <w:right w:val="single" w:sz="4" w:space="0" w:color="A6A6A6"/>
            </w:tcBorders>
            <w:noWrap/>
            <w:vAlign w:val="bottom"/>
            <w:hideMark/>
          </w:tcPr>
          <w:p w14:paraId="7B10DD5F"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0.0%</w:t>
            </w:r>
          </w:p>
        </w:tc>
        <w:tc>
          <w:tcPr>
            <w:tcW w:w="1095" w:type="dxa"/>
            <w:tcBorders>
              <w:top w:val="nil"/>
              <w:left w:val="nil"/>
              <w:bottom w:val="single" w:sz="4" w:space="0" w:color="A6A6A6"/>
              <w:right w:val="single" w:sz="4" w:space="0" w:color="A6A6A6"/>
            </w:tcBorders>
            <w:noWrap/>
            <w:vAlign w:val="bottom"/>
            <w:hideMark/>
          </w:tcPr>
          <w:p w14:paraId="5109809F"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0.0%</w:t>
            </w:r>
          </w:p>
        </w:tc>
      </w:tr>
    </w:tbl>
    <w:p w14:paraId="03D47ED3" w14:textId="7FF6027F" w:rsidR="00171355" w:rsidRPr="00605E91" w:rsidRDefault="00171355" w:rsidP="008F0DC4">
      <w:pPr>
        <w:spacing w:line="240" w:lineRule="auto"/>
        <w:ind w:firstLine="708"/>
        <w:jc w:val="left"/>
        <w:rPr>
          <w:rFonts w:cs="Arial"/>
          <w:color w:val="7F7F7F" w:themeColor="text1" w:themeTint="80"/>
          <w:szCs w:val="20"/>
        </w:rPr>
      </w:pPr>
      <w:r w:rsidRPr="00605E91">
        <w:rPr>
          <w:rFonts w:cs="Arial"/>
          <w:color w:val="7F7F7F" w:themeColor="text1" w:themeTint="80"/>
          <w:szCs w:val="20"/>
        </w:rPr>
        <w:t>Fuente: Estados Financieros Auditados al 31 de diciembre de 202</w:t>
      </w:r>
      <w:r>
        <w:rPr>
          <w:rFonts w:cs="Arial"/>
          <w:color w:val="7F7F7F" w:themeColor="text1" w:themeTint="80"/>
          <w:szCs w:val="20"/>
        </w:rPr>
        <w:t>3</w:t>
      </w:r>
      <w:r w:rsidRPr="00605E91">
        <w:rPr>
          <w:rFonts w:cs="Arial"/>
          <w:color w:val="7F7F7F" w:themeColor="text1" w:themeTint="80"/>
          <w:szCs w:val="20"/>
        </w:rPr>
        <w:t>, 202</w:t>
      </w:r>
      <w:r>
        <w:rPr>
          <w:rFonts w:cs="Arial"/>
          <w:color w:val="7F7F7F" w:themeColor="text1" w:themeTint="80"/>
          <w:szCs w:val="20"/>
        </w:rPr>
        <w:t>4</w:t>
      </w:r>
      <w:r w:rsidRPr="00605E91">
        <w:rPr>
          <w:rFonts w:cs="Arial"/>
          <w:color w:val="7F7F7F" w:themeColor="text1" w:themeTint="80"/>
          <w:szCs w:val="20"/>
        </w:rPr>
        <w:t xml:space="preserve"> y 202</w:t>
      </w:r>
      <w:r>
        <w:rPr>
          <w:rFonts w:cs="Arial"/>
          <w:color w:val="7F7F7F" w:themeColor="text1" w:themeTint="80"/>
          <w:szCs w:val="20"/>
        </w:rPr>
        <w:t>5</w:t>
      </w:r>
    </w:p>
    <w:p w14:paraId="44341F11" w14:textId="77777777" w:rsidR="00171355" w:rsidRPr="00605E91" w:rsidRDefault="00171355" w:rsidP="00171355">
      <w:pPr>
        <w:rPr>
          <w:rFonts w:cs="Arial"/>
          <w:szCs w:val="20"/>
        </w:rPr>
      </w:pPr>
    </w:p>
    <w:p w14:paraId="1E9899A8" w14:textId="77777777" w:rsidR="00171355" w:rsidRPr="00BF2FB8" w:rsidRDefault="00171355" w:rsidP="00705162">
      <w:pPr>
        <w:pStyle w:val="Ttulo3"/>
        <w:numPr>
          <w:ilvl w:val="1"/>
          <w:numId w:val="4"/>
        </w:numPr>
        <w:rPr>
          <w:rFonts w:cs="Arial"/>
          <w:b/>
          <w:bCs/>
          <w:sz w:val="20"/>
          <w:szCs w:val="20"/>
        </w:rPr>
      </w:pPr>
      <w:bookmarkStart w:id="51" w:name="_Toc221012572"/>
      <w:bookmarkStart w:id="52" w:name="_Toc228284511"/>
      <w:r w:rsidRPr="00BF2FB8">
        <w:rPr>
          <w:rFonts w:cs="Arial"/>
          <w:b/>
          <w:bCs/>
          <w:sz w:val="20"/>
          <w:szCs w:val="20"/>
        </w:rPr>
        <w:t>Índices de liquidez</w:t>
      </w:r>
      <w:bookmarkEnd w:id="51"/>
      <w:bookmarkEnd w:id="52"/>
    </w:p>
    <w:p w14:paraId="7012696D" w14:textId="77777777" w:rsidR="00171355" w:rsidRPr="00605E91" w:rsidRDefault="00171355" w:rsidP="00705162">
      <w:pPr>
        <w:pStyle w:val="Prrafodelista"/>
        <w:numPr>
          <w:ilvl w:val="0"/>
          <w:numId w:val="10"/>
        </w:numPr>
        <w:rPr>
          <w:rFonts w:cs="Arial"/>
          <w:b/>
          <w:bCs/>
          <w:szCs w:val="20"/>
        </w:rPr>
      </w:pPr>
      <w:r w:rsidRPr="00605E91">
        <w:rPr>
          <w:rFonts w:cs="Arial"/>
          <w:b/>
          <w:bCs/>
          <w:szCs w:val="20"/>
        </w:rPr>
        <w:t>Liquidez corriente</w:t>
      </w:r>
    </w:p>
    <w:p w14:paraId="0D636F1D" w14:textId="77777777" w:rsidR="00171355" w:rsidRPr="00605E91" w:rsidRDefault="00171355" w:rsidP="00171355">
      <w:pPr>
        <w:rPr>
          <w:rFonts w:cs="Arial"/>
          <w:szCs w:val="20"/>
        </w:rPr>
      </w:pPr>
      <w:r w:rsidRPr="00605E91">
        <w:rPr>
          <w:rFonts w:cs="Arial"/>
          <w:szCs w:val="20"/>
        </w:rPr>
        <w:t>El cálculo de esta razón corresponde a dividir el activo circulante entre el pasivo circulante, y se interpreta como el número de veces que el activo a corto plazo cubre el pasivo a corto plazo. Debido a que ambas variables tienen un período de vencimiento similar, este es un buen indicador para medir la liquidez de una empresa en un momento determinado.</w:t>
      </w:r>
    </w:p>
    <w:p w14:paraId="3AAA7065" w14:textId="77777777" w:rsidR="00171355" w:rsidRPr="00605E91" w:rsidRDefault="00171355" w:rsidP="00171355">
      <w:pPr>
        <w:pStyle w:val="Descripcin"/>
        <w:spacing w:after="0"/>
        <w:rPr>
          <w:rFonts w:cs="Arial"/>
          <w:szCs w:val="20"/>
        </w:rPr>
      </w:pPr>
    </w:p>
    <w:p w14:paraId="37A6A9C2" w14:textId="223238B0" w:rsidR="00171355" w:rsidRPr="00605E91" w:rsidRDefault="00171355" w:rsidP="00171355">
      <w:pPr>
        <w:pStyle w:val="Descripcin"/>
        <w:keepNext/>
      </w:pPr>
      <w:bookmarkStart w:id="53" w:name="_Toc221006983"/>
      <w:bookmarkStart w:id="54" w:name="_Toc228284739"/>
      <w:r w:rsidRPr="00605E91">
        <w:t xml:space="preserve">Tabla </w:t>
      </w:r>
      <w:fldSimple w:instr=" SEQ Tabla \* ARABIC ">
        <w:r w:rsidR="0033654E">
          <w:rPr>
            <w:noProof/>
          </w:rPr>
          <w:t>6</w:t>
        </w:r>
      </w:fldSimple>
      <w:r w:rsidRPr="00605E91">
        <w:t xml:space="preserve"> - Liquidez Corriente</w:t>
      </w:r>
      <w:bookmarkEnd w:id="53"/>
      <w:bookmarkEnd w:id="54"/>
    </w:p>
    <w:tbl>
      <w:tblPr>
        <w:tblW w:w="10060" w:type="dxa"/>
        <w:jc w:val="center"/>
        <w:tblCellMar>
          <w:left w:w="70" w:type="dxa"/>
          <w:right w:w="70" w:type="dxa"/>
        </w:tblCellMar>
        <w:tblLook w:val="04A0" w:firstRow="1" w:lastRow="0" w:firstColumn="1" w:lastColumn="0" w:noHBand="0" w:noVBand="1"/>
      </w:tblPr>
      <w:tblGrid>
        <w:gridCol w:w="2263"/>
        <w:gridCol w:w="1418"/>
        <w:gridCol w:w="1417"/>
        <w:gridCol w:w="1418"/>
        <w:gridCol w:w="1417"/>
        <w:gridCol w:w="1276"/>
        <w:gridCol w:w="851"/>
      </w:tblGrid>
      <w:tr w:rsidR="00171355" w:rsidRPr="0071643E" w14:paraId="1F05E360" w14:textId="77777777" w:rsidTr="00E36C3E">
        <w:trPr>
          <w:trHeight w:val="300"/>
          <w:jc w:val="center"/>
        </w:trPr>
        <w:tc>
          <w:tcPr>
            <w:tcW w:w="2263"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0FCB53DE"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Liquidez Corriente</w:t>
            </w:r>
          </w:p>
        </w:tc>
        <w:tc>
          <w:tcPr>
            <w:tcW w:w="5670"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065D1DB4"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En millones de colones</w:t>
            </w:r>
          </w:p>
        </w:tc>
        <w:tc>
          <w:tcPr>
            <w:tcW w:w="1276"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3D4942C1"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Variación</w:t>
            </w:r>
            <w:r w:rsidRPr="0071643E">
              <w:rPr>
                <w:rFonts w:eastAsia="Times New Roman" w:cs="Arial"/>
                <w:b/>
                <w:bCs/>
                <w:color w:val="000000"/>
                <w:sz w:val="18"/>
                <w:szCs w:val="18"/>
                <w:lang w:eastAsia="es-CR"/>
              </w:rPr>
              <w:br/>
              <w:t>Absoluta</w:t>
            </w:r>
          </w:p>
        </w:tc>
        <w:tc>
          <w:tcPr>
            <w:tcW w:w="85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3E92C114"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w:t>
            </w:r>
          </w:p>
        </w:tc>
      </w:tr>
      <w:tr w:rsidR="00171355" w:rsidRPr="0071643E" w14:paraId="05683A27" w14:textId="77777777" w:rsidTr="00E36C3E">
        <w:trPr>
          <w:trHeight w:val="280"/>
          <w:jc w:val="center"/>
        </w:trPr>
        <w:tc>
          <w:tcPr>
            <w:tcW w:w="2263" w:type="dxa"/>
            <w:vMerge/>
            <w:tcBorders>
              <w:top w:val="single" w:sz="4" w:space="0" w:color="A6A6A6"/>
              <w:left w:val="single" w:sz="4" w:space="0" w:color="A6A6A6"/>
              <w:bottom w:val="single" w:sz="4" w:space="0" w:color="A6A6A6"/>
              <w:right w:val="single" w:sz="4" w:space="0" w:color="A6A6A6"/>
            </w:tcBorders>
            <w:vAlign w:val="center"/>
            <w:hideMark/>
          </w:tcPr>
          <w:p w14:paraId="3FF09BD0"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c>
          <w:tcPr>
            <w:tcW w:w="1418" w:type="dxa"/>
            <w:tcBorders>
              <w:top w:val="nil"/>
              <w:left w:val="nil"/>
              <w:bottom w:val="single" w:sz="4" w:space="0" w:color="A6A6A6"/>
              <w:right w:val="single" w:sz="4" w:space="0" w:color="A6A6A6"/>
            </w:tcBorders>
            <w:shd w:val="clear" w:color="000000" w:fill="F2F2F2"/>
            <w:noWrap/>
            <w:vAlign w:val="center"/>
            <w:hideMark/>
          </w:tcPr>
          <w:p w14:paraId="0C964E69"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2023</w:t>
            </w:r>
          </w:p>
        </w:tc>
        <w:tc>
          <w:tcPr>
            <w:tcW w:w="1417" w:type="dxa"/>
            <w:tcBorders>
              <w:top w:val="nil"/>
              <w:left w:val="nil"/>
              <w:bottom w:val="single" w:sz="4" w:space="0" w:color="A6A6A6"/>
              <w:right w:val="single" w:sz="4" w:space="0" w:color="A6A6A6"/>
            </w:tcBorders>
            <w:shd w:val="clear" w:color="000000" w:fill="F2F2F2"/>
            <w:noWrap/>
            <w:vAlign w:val="center"/>
            <w:hideMark/>
          </w:tcPr>
          <w:p w14:paraId="7D4ACF6F"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2024</w:t>
            </w:r>
          </w:p>
        </w:tc>
        <w:tc>
          <w:tcPr>
            <w:tcW w:w="1418" w:type="dxa"/>
            <w:tcBorders>
              <w:top w:val="nil"/>
              <w:left w:val="nil"/>
              <w:bottom w:val="single" w:sz="4" w:space="0" w:color="A6A6A6"/>
              <w:right w:val="single" w:sz="4" w:space="0" w:color="A6A6A6"/>
            </w:tcBorders>
            <w:shd w:val="clear" w:color="000000" w:fill="F2F2F2"/>
            <w:noWrap/>
            <w:vAlign w:val="center"/>
            <w:hideMark/>
          </w:tcPr>
          <w:p w14:paraId="3A04C57E"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2025</w:t>
            </w:r>
          </w:p>
        </w:tc>
        <w:tc>
          <w:tcPr>
            <w:tcW w:w="1417" w:type="dxa"/>
            <w:tcBorders>
              <w:top w:val="nil"/>
              <w:left w:val="nil"/>
              <w:bottom w:val="single" w:sz="4" w:space="0" w:color="A6A6A6"/>
              <w:right w:val="single" w:sz="4" w:space="0" w:color="A6A6A6"/>
            </w:tcBorders>
            <w:shd w:val="clear" w:color="000000" w:fill="F2F2F2"/>
            <w:noWrap/>
            <w:vAlign w:val="center"/>
            <w:hideMark/>
          </w:tcPr>
          <w:p w14:paraId="64194977"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2025*</w:t>
            </w:r>
          </w:p>
        </w:tc>
        <w:tc>
          <w:tcPr>
            <w:tcW w:w="1276" w:type="dxa"/>
            <w:vMerge/>
            <w:tcBorders>
              <w:top w:val="single" w:sz="4" w:space="0" w:color="A6A6A6"/>
              <w:left w:val="single" w:sz="4" w:space="0" w:color="A6A6A6"/>
              <w:bottom w:val="single" w:sz="4" w:space="0" w:color="A6A6A6"/>
              <w:right w:val="single" w:sz="4" w:space="0" w:color="A6A6A6"/>
            </w:tcBorders>
            <w:vAlign w:val="center"/>
            <w:hideMark/>
          </w:tcPr>
          <w:p w14:paraId="39243A24"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c>
          <w:tcPr>
            <w:tcW w:w="851" w:type="dxa"/>
            <w:vMerge/>
            <w:tcBorders>
              <w:top w:val="single" w:sz="4" w:space="0" w:color="A6A6A6"/>
              <w:left w:val="single" w:sz="4" w:space="0" w:color="A6A6A6"/>
              <w:bottom w:val="single" w:sz="4" w:space="0" w:color="A6A6A6"/>
              <w:right w:val="single" w:sz="4" w:space="0" w:color="A6A6A6"/>
            </w:tcBorders>
            <w:vAlign w:val="center"/>
            <w:hideMark/>
          </w:tcPr>
          <w:p w14:paraId="3DD73DBC"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r>
      <w:tr w:rsidR="00171355" w:rsidRPr="0071643E" w14:paraId="5B90B1EE" w14:textId="77777777" w:rsidTr="00E36C3E">
        <w:trPr>
          <w:trHeight w:val="280"/>
          <w:jc w:val="center"/>
        </w:trPr>
        <w:tc>
          <w:tcPr>
            <w:tcW w:w="2263" w:type="dxa"/>
            <w:tcBorders>
              <w:top w:val="nil"/>
              <w:left w:val="single" w:sz="4" w:space="0" w:color="A6A6A6"/>
              <w:bottom w:val="single" w:sz="4" w:space="0" w:color="A6A6A6"/>
              <w:right w:val="single" w:sz="4" w:space="0" w:color="A6A6A6"/>
            </w:tcBorders>
            <w:noWrap/>
            <w:vAlign w:val="bottom"/>
            <w:hideMark/>
          </w:tcPr>
          <w:p w14:paraId="0A8BB061"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Activo Circulante </w:t>
            </w:r>
          </w:p>
        </w:tc>
        <w:tc>
          <w:tcPr>
            <w:tcW w:w="1418" w:type="dxa"/>
            <w:tcBorders>
              <w:top w:val="nil"/>
              <w:left w:val="nil"/>
              <w:bottom w:val="single" w:sz="4" w:space="0" w:color="A6A6A6"/>
              <w:right w:val="single" w:sz="4" w:space="0" w:color="A6A6A6"/>
            </w:tcBorders>
            <w:noWrap/>
            <w:vAlign w:val="bottom"/>
            <w:hideMark/>
          </w:tcPr>
          <w:p w14:paraId="2BFA3449"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222 158 </w:t>
            </w:r>
          </w:p>
        </w:tc>
        <w:tc>
          <w:tcPr>
            <w:tcW w:w="1417" w:type="dxa"/>
            <w:tcBorders>
              <w:top w:val="nil"/>
              <w:left w:val="nil"/>
              <w:bottom w:val="single" w:sz="4" w:space="0" w:color="A6A6A6"/>
              <w:right w:val="single" w:sz="4" w:space="0" w:color="A6A6A6"/>
            </w:tcBorders>
            <w:noWrap/>
            <w:vAlign w:val="bottom"/>
            <w:hideMark/>
          </w:tcPr>
          <w:p w14:paraId="38B48D1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239 986 </w:t>
            </w:r>
          </w:p>
        </w:tc>
        <w:tc>
          <w:tcPr>
            <w:tcW w:w="1418" w:type="dxa"/>
            <w:tcBorders>
              <w:top w:val="nil"/>
              <w:left w:val="nil"/>
              <w:bottom w:val="single" w:sz="4" w:space="0" w:color="A6A6A6"/>
              <w:right w:val="single" w:sz="4" w:space="0" w:color="A6A6A6"/>
            </w:tcBorders>
            <w:noWrap/>
            <w:vAlign w:val="bottom"/>
            <w:hideMark/>
          </w:tcPr>
          <w:p w14:paraId="01958A85"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694 410 </w:t>
            </w:r>
          </w:p>
        </w:tc>
        <w:tc>
          <w:tcPr>
            <w:tcW w:w="1417" w:type="dxa"/>
            <w:tcBorders>
              <w:top w:val="nil"/>
              <w:left w:val="nil"/>
              <w:bottom w:val="single" w:sz="4" w:space="0" w:color="A6A6A6"/>
              <w:right w:val="single" w:sz="4" w:space="0" w:color="A6A6A6"/>
            </w:tcBorders>
            <w:noWrap/>
            <w:vAlign w:val="bottom"/>
            <w:hideMark/>
          </w:tcPr>
          <w:p w14:paraId="60EFB7A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28 151 </w:t>
            </w:r>
          </w:p>
        </w:tc>
        <w:tc>
          <w:tcPr>
            <w:tcW w:w="1276" w:type="dxa"/>
            <w:tcBorders>
              <w:top w:val="nil"/>
              <w:left w:val="nil"/>
              <w:bottom w:val="single" w:sz="4" w:space="0" w:color="A6A6A6"/>
              <w:right w:val="single" w:sz="4" w:space="0" w:color="A6A6A6"/>
            </w:tcBorders>
            <w:noWrap/>
            <w:vAlign w:val="bottom"/>
            <w:hideMark/>
          </w:tcPr>
          <w:p w14:paraId="6765695E"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(211 835)</w:t>
            </w:r>
          </w:p>
        </w:tc>
        <w:tc>
          <w:tcPr>
            <w:tcW w:w="851" w:type="dxa"/>
            <w:tcBorders>
              <w:top w:val="nil"/>
              <w:left w:val="nil"/>
              <w:bottom w:val="single" w:sz="4" w:space="0" w:color="A6A6A6"/>
              <w:right w:val="single" w:sz="4" w:space="0" w:color="A6A6A6"/>
            </w:tcBorders>
            <w:noWrap/>
            <w:vAlign w:val="bottom"/>
            <w:hideMark/>
          </w:tcPr>
          <w:p w14:paraId="38882F70"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(88.3%)</w:t>
            </w:r>
          </w:p>
        </w:tc>
      </w:tr>
      <w:tr w:rsidR="00171355" w:rsidRPr="0071643E" w14:paraId="2D75064D" w14:textId="77777777" w:rsidTr="00E36C3E">
        <w:trPr>
          <w:trHeight w:val="280"/>
          <w:jc w:val="center"/>
        </w:trPr>
        <w:tc>
          <w:tcPr>
            <w:tcW w:w="2263" w:type="dxa"/>
            <w:tcBorders>
              <w:top w:val="nil"/>
              <w:left w:val="single" w:sz="4" w:space="0" w:color="A6A6A6"/>
              <w:bottom w:val="single" w:sz="4" w:space="0" w:color="A6A6A6"/>
              <w:right w:val="single" w:sz="4" w:space="0" w:color="A6A6A6"/>
            </w:tcBorders>
            <w:noWrap/>
            <w:vAlign w:val="bottom"/>
            <w:hideMark/>
          </w:tcPr>
          <w:p w14:paraId="5906D3EC"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Pasivo Circulante</w:t>
            </w:r>
          </w:p>
        </w:tc>
        <w:tc>
          <w:tcPr>
            <w:tcW w:w="1418" w:type="dxa"/>
            <w:tcBorders>
              <w:top w:val="nil"/>
              <w:left w:val="nil"/>
              <w:bottom w:val="single" w:sz="4" w:space="0" w:color="A6A6A6"/>
              <w:right w:val="single" w:sz="4" w:space="0" w:color="A6A6A6"/>
            </w:tcBorders>
            <w:noWrap/>
            <w:vAlign w:val="bottom"/>
            <w:hideMark/>
          </w:tcPr>
          <w:p w14:paraId="75FCE41D"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195 100 </w:t>
            </w:r>
          </w:p>
        </w:tc>
        <w:tc>
          <w:tcPr>
            <w:tcW w:w="1417" w:type="dxa"/>
            <w:tcBorders>
              <w:top w:val="nil"/>
              <w:left w:val="nil"/>
              <w:bottom w:val="single" w:sz="4" w:space="0" w:color="A6A6A6"/>
              <w:right w:val="single" w:sz="4" w:space="0" w:color="A6A6A6"/>
            </w:tcBorders>
            <w:noWrap/>
            <w:vAlign w:val="bottom"/>
            <w:hideMark/>
          </w:tcPr>
          <w:p w14:paraId="01C83582"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228 548 </w:t>
            </w:r>
          </w:p>
        </w:tc>
        <w:tc>
          <w:tcPr>
            <w:tcW w:w="1418" w:type="dxa"/>
            <w:tcBorders>
              <w:top w:val="nil"/>
              <w:left w:val="nil"/>
              <w:bottom w:val="single" w:sz="4" w:space="0" w:color="A6A6A6"/>
              <w:right w:val="single" w:sz="4" w:space="0" w:color="A6A6A6"/>
            </w:tcBorders>
            <w:noWrap/>
            <w:vAlign w:val="bottom"/>
            <w:hideMark/>
          </w:tcPr>
          <w:p w14:paraId="78B97133"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453 688 </w:t>
            </w:r>
          </w:p>
        </w:tc>
        <w:tc>
          <w:tcPr>
            <w:tcW w:w="1417" w:type="dxa"/>
            <w:tcBorders>
              <w:top w:val="nil"/>
              <w:left w:val="nil"/>
              <w:bottom w:val="single" w:sz="4" w:space="0" w:color="A6A6A6"/>
              <w:right w:val="single" w:sz="4" w:space="0" w:color="A6A6A6"/>
            </w:tcBorders>
            <w:noWrap/>
            <w:vAlign w:val="bottom"/>
            <w:hideMark/>
          </w:tcPr>
          <w:p w14:paraId="7D389B7A"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55 424 </w:t>
            </w:r>
          </w:p>
        </w:tc>
        <w:tc>
          <w:tcPr>
            <w:tcW w:w="1276" w:type="dxa"/>
            <w:tcBorders>
              <w:top w:val="nil"/>
              <w:left w:val="nil"/>
              <w:bottom w:val="single" w:sz="4" w:space="0" w:color="A6A6A6"/>
              <w:right w:val="single" w:sz="4" w:space="0" w:color="A6A6A6"/>
            </w:tcBorders>
            <w:noWrap/>
            <w:vAlign w:val="bottom"/>
            <w:hideMark/>
          </w:tcPr>
          <w:p w14:paraId="7FB1821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(173 124)</w:t>
            </w:r>
          </w:p>
        </w:tc>
        <w:tc>
          <w:tcPr>
            <w:tcW w:w="851" w:type="dxa"/>
            <w:tcBorders>
              <w:top w:val="nil"/>
              <w:left w:val="nil"/>
              <w:bottom w:val="single" w:sz="4" w:space="0" w:color="A6A6A6"/>
              <w:right w:val="single" w:sz="4" w:space="0" w:color="A6A6A6"/>
            </w:tcBorders>
            <w:noWrap/>
            <w:vAlign w:val="bottom"/>
            <w:hideMark/>
          </w:tcPr>
          <w:p w14:paraId="57D8A66A"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(75.7%)</w:t>
            </w:r>
          </w:p>
        </w:tc>
      </w:tr>
      <w:tr w:rsidR="00171355" w:rsidRPr="0071643E" w14:paraId="4A202838" w14:textId="77777777" w:rsidTr="00E36C3E">
        <w:trPr>
          <w:trHeight w:val="280"/>
          <w:jc w:val="center"/>
        </w:trPr>
        <w:tc>
          <w:tcPr>
            <w:tcW w:w="2263" w:type="dxa"/>
            <w:tcBorders>
              <w:top w:val="nil"/>
              <w:left w:val="single" w:sz="4" w:space="0" w:color="A6A6A6"/>
              <w:bottom w:val="single" w:sz="4" w:space="0" w:color="A6A6A6"/>
              <w:right w:val="single" w:sz="4" w:space="0" w:color="A6A6A6"/>
            </w:tcBorders>
            <w:noWrap/>
            <w:vAlign w:val="bottom"/>
            <w:hideMark/>
          </w:tcPr>
          <w:p w14:paraId="7D7F90FC"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Liquidez Corriente</w:t>
            </w:r>
          </w:p>
        </w:tc>
        <w:tc>
          <w:tcPr>
            <w:tcW w:w="1418" w:type="dxa"/>
            <w:tcBorders>
              <w:top w:val="nil"/>
              <w:left w:val="nil"/>
              <w:bottom w:val="single" w:sz="4" w:space="0" w:color="A6A6A6"/>
              <w:right w:val="single" w:sz="4" w:space="0" w:color="A6A6A6"/>
            </w:tcBorders>
            <w:noWrap/>
            <w:vAlign w:val="bottom"/>
            <w:hideMark/>
          </w:tcPr>
          <w:p w14:paraId="21EA0BA9"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1.1 </w:t>
            </w:r>
          </w:p>
        </w:tc>
        <w:tc>
          <w:tcPr>
            <w:tcW w:w="1417" w:type="dxa"/>
            <w:tcBorders>
              <w:top w:val="nil"/>
              <w:left w:val="nil"/>
              <w:bottom w:val="single" w:sz="4" w:space="0" w:color="A6A6A6"/>
              <w:right w:val="single" w:sz="4" w:space="0" w:color="A6A6A6"/>
            </w:tcBorders>
            <w:noWrap/>
            <w:vAlign w:val="bottom"/>
            <w:hideMark/>
          </w:tcPr>
          <w:p w14:paraId="2ACE0C7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1.1 </w:t>
            </w:r>
          </w:p>
        </w:tc>
        <w:tc>
          <w:tcPr>
            <w:tcW w:w="1418" w:type="dxa"/>
            <w:tcBorders>
              <w:top w:val="nil"/>
              <w:left w:val="nil"/>
              <w:bottom w:val="single" w:sz="4" w:space="0" w:color="A6A6A6"/>
              <w:right w:val="single" w:sz="4" w:space="0" w:color="A6A6A6"/>
            </w:tcBorders>
            <w:noWrap/>
            <w:vAlign w:val="bottom"/>
            <w:hideMark/>
          </w:tcPr>
          <w:p w14:paraId="3DC1024E"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1.5 </w:t>
            </w:r>
          </w:p>
        </w:tc>
        <w:tc>
          <w:tcPr>
            <w:tcW w:w="1417" w:type="dxa"/>
            <w:tcBorders>
              <w:top w:val="nil"/>
              <w:left w:val="nil"/>
              <w:bottom w:val="single" w:sz="4" w:space="0" w:color="A6A6A6"/>
              <w:right w:val="single" w:sz="4" w:space="0" w:color="A6A6A6"/>
            </w:tcBorders>
            <w:noWrap/>
            <w:vAlign w:val="bottom"/>
            <w:hideMark/>
          </w:tcPr>
          <w:p w14:paraId="30823258"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0.5 </w:t>
            </w:r>
          </w:p>
        </w:tc>
        <w:tc>
          <w:tcPr>
            <w:tcW w:w="1276" w:type="dxa"/>
            <w:tcBorders>
              <w:top w:val="nil"/>
              <w:left w:val="nil"/>
              <w:bottom w:val="single" w:sz="4" w:space="0" w:color="A6A6A6"/>
              <w:right w:val="single" w:sz="4" w:space="0" w:color="A6A6A6"/>
            </w:tcBorders>
            <w:noWrap/>
            <w:vAlign w:val="bottom"/>
            <w:hideMark/>
          </w:tcPr>
          <w:p w14:paraId="0DD222CD"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(0.54)</w:t>
            </w:r>
          </w:p>
        </w:tc>
        <w:tc>
          <w:tcPr>
            <w:tcW w:w="851" w:type="dxa"/>
            <w:tcBorders>
              <w:top w:val="nil"/>
              <w:left w:val="nil"/>
              <w:bottom w:val="single" w:sz="4" w:space="0" w:color="A6A6A6"/>
              <w:right w:val="single" w:sz="4" w:space="0" w:color="A6A6A6"/>
            </w:tcBorders>
            <w:noWrap/>
            <w:vAlign w:val="bottom"/>
            <w:hideMark/>
          </w:tcPr>
          <w:p w14:paraId="518DDB3A"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(51.6%)</w:t>
            </w:r>
          </w:p>
        </w:tc>
      </w:tr>
    </w:tbl>
    <w:p w14:paraId="6489EAEE" w14:textId="38107B9A" w:rsidR="00171355" w:rsidRPr="005A77EA" w:rsidRDefault="00171355" w:rsidP="008F0DC4">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465333">
        <w:rPr>
          <w:rFonts w:cs="Arial"/>
          <w:color w:val="7F7F7F" w:themeColor="text1" w:themeTint="80"/>
          <w:sz w:val="18"/>
          <w:szCs w:val="18"/>
        </w:rPr>
        <w:t>Operaciones Continuadas</w:t>
      </w:r>
    </w:p>
    <w:p w14:paraId="1A069BE2" w14:textId="5555193A" w:rsidR="00171355" w:rsidRDefault="00171355" w:rsidP="00171355">
      <w:pPr>
        <w:rPr>
          <w:rFonts w:cs="Arial"/>
          <w:szCs w:val="20"/>
        </w:rPr>
      </w:pPr>
      <w:r w:rsidRPr="00605E91">
        <w:rPr>
          <w:rFonts w:cs="Arial"/>
          <w:szCs w:val="20"/>
        </w:rPr>
        <w:lastRenderedPageBreak/>
        <w:t>Para el cierre del período 202</w:t>
      </w:r>
      <w:r>
        <w:rPr>
          <w:rFonts w:cs="Arial"/>
          <w:szCs w:val="20"/>
        </w:rPr>
        <w:t>5</w:t>
      </w:r>
      <w:r w:rsidRPr="00605E91">
        <w:rPr>
          <w:rFonts w:cs="Arial"/>
          <w:szCs w:val="20"/>
        </w:rPr>
        <w:t xml:space="preserve">, </w:t>
      </w:r>
      <w:r w:rsidR="00926A35">
        <w:rPr>
          <w:rFonts w:cs="Arial"/>
          <w:szCs w:val="20"/>
        </w:rPr>
        <w:t>se presenta un aumento en la razón de 1.1 a 1.5 principalmente por la reclasificación de todos los activos y pasivos de largo plazo</w:t>
      </w:r>
      <w:r w:rsidR="00465333">
        <w:rPr>
          <w:rFonts w:cs="Arial"/>
          <w:szCs w:val="20"/>
        </w:rPr>
        <w:t xml:space="preserve"> </w:t>
      </w:r>
      <w:r w:rsidR="00926A35">
        <w:rPr>
          <w:rFonts w:cs="Arial"/>
          <w:szCs w:val="20"/>
        </w:rPr>
        <w:t>de las operaciones disponibles para la venta</w:t>
      </w:r>
      <w:r w:rsidR="00465333">
        <w:rPr>
          <w:rFonts w:cs="Arial"/>
          <w:szCs w:val="20"/>
        </w:rPr>
        <w:t>, a una cuenta de corto plazo</w:t>
      </w:r>
      <w:r w:rsidR="00926A35">
        <w:rPr>
          <w:rFonts w:cs="Arial"/>
          <w:szCs w:val="20"/>
        </w:rPr>
        <w:t>.   En el caso de la razón</w:t>
      </w:r>
      <w:r w:rsidR="00470D9D">
        <w:rPr>
          <w:rFonts w:cs="Arial"/>
          <w:szCs w:val="20"/>
        </w:rPr>
        <w:t xml:space="preserve"> del período 2025 de las Operaciones Continuadas, disminuye a 0.5 debido a que en el Pasivo Circulante hay un saldo de 35,384 millones de colones correspondiente a tres operaciones de deuda que vencen a finales del período 2026 y que la administración espera renegociar a un período de largo plazo durante el primer semestre del año.</w:t>
      </w:r>
    </w:p>
    <w:p w14:paraId="0A96E467" w14:textId="77777777" w:rsidR="00171355" w:rsidRDefault="00171355" w:rsidP="00171355">
      <w:pPr>
        <w:rPr>
          <w:rFonts w:cs="Arial"/>
          <w:szCs w:val="20"/>
        </w:rPr>
      </w:pPr>
    </w:p>
    <w:p w14:paraId="59C4F8D7" w14:textId="77777777" w:rsidR="00171355" w:rsidRPr="00605E91" w:rsidRDefault="00171355" w:rsidP="00705162">
      <w:pPr>
        <w:pStyle w:val="Prrafodelista"/>
        <w:numPr>
          <w:ilvl w:val="0"/>
          <w:numId w:val="10"/>
        </w:numPr>
        <w:rPr>
          <w:rFonts w:cs="Arial"/>
          <w:b/>
          <w:bCs/>
          <w:szCs w:val="20"/>
        </w:rPr>
      </w:pPr>
      <w:r w:rsidRPr="00605E91">
        <w:rPr>
          <w:rFonts w:cs="Arial"/>
          <w:b/>
          <w:bCs/>
          <w:szCs w:val="20"/>
        </w:rPr>
        <w:t>Razón Ácida</w:t>
      </w:r>
    </w:p>
    <w:p w14:paraId="748B3D7F" w14:textId="77777777" w:rsidR="00171355" w:rsidRPr="00605E91" w:rsidRDefault="00171355" w:rsidP="00171355">
      <w:pPr>
        <w:rPr>
          <w:rFonts w:cs="Arial"/>
          <w:szCs w:val="20"/>
        </w:rPr>
      </w:pPr>
      <w:r w:rsidRPr="00605E91">
        <w:rPr>
          <w:rFonts w:cs="Arial"/>
          <w:szCs w:val="20"/>
        </w:rPr>
        <w:t>El cálculo de esta razón corresponde a tomar el activo circulante, restarle los inventarios y el resultado anterior se divide entre el pasivo circulante. Se interpreta como el número de veces en que la empresa puede pagar las obligaciones a corto plazo con sus activos líquidos.</w:t>
      </w:r>
    </w:p>
    <w:p w14:paraId="1018B79F" w14:textId="77777777" w:rsidR="00A7253F" w:rsidRPr="00A7253F" w:rsidRDefault="00A7253F" w:rsidP="00A7253F"/>
    <w:p w14:paraId="08681B6C" w14:textId="2057AD7C" w:rsidR="00171355" w:rsidRPr="00605E91" w:rsidRDefault="00171355" w:rsidP="00171355">
      <w:pPr>
        <w:pStyle w:val="Descripcin"/>
        <w:keepNext/>
      </w:pPr>
      <w:bookmarkStart w:id="55" w:name="_Toc221006984"/>
      <w:bookmarkStart w:id="56" w:name="_Toc228284740"/>
      <w:r w:rsidRPr="00605E91">
        <w:t xml:space="preserve">Tabla </w:t>
      </w:r>
      <w:fldSimple w:instr=" SEQ Tabla \* ARABIC ">
        <w:r w:rsidR="0033654E">
          <w:rPr>
            <w:noProof/>
          </w:rPr>
          <w:t>7</w:t>
        </w:r>
      </w:fldSimple>
      <w:r w:rsidRPr="00605E91">
        <w:t xml:space="preserve"> - Razón Ácida</w:t>
      </w:r>
      <w:bookmarkEnd w:id="55"/>
      <w:bookmarkEnd w:id="56"/>
    </w:p>
    <w:tbl>
      <w:tblPr>
        <w:tblW w:w="10201" w:type="dxa"/>
        <w:jc w:val="center"/>
        <w:tblCellMar>
          <w:left w:w="70" w:type="dxa"/>
          <w:right w:w="70" w:type="dxa"/>
        </w:tblCellMar>
        <w:tblLook w:val="04A0" w:firstRow="1" w:lastRow="0" w:firstColumn="1" w:lastColumn="0" w:noHBand="0" w:noVBand="1"/>
      </w:tblPr>
      <w:tblGrid>
        <w:gridCol w:w="2547"/>
        <w:gridCol w:w="1417"/>
        <w:gridCol w:w="1418"/>
        <w:gridCol w:w="1417"/>
        <w:gridCol w:w="1276"/>
        <w:gridCol w:w="1276"/>
        <w:gridCol w:w="850"/>
      </w:tblGrid>
      <w:tr w:rsidR="00171355" w:rsidRPr="0071643E" w14:paraId="65ADDC18" w14:textId="77777777" w:rsidTr="00E36C3E">
        <w:trPr>
          <w:trHeight w:val="280"/>
          <w:jc w:val="center"/>
        </w:trPr>
        <w:tc>
          <w:tcPr>
            <w:tcW w:w="2547"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1CF0C21F"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Razón Ácida</w:t>
            </w:r>
          </w:p>
        </w:tc>
        <w:tc>
          <w:tcPr>
            <w:tcW w:w="5528"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5B53E877"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En millones de colones</w:t>
            </w:r>
          </w:p>
        </w:tc>
        <w:tc>
          <w:tcPr>
            <w:tcW w:w="1276"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3D0A08D4"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Variación</w:t>
            </w:r>
            <w:r w:rsidRPr="0071643E">
              <w:rPr>
                <w:rFonts w:eastAsia="Times New Roman" w:cs="Arial"/>
                <w:b/>
                <w:bCs/>
                <w:color w:val="000000"/>
                <w:sz w:val="18"/>
                <w:szCs w:val="18"/>
                <w:lang w:eastAsia="es-CR"/>
              </w:rPr>
              <w:br/>
              <w:t>Absoluta</w:t>
            </w:r>
          </w:p>
        </w:tc>
        <w:tc>
          <w:tcPr>
            <w:tcW w:w="850"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45018090"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w:t>
            </w:r>
          </w:p>
        </w:tc>
      </w:tr>
      <w:tr w:rsidR="00171355" w:rsidRPr="0071643E" w14:paraId="36791DAD" w14:textId="77777777" w:rsidTr="00E36C3E">
        <w:trPr>
          <w:trHeight w:val="280"/>
          <w:jc w:val="center"/>
        </w:trPr>
        <w:tc>
          <w:tcPr>
            <w:tcW w:w="2547" w:type="dxa"/>
            <w:vMerge/>
            <w:tcBorders>
              <w:top w:val="single" w:sz="4" w:space="0" w:color="A6A6A6"/>
              <w:left w:val="single" w:sz="4" w:space="0" w:color="A6A6A6"/>
              <w:bottom w:val="single" w:sz="4" w:space="0" w:color="A6A6A6"/>
              <w:right w:val="single" w:sz="4" w:space="0" w:color="A6A6A6"/>
            </w:tcBorders>
            <w:vAlign w:val="center"/>
            <w:hideMark/>
          </w:tcPr>
          <w:p w14:paraId="59E15F02"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c>
          <w:tcPr>
            <w:tcW w:w="1417" w:type="dxa"/>
            <w:tcBorders>
              <w:top w:val="nil"/>
              <w:left w:val="nil"/>
              <w:bottom w:val="single" w:sz="4" w:space="0" w:color="A6A6A6"/>
              <w:right w:val="single" w:sz="4" w:space="0" w:color="A6A6A6"/>
            </w:tcBorders>
            <w:shd w:val="clear" w:color="000000" w:fill="F2F2F2"/>
            <w:noWrap/>
            <w:vAlign w:val="center"/>
            <w:hideMark/>
          </w:tcPr>
          <w:p w14:paraId="3606A4D9"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2023</w:t>
            </w:r>
          </w:p>
        </w:tc>
        <w:tc>
          <w:tcPr>
            <w:tcW w:w="1418" w:type="dxa"/>
            <w:tcBorders>
              <w:top w:val="nil"/>
              <w:left w:val="nil"/>
              <w:bottom w:val="single" w:sz="4" w:space="0" w:color="A6A6A6"/>
              <w:right w:val="single" w:sz="4" w:space="0" w:color="A6A6A6"/>
            </w:tcBorders>
            <w:shd w:val="clear" w:color="000000" w:fill="F2F2F2"/>
            <w:noWrap/>
            <w:vAlign w:val="center"/>
            <w:hideMark/>
          </w:tcPr>
          <w:p w14:paraId="37EED97F"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2024</w:t>
            </w:r>
          </w:p>
        </w:tc>
        <w:tc>
          <w:tcPr>
            <w:tcW w:w="1417" w:type="dxa"/>
            <w:tcBorders>
              <w:top w:val="nil"/>
              <w:left w:val="nil"/>
              <w:bottom w:val="single" w:sz="4" w:space="0" w:color="A6A6A6"/>
              <w:right w:val="single" w:sz="4" w:space="0" w:color="A6A6A6"/>
            </w:tcBorders>
            <w:shd w:val="clear" w:color="000000" w:fill="F2F2F2"/>
            <w:noWrap/>
            <w:vAlign w:val="center"/>
            <w:hideMark/>
          </w:tcPr>
          <w:p w14:paraId="611AAD9C"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578316A8"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2025*</w:t>
            </w:r>
          </w:p>
        </w:tc>
        <w:tc>
          <w:tcPr>
            <w:tcW w:w="1276" w:type="dxa"/>
            <w:vMerge/>
            <w:tcBorders>
              <w:top w:val="single" w:sz="4" w:space="0" w:color="A6A6A6"/>
              <w:left w:val="single" w:sz="4" w:space="0" w:color="A6A6A6"/>
              <w:bottom w:val="single" w:sz="4" w:space="0" w:color="A6A6A6"/>
              <w:right w:val="single" w:sz="4" w:space="0" w:color="A6A6A6"/>
            </w:tcBorders>
            <w:vAlign w:val="center"/>
            <w:hideMark/>
          </w:tcPr>
          <w:p w14:paraId="5B0914D4"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c>
          <w:tcPr>
            <w:tcW w:w="850" w:type="dxa"/>
            <w:vMerge/>
            <w:tcBorders>
              <w:top w:val="single" w:sz="4" w:space="0" w:color="A6A6A6"/>
              <w:left w:val="single" w:sz="4" w:space="0" w:color="A6A6A6"/>
              <w:bottom w:val="single" w:sz="4" w:space="0" w:color="A6A6A6"/>
              <w:right w:val="single" w:sz="4" w:space="0" w:color="A6A6A6"/>
            </w:tcBorders>
            <w:vAlign w:val="center"/>
            <w:hideMark/>
          </w:tcPr>
          <w:p w14:paraId="0670F524"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r>
      <w:tr w:rsidR="00171355" w:rsidRPr="0071643E" w14:paraId="34AFA604" w14:textId="77777777" w:rsidTr="00E36C3E">
        <w:trPr>
          <w:trHeight w:val="280"/>
          <w:jc w:val="center"/>
        </w:trPr>
        <w:tc>
          <w:tcPr>
            <w:tcW w:w="2547" w:type="dxa"/>
            <w:tcBorders>
              <w:top w:val="nil"/>
              <w:left w:val="single" w:sz="4" w:space="0" w:color="A6A6A6"/>
              <w:bottom w:val="single" w:sz="4" w:space="0" w:color="A6A6A6"/>
              <w:right w:val="single" w:sz="4" w:space="0" w:color="A6A6A6"/>
            </w:tcBorders>
            <w:noWrap/>
            <w:vAlign w:val="bottom"/>
            <w:hideMark/>
          </w:tcPr>
          <w:p w14:paraId="5F744725"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Activo Circulante </w:t>
            </w:r>
          </w:p>
        </w:tc>
        <w:tc>
          <w:tcPr>
            <w:tcW w:w="1417" w:type="dxa"/>
            <w:tcBorders>
              <w:top w:val="nil"/>
              <w:left w:val="nil"/>
              <w:bottom w:val="single" w:sz="4" w:space="0" w:color="A6A6A6"/>
              <w:right w:val="single" w:sz="4" w:space="0" w:color="A6A6A6"/>
            </w:tcBorders>
            <w:noWrap/>
            <w:vAlign w:val="bottom"/>
            <w:hideMark/>
          </w:tcPr>
          <w:p w14:paraId="0ADA335B"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222 158 </w:t>
            </w:r>
          </w:p>
        </w:tc>
        <w:tc>
          <w:tcPr>
            <w:tcW w:w="1418" w:type="dxa"/>
            <w:tcBorders>
              <w:top w:val="nil"/>
              <w:left w:val="nil"/>
              <w:bottom w:val="single" w:sz="4" w:space="0" w:color="A6A6A6"/>
              <w:right w:val="single" w:sz="4" w:space="0" w:color="A6A6A6"/>
            </w:tcBorders>
            <w:noWrap/>
            <w:vAlign w:val="bottom"/>
            <w:hideMark/>
          </w:tcPr>
          <w:p w14:paraId="6FF0E686"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239 986 </w:t>
            </w:r>
          </w:p>
        </w:tc>
        <w:tc>
          <w:tcPr>
            <w:tcW w:w="1417" w:type="dxa"/>
            <w:tcBorders>
              <w:top w:val="nil"/>
              <w:left w:val="nil"/>
              <w:bottom w:val="single" w:sz="4" w:space="0" w:color="A6A6A6"/>
              <w:right w:val="single" w:sz="4" w:space="0" w:color="A6A6A6"/>
            </w:tcBorders>
            <w:noWrap/>
            <w:vAlign w:val="bottom"/>
            <w:hideMark/>
          </w:tcPr>
          <w:p w14:paraId="07C892ED"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694 410 </w:t>
            </w:r>
          </w:p>
        </w:tc>
        <w:tc>
          <w:tcPr>
            <w:tcW w:w="1276" w:type="dxa"/>
            <w:tcBorders>
              <w:top w:val="nil"/>
              <w:left w:val="nil"/>
              <w:bottom w:val="single" w:sz="4" w:space="0" w:color="A6A6A6"/>
              <w:right w:val="single" w:sz="4" w:space="0" w:color="A6A6A6"/>
            </w:tcBorders>
            <w:noWrap/>
            <w:vAlign w:val="bottom"/>
            <w:hideMark/>
          </w:tcPr>
          <w:p w14:paraId="34B94578"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28 151 </w:t>
            </w:r>
          </w:p>
        </w:tc>
        <w:tc>
          <w:tcPr>
            <w:tcW w:w="1276" w:type="dxa"/>
            <w:tcBorders>
              <w:top w:val="nil"/>
              <w:left w:val="nil"/>
              <w:bottom w:val="single" w:sz="4" w:space="0" w:color="A6A6A6"/>
              <w:right w:val="single" w:sz="4" w:space="0" w:color="A6A6A6"/>
            </w:tcBorders>
            <w:noWrap/>
            <w:vAlign w:val="bottom"/>
            <w:hideMark/>
          </w:tcPr>
          <w:p w14:paraId="42AAEF59"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(211 835)</w:t>
            </w:r>
          </w:p>
        </w:tc>
        <w:tc>
          <w:tcPr>
            <w:tcW w:w="850" w:type="dxa"/>
            <w:tcBorders>
              <w:top w:val="nil"/>
              <w:left w:val="nil"/>
              <w:bottom w:val="single" w:sz="4" w:space="0" w:color="A6A6A6"/>
              <w:right w:val="single" w:sz="4" w:space="0" w:color="A6A6A6"/>
            </w:tcBorders>
            <w:noWrap/>
            <w:vAlign w:val="bottom"/>
            <w:hideMark/>
          </w:tcPr>
          <w:p w14:paraId="32AD129B"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(88.3%)</w:t>
            </w:r>
          </w:p>
        </w:tc>
      </w:tr>
      <w:tr w:rsidR="00171355" w:rsidRPr="0071643E" w14:paraId="3F86D4EE" w14:textId="77777777" w:rsidTr="00E36C3E">
        <w:trPr>
          <w:trHeight w:val="280"/>
          <w:jc w:val="center"/>
        </w:trPr>
        <w:tc>
          <w:tcPr>
            <w:tcW w:w="2547" w:type="dxa"/>
            <w:tcBorders>
              <w:top w:val="nil"/>
              <w:left w:val="single" w:sz="4" w:space="0" w:color="A6A6A6"/>
              <w:bottom w:val="single" w:sz="4" w:space="0" w:color="A6A6A6"/>
              <w:right w:val="single" w:sz="4" w:space="0" w:color="A6A6A6"/>
            </w:tcBorders>
            <w:noWrap/>
            <w:vAlign w:val="bottom"/>
            <w:hideMark/>
          </w:tcPr>
          <w:p w14:paraId="5180BBE6"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Inventario</w:t>
            </w:r>
          </w:p>
        </w:tc>
        <w:tc>
          <w:tcPr>
            <w:tcW w:w="1417" w:type="dxa"/>
            <w:tcBorders>
              <w:top w:val="nil"/>
              <w:left w:val="nil"/>
              <w:bottom w:val="single" w:sz="4" w:space="0" w:color="A6A6A6"/>
              <w:right w:val="single" w:sz="4" w:space="0" w:color="A6A6A6"/>
            </w:tcBorders>
            <w:noWrap/>
            <w:vAlign w:val="bottom"/>
            <w:hideMark/>
          </w:tcPr>
          <w:p w14:paraId="52B5353B"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84 861 </w:t>
            </w:r>
          </w:p>
        </w:tc>
        <w:tc>
          <w:tcPr>
            <w:tcW w:w="1418" w:type="dxa"/>
            <w:tcBorders>
              <w:top w:val="nil"/>
              <w:left w:val="nil"/>
              <w:bottom w:val="single" w:sz="4" w:space="0" w:color="A6A6A6"/>
              <w:right w:val="single" w:sz="4" w:space="0" w:color="A6A6A6"/>
            </w:tcBorders>
            <w:noWrap/>
            <w:vAlign w:val="bottom"/>
            <w:hideMark/>
          </w:tcPr>
          <w:p w14:paraId="0CC7E7A3"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96 145 </w:t>
            </w:r>
          </w:p>
        </w:tc>
        <w:tc>
          <w:tcPr>
            <w:tcW w:w="1417" w:type="dxa"/>
            <w:tcBorders>
              <w:top w:val="nil"/>
              <w:left w:val="nil"/>
              <w:bottom w:val="single" w:sz="4" w:space="0" w:color="A6A6A6"/>
              <w:right w:val="single" w:sz="4" w:space="0" w:color="A6A6A6"/>
            </w:tcBorders>
            <w:noWrap/>
            <w:vAlign w:val="bottom"/>
            <w:hideMark/>
          </w:tcPr>
          <w:p w14:paraId="6C0E0B7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3 769 </w:t>
            </w:r>
          </w:p>
        </w:tc>
        <w:tc>
          <w:tcPr>
            <w:tcW w:w="1276" w:type="dxa"/>
            <w:tcBorders>
              <w:top w:val="nil"/>
              <w:left w:val="nil"/>
              <w:bottom w:val="single" w:sz="4" w:space="0" w:color="A6A6A6"/>
              <w:right w:val="single" w:sz="4" w:space="0" w:color="A6A6A6"/>
            </w:tcBorders>
            <w:noWrap/>
            <w:vAlign w:val="bottom"/>
            <w:hideMark/>
          </w:tcPr>
          <w:p w14:paraId="71DAB75C"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3 769 </w:t>
            </w:r>
          </w:p>
        </w:tc>
        <w:tc>
          <w:tcPr>
            <w:tcW w:w="1276" w:type="dxa"/>
            <w:tcBorders>
              <w:top w:val="nil"/>
              <w:left w:val="nil"/>
              <w:bottom w:val="single" w:sz="4" w:space="0" w:color="A6A6A6"/>
              <w:right w:val="single" w:sz="4" w:space="0" w:color="A6A6A6"/>
            </w:tcBorders>
            <w:noWrap/>
            <w:vAlign w:val="bottom"/>
            <w:hideMark/>
          </w:tcPr>
          <w:p w14:paraId="6EB92A3F"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(92 376)</w:t>
            </w:r>
          </w:p>
        </w:tc>
        <w:tc>
          <w:tcPr>
            <w:tcW w:w="850" w:type="dxa"/>
            <w:tcBorders>
              <w:top w:val="nil"/>
              <w:left w:val="nil"/>
              <w:bottom w:val="single" w:sz="4" w:space="0" w:color="A6A6A6"/>
              <w:right w:val="single" w:sz="4" w:space="0" w:color="A6A6A6"/>
            </w:tcBorders>
            <w:noWrap/>
            <w:vAlign w:val="bottom"/>
            <w:hideMark/>
          </w:tcPr>
          <w:p w14:paraId="5096AD65"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(96.1%)</w:t>
            </w:r>
          </w:p>
        </w:tc>
      </w:tr>
      <w:tr w:rsidR="00171355" w:rsidRPr="0071643E" w14:paraId="1762A093" w14:textId="77777777" w:rsidTr="00E36C3E">
        <w:trPr>
          <w:trHeight w:val="280"/>
          <w:jc w:val="center"/>
        </w:trPr>
        <w:tc>
          <w:tcPr>
            <w:tcW w:w="2547" w:type="dxa"/>
            <w:tcBorders>
              <w:top w:val="nil"/>
              <w:left w:val="single" w:sz="4" w:space="0" w:color="A6A6A6"/>
              <w:bottom w:val="single" w:sz="4" w:space="0" w:color="A6A6A6"/>
              <w:right w:val="single" w:sz="4" w:space="0" w:color="A6A6A6"/>
            </w:tcBorders>
            <w:noWrap/>
            <w:vAlign w:val="bottom"/>
            <w:hideMark/>
          </w:tcPr>
          <w:p w14:paraId="32A3951D"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Pasivo Circulante</w:t>
            </w:r>
          </w:p>
        </w:tc>
        <w:tc>
          <w:tcPr>
            <w:tcW w:w="1417" w:type="dxa"/>
            <w:tcBorders>
              <w:top w:val="nil"/>
              <w:left w:val="nil"/>
              <w:bottom w:val="single" w:sz="4" w:space="0" w:color="A6A6A6"/>
              <w:right w:val="single" w:sz="4" w:space="0" w:color="A6A6A6"/>
            </w:tcBorders>
            <w:noWrap/>
            <w:vAlign w:val="bottom"/>
            <w:hideMark/>
          </w:tcPr>
          <w:p w14:paraId="489C4D88"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195 100 </w:t>
            </w:r>
          </w:p>
        </w:tc>
        <w:tc>
          <w:tcPr>
            <w:tcW w:w="1418" w:type="dxa"/>
            <w:tcBorders>
              <w:top w:val="nil"/>
              <w:left w:val="nil"/>
              <w:bottom w:val="single" w:sz="4" w:space="0" w:color="A6A6A6"/>
              <w:right w:val="single" w:sz="4" w:space="0" w:color="A6A6A6"/>
            </w:tcBorders>
            <w:noWrap/>
            <w:vAlign w:val="bottom"/>
            <w:hideMark/>
          </w:tcPr>
          <w:p w14:paraId="2F5725A3"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228 548 </w:t>
            </w:r>
          </w:p>
        </w:tc>
        <w:tc>
          <w:tcPr>
            <w:tcW w:w="1417" w:type="dxa"/>
            <w:tcBorders>
              <w:top w:val="nil"/>
              <w:left w:val="nil"/>
              <w:bottom w:val="single" w:sz="4" w:space="0" w:color="A6A6A6"/>
              <w:right w:val="single" w:sz="4" w:space="0" w:color="A6A6A6"/>
            </w:tcBorders>
            <w:noWrap/>
            <w:vAlign w:val="bottom"/>
            <w:hideMark/>
          </w:tcPr>
          <w:p w14:paraId="3D4B9FC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453 688 </w:t>
            </w:r>
          </w:p>
        </w:tc>
        <w:tc>
          <w:tcPr>
            <w:tcW w:w="1276" w:type="dxa"/>
            <w:tcBorders>
              <w:top w:val="nil"/>
              <w:left w:val="nil"/>
              <w:bottom w:val="single" w:sz="4" w:space="0" w:color="A6A6A6"/>
              <w:right w:val="single" w:sz="4" w:space="0" w:color="A6A6A6"/>
            </w:tcBorders>
            <w:noWrap/>
            <w:vAlign w:val="bottom"/>
            <w:hideMark/>
          </w:tcPr>
          <w:p w14:paraId="193D6CA9"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55 424 </w:t>
            </w:r>
          </w:p>
        </w:tc>
        <w:tc>
          <w:tcPr>
            <w:tcW w:w="1276" w:type="dxa"/>
            <w:tcBorders>
              <w:top w:val="nil"/>
              <w:left w:val="nil"/>
              <w:bottom w:val="single" w:sz="4" w:space="0" w:color="A6A6A6"/>
              <w:right w:val="single" w:sz="4" w:space="0" w:color="A6A6A6"/>
            </w:tcBorders>
            <w:noWrap/>
            <w:vAlign w:val="bottom"/>
            <w:hideMark/>
          </w:tcPr>
          <w:p w14:paraId="647E614A"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(173 124)</w:t>
            </w:r>
          </w:p>
        </w:tc>
        <w:tc>
          <w:tcPr>
            <w:tcW w:w="850" w:type="dxa"/>
            <w:tcBorders>
              <w:top w:val="nil"/>
              <w:left w:val="nil"/>
              <w:bottom w:val="single" w:sz="4" w:space="0" w:color="A6A6A6"/>
              <w:right w:val="single" w:sz="4" w:space="0" w:color="A6A6A6"/>
            </w:tcBorders>
            <w:noWrap/>
            <w:vAlign w:val="bottom"/>
            <w:hideMark/>
          </w:tcPr>
          <w:p w14:paraId="5F67422D"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(75.7%)</w:t>
            </w:r>
          </w:p>
        </w:tc>
      </w:tr>
      <w:tr w:rsidR="00171355" w:rsidRPr="0071643E" w14:paraId="36BD8DCC" w14:textId="77777777" w:rsidTr="00E36C3E">
        <w:trPr>
          <w:trHeight w:val="280"/>
          <w:jc w:val="center"/>
        </w:trPr>
        <w:tc>
          <w:tcPr>
            <w:tcW w:w="2547" w:type="dxa"/>
            <w:tcBorders>
              <w:top w:val="nil"/>
              <w:left w:val="single" w:sz="4" w:space="0" w:color="A6A6A6"/>
              <w:bottom w:val="single" w:sz="4" w:space="0" w:color="A6A6A6"/>
              <w:right w:val="single" w:sz="4" w:space="0" w:color="A6A6A6"/>
            </w:tcBorders>
            <w:noWrap/>
            <w:vAlign w:val="bottom"/>
            <w:hideMark/>
          </w:tcPr>
          <w:p w14:paraId="3DB6F44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Razón Ácida</w:t>
            </w:r>
          </w:p>
        </w:tc>
        <w:tc>
          <w:tcPr>
            <w:tcW w:w="1417" w:type="dxa"/>
            <w:tcBorders>
              <w:top w:val="nil"/>
              <w:left w:val="nil"/>
              <w:bottom w:val="single" w:sz="4" w:space="0" w:color="A6A6A6"/>
              <w:right w:val="single" w:sz="4" w:space="0" w:color="A6A6A6"/>
            </w:tcBorders>
            <w:noWrap/>
            <w:vAlign w:val="bottom"/>
            <w:hideMark/>
          </w:tcPr>
          <w:p w14:paraId="2EC62F92"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0.7 </w:t>
            </w:r>
          </w:p>
        </w:tc>
        <w:tc>
          <w:tcPr>
            <w:tcW w:w="1418" w:type="dxa"/>
            <w:tcBorders>
              <w:top w:val="nil"/>
              <w:left w:val="nil"/>
              <w:bottom w:val="single" w:sz="4" w:space="0" w:color="A6A6A6"/>
              <w:right w:val="single" w:sz="4" w:space="0" w:color="A6A6A6"/>
            </w:tcBorders>
            <w:noWrap/>
            <w:vAlign w:val="bottom"/>
            <w:hideMark/>
          </w:tcPr>
          <w:p w14:paraId="041BBD79"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0.6 </w:t>
            </w:r>
          </w:p>
        </w:tc>
        <w:tc>
          <w:tcPr>
            <w:tcW w:w="1417" w:type="dxa"/>
            <w:tcBorders>
              <w:top w:val="nil"/>
              <w:left w:val="nil"/>
              <w:bottom w:val="single" w:sz="4" w:space="0" w:color="A6A6A6"/>
              <w:right w:val="single" w:sz="4" w:space="0" w:color="A6A6A6"/>
            </w:tcBorders>
            <w:noWrap/>
            <w:vAlign w:val="bottom"/>
            <w:hideMark/>
          </w:tcPr>
          <w:p w14:paraId="37407EBC"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1.5 </w:t>
            </w:r>
          </w:p>
        </w:tc>
        <w:tc>
          <w:tcPr>
            <w:tcW w:w="1276" w:type="dxa"/>
            <w:tcBorders>
              <w:top w:val="nil"/>
              <w:left w:val="nil"/>
              <w:bottom w:val="single" w:sz="4" w:space="0" w:color="A6A6A6"/>
              <w:right w:val="single" w:sz="4" w:space="0" w:color="A6A6A6"/>
            </w:tcBorders>
            <w:noWrap/>
            <w:vAlign w:val="bottom"/>
            <w:hideMark/>
          </w:tcPr>
          <w:p w14:paraId="404AB97B"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0.4 </w:t>
            </w:r>
          </w:p>
        </w:tc>
        <w:tc>
          <w:tcPr>
            <w:tcW w:w="1276" w:type="dxa"/>
            <w:tcBorders>
              <w:top w:val="nil"/>
              <w:left w:val="nil"/>
              <w:bottom w:val="single" w:sz="4" w:space="0" w:color="A6A6A6"/>
              <w:right w:val="single" w:sz="4" w:space="0" w:color="A6A6A6"/>
            </w:tcBorders>
            <w:noWrap/>
            <w:vAlign w:val="bottom"/>
            <w:hideMark/>
          </w:tcPr>
          <w:p w14:paraId="0DBA6C98"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(0.19)</w:t>
            </w:r>
          </w:p>
        </w:tc>
        <w:tc>
          <w:tcPr>
            <w:tcW w:w="850" w:type="dxa"/>
            <w:tcBorders>
              <w:top w:val="nil"/>
              <w:left w:val="nil"/>
              <w:bottom w:val="single" w:sz="4" w:space="0" w:color="A6A6A6"/>
              <w:right w:val="single" w:sz="4" w:space="0" w:color="A6A6A6"/>
            </w:tcBorders>
            <w:noWrap/>
            <w:vAlign w:val="bottom"/>
            <w:hideMark/>
          </w:tcPr>
          <w:p w14:paraId="43E4AC94"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(30.1%)</w:t>
            </w:r>
          </w:p>
        </w:tc>
      </w:tr>
    </w:tbl>
    <w:p w14:paraId="07D791B5" w14:textId="5E71023F" w:rsidR="00171355" w:rsidRPr="00A30254" w:rsidRDefault="00171355" w:rsidP="00A448C1">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465333">
        <w:rPr>
          <w:rFonts w:cs="Arial"/>
          <w:color w:val="7F7F7F" w:themeColor="text1" w:themeTint="80"/>
          <w:sz w:val="18"/>
          <w:szCs w:val="18"/>
        </w:rPr>
        <w:t>Operaciones Continuadas</w:t>
      </w:r>
    </w:p>
    <w:p w14:paraId="237B01DA" w14:textId="77777777" w:rsidR="00BF2FB8" w:rsidRDefault="00BF2FB8" w:rsidP="00171355">
      <w:pPr>
        <w:rPr>
          <w:rFonts w:cs="Arial"/>
          <w:szCs w:val="20"/>
        </w:rPr>
      </w:pPr>
    </w:p>
    <w:p w14:paraId="7C222AD9" w14:textId="2C285CC0" w:rsidR="00171355" w:rsidRPr="00605E91" w:rsidRDefault="00465333" w:rsidP="00171355">
      <w:pPr>
        <w:rPr>
          <w:rFonts w:cs="Arial"/>
          <w:szCs w:val="20"/>
        </w:rPr>
      </w:pPr>
      <w:r>
        <w:rPr>
          <w:rFonts w:cs="Arial"/>
          <w:szCs w:val="20"/>
        </w:rPr>
        <w:t>De igual forma que en la razón de liquidez corriente, se presenta un aumento en la razón de 0.6 a 1.5 principalmente por la reclasificación de todos los activos y pasivos de largo plazo de las operaciones disponibles, a una cuenta de corto plazo.   En el caso de la razón del período 2025 de las Operaciones Continuadas, disminuye a 0.4 debido a que en el Pasivo Circulante hay un saldo de 35,384 millones de colones correspondiente a tres operaciones de deuda que vencen a finales del período 2026 y que la administración espera renegociar a un período de largo plazo durante el primer semestre del año.</w:t>
      </w:r>
    </w:p>
    <w:p w14:paraId="45D2C742" w14:textId="77777777" w:rsidR="00171355" w:rsidRPr="00605E91" w:rsidRDefault="00171355" w:rsidP="00171355">
      <w:pPr>
        <w:rPr>
          <w:rFonts w:cs="Arial"/>
          <w:szCs w:val="20"/>
        </w:rPr>
      </w:pPr>
    </w:p>
    <w:p w14:paraId="423315B4" w14:textId="77777777" w:rsidR="00171355" w:rsidRPr="00BF2FB8" w:rsidRDefault="00171355" w:rsidP="00705162">
      <w:pPr>
        <w:pStyle w:val="Ttulo3"/>
        <w:numPr>
          <w:ilvl w:val="1"/>
          <w:numId w:val="4"/>
        </w:numPr>
        <w:rPr>
          <w:rFonts w:cs="Arial"/>
          <w:b/>
          <w:bCs/>
          <w:sz w:val="20"/>
          <w:szCs w:val="20"/>
        </w:rPr>
      </w:pPr>
      <w:bookmarkStart w:id="57" w:name="_Toc221012573"/>
      <w:bookmarkStart w:id="58" w:name="_Toc228284512"/>
      <w:r w:rsidRPr="00BF2FB8">
        <w:rPr>
          <w:rFonts w:cs="Arial"/>
          <w:b/>
          <w:bCs/>
          <w:sz w:val="20"/>
          <w:szCs w:val="20"/>
        </w:rPr>
        <w:t>Índices de rentabilidad</w:t>
      </w:r>
      <w:bookmarkEnd w:id="57"/>
      <w:bookmarkEnd w:id="58"/>
    </w:p>
    <w:p w14:paraId="3DA6EB2A" w14:textId="77777777" w:rsidR="00171355" w:rsidRPr="00605E91" w:rsidRDefault="00171355" w:rsidP="00705162">
      <w:pPr>
        <w:pStyle w:val="Prrafodelista"/>
        <w:numPr>
          <w:ilvl w:val="0"/>
          <w:numId w:val="11"/>
        </w:numPr>
        <w:rPr>
          <w:rFonts w:cs="Arial"/>
          <w:b/>
          <w:bCs/>
          <w:szCs w:val="20"/>
        </w:rPr>
      </w:pPr>
      <w:r w:rsidRPr="00605E91">
        <w:rPr>
          <w:rFonts w:cs="Arial"/>
          <w:b/>
          <w:bCs/>
          <w:szCs w:val="20"/>
        </w:rPr>
        <w:t>Utilidad Neta a Activo Total</w:t>
      </w:r>
    </w:p>
    <w:p w14:paraId="4798928F" w14:textId="77777777" w:rsidR="00171355" w:rsidRPr="00605E91" w:rsidRDefault="00171355" w:rsidP="00171355">
      <w:pPr>
        <w:rPr>
          <w:rFonts w:cs="Arial"/>
          <w:szCs w:val="20"/>
        </w:rPr>
      </w:pPr>
      <w:r w:rsidRPr="00605E91">
        <w:rPr>
          <w:rFonts w:cs="Arial"/>
          <w:szCs w:val="20"/>
        </w:rPr>
        <w:t>El cálculo de esta razón corresponde a tomar la utilidad neta después de impuestos y dividirla entre el activo total (promedio de los activos totales al cierre del año y cierre del año pasado). El resultado nos indica las ganancias que la empresa puede generar por cada colón invertido.</w:t>
      </w:r>
    </w:p>
    <w:p w14:paraId="433B4BCB" w14:textId="77777777" w:rsidR="00171355" w:rsidRPr="00605E91" w:rsidRDefault="00171355" w:rsidP="00171355">
      <w:pPr>
        <w:pStyle w:val="Descripcin"/>
        <w:spacing w:after="0"/>
        <w:rPr>
          <w:rFonts w:cs="Arial"/>
          <w:szCs w:val="20"/>
        </w:rPr>
      </w:pPr>
    </w:p>
    <w:p w14:paraId="54D78E66" w14:textId="50703C99" w:rsidR="00171355" w:rsidRPr="00605E91" w:rsidRDefault="00171355" w:rsidP="00171355">
      <w:pPr>
        <w:pStyle w:val="Descripcin"/>
        <w:keepNext/>
      </w:pPr>
      <w:bookmarkStart w:id="59" w:name="_Toc221006985"/>
      <w:bookmarkStart w:id="60" w:name="_Toc228284741"/>
      <w:r w:rsidRPr="00605E91">
        <w:t xml:space="preserve">Tabla </w:t>
      </w:r>
      <w:fldSimple w:instr=" SEQ Tabla \* ARABIC ">
        <w:r w:rsidR="0033654E">
          <w:rPr>
            <w:noProof/>
          </w:rPr>
          <w:t>8</w:t>
        </w:r>
      </w:fldSimple>
      <w:r w:rsidRPr="00605E91">
        <w:t xml:space="preserve"> - Utilidad Neta a Activo Total</w:t>
      </w:r>
      <w:bookmarkEnd w:id="59"/>
      <w:bookmarkEnd w:id="60"/>
    </w:p>
    <w:tbl>
      <w:tblPr>
        <w:tblW w:w="10343" w:type="dxa"/>
        <w:jc w:val="center"/>
        <w:tblCellMar>
          <w:left w:w="70" w:type="dxa"/>
          <w:right w:w="70" w:type="dxa"/>
        </w:tblCellMar>
        <w:tblLook w:val="04A0" w:firstRow="1" w:lastRow="0" w:firstColumn="1" w:lastColumn="0" w:noHBand="0" w:noVBand="1"/>
      </w:tblPr>
      <w:tblGrid>
        <w:gridCol w:w="2830"/>
        <w:gridCol w:w="1418"/>
        <w:gridCol w:w="1276"/>
        <w:gridCol w:w="1275"/>
        <w:gridCol w:w="1276"/>
        <w:gridCol w:w="1276"/>
        <w:gridCol w:w="992"/>
      </w:tblGrid>
      <w:tr w:rsidR="00171355" w:rsidRPr="0071643E" w14:paraId="6E88189D" w14:textId="77777777" w:rsidTr="00E36C3E">
        <w:trPr>
          <w:trHeight w:val="280"/>
          <w:jc w:val="center"/>
        </w:trPr>
        <w:tc>
          <w:tcPr>
            <w:tcW w:w="2830"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6C7ECF38"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Utilidad Neta a Activo Total</w:t>
            </w:r>
          </w:p>
        </w:tc>
        <w:tc>
          <w:tcPr>
            <w:tcW w:w="5245"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57E09453"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En millones de colones</w:t>
            </w:r>
          </w:p>
        </w:tc>
        <w:tc>
          <w:tcPr>
            <w:tcW w:w="1276"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5DA70D17"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Variación</w:t>
            </w:r>
            <w:r w:rsidRPr="0071643E">
              <w:rPr>
                <w:rFonts w:eastAsia="Times New Roman" w:cs="Arial"/>
                <w:b/>
                <w:bCs/>
                <w:color w:val="000000"/>
                <w:sz w:val="18"/>
                <w:szCs w:val="18"/>
                <w:lang w:eastAsia="es-CR"/>
              </w:rPr>
              <w:br/>
              <w:t>Absoluta</w:t>
            </w:r>
          </w:p>
        </w:tc>
        <w:tc>
          <w:tcPr>
            <w:tcW w:w="992"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6CAE1C7F"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w:t>
            </w:r>
          </w:p>
        </w:tc>
      </w:tr>
      <w:tr w:rsidR="00171355" w:rsidRPr="0071643E" w14:paraId="7162A5ED" w14:textId="77777777" w:rsidTr="00E36C3E">
        <w:trPr>
          <w:trHeight w:val="280"/>
          <w:jc w:val="center"/>
        </w:trPr>
        <w:tc>
          <w:tcPr>
            <w:tcW w:w="2830" w:type="dxa"/>
            <w:vMerge/>
            <w:tcBorders>
              <w:top w:val="single" w:sz="4" w:space="0" w:color="A6A6A6"/>
              <w:left w:val="single" w:sz="4" w:space="0" w:color="A6A6A6"/>
              <w:bottom w:val="single" w:sz="4" w:space="0" w:color="A6A6A6"/>
              <w:right w:val="single" w:sz="4" w:space="0" w:color="A6A6A6"/>
            </w:tcBorders>
            <w:vAlign w:val="center"/>
            <w:hideMark/>
          </w:tcPr>
          <w:p w14:paraId="76252F33"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c>
          <w:tcPr>
            <w:tcW w:w="1418" w:type="dxa"/>
            <w:tcBorders>
              <w:top w:val="nil"/>
              <w:left w:val="nil"/>
              <w:bottom w:val="single" w:sz="4" w:space="0" w:color="A6A6A6"/>
              <w:right w:val="single" w:sz="4" w:space="0" w:color="A6A6A6"/>
            </w:tcBorders>
            <w:shd w:val="clear" w:color="000000" w:fill="F2F2F2"/>
            <w:noWrap/>
            <w:vAlign w:val="center"/>
            <w:hideMark/>
          </w:tcPr>
          <w:p w14:paraId="0B90B496"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496C981D"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2024</w:t>
            </w:r>
          </w:p>
        </w:tc>
        <w:tc>
          <w:tcPr>
            <w:tcW w:w="1275" w:type="dxa"/>
            <w:tcBorders>
              <w:top w:val="nil"/>
              <w:left w:val="nil"/>
              <w:bottom w:val="single" w:sz="4" w:space="0" w:color="A6A6A6"/>
              <w:right w:val="single" w:sz="4" w:space="0" w:color="A6A6A6"/>
            </w:tcBorders>
            <w:shd w:val="clear" w:color="000000" w:fill="F2F2F2"/>
            <w:noWrap/>
            <w:vAlign w:val="center"/>
            <w:hideMark/>
          </w:tcPr>
          <w:p w14:paraId="66145E29"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366D2BA1"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2025*</w:t>
            </w:r>
          </w:p>
        </w:tc>
        <w:tc>
          <w:tcPr>
            <w:tcW w:w="1276" w:type="dxa"/>
            <w:vMerge/>
            <w:tcBorders>
              <w:top w:val="single" w:sz="4" w:space="0" w:color="A6A6A6"/>
              <w:left w:val="single" w:sz="4" w:space="0" w:color="A6A6A6"/>
              <w:bottom w:val="single" w:sz="4" w:space="0" w:color="A6A6A6"/>
              <w:right w:val="single" w:sz="4" w:space="0" w:color="A6A6A6"/>
            </w:tcBorders>
            <w:vAlign w:val="center"/>
            <w:hideMark/>
          </w:tcPr>
          <w:p w14:paraId="152F8613"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c>
          <w:tcPr>
            <w:tcW w:w="992" w:type="dxa"/>
            <w:vMerge/>
            <w:tcBorders>
              <w:top w:val="single" w:sz="4" w:space="0" w:color="A6A6A6"/>
              <w:left w:val="single" w:sz="4" w:space="0" w:color="A6A6A6"/>
              <w:bottom w:val="single" w:sz="4" w:space="0" w:color="A6A6A6"/>
              <w:right w:val="single" w:sz="4" w:space="0" w:color="A6A6A6"/>
            </w:tcBorders>
            <w:vAlign w:val="center"/>
            <w:hideMark/>
          </w:tcPr>
          <w:p w14:paraId="5B373E6C"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r>
      <w:tr w:rsidR="00171355" w:rsidRPr="0071643E" w14:paraId="3A8292D9" w14:textId="77777777" w:rsidTr="00E36C3E">
        <w:trPr>
          <w:trHeight w:val="280"/>
          <w:jc w:val="center"/>
        </w:trPr>
        <w:tc>
          <w:tcPr>
            <w:tcW w:w="2830" w:type="dxa"/>
            <w:tcBorders>
              <w:top w:val="nil"/>
              <w:left w:val="single" w:sz="4" w:space="0" w:color="A6A6A6"/>
              <w:bottom w:val="single" w:sz="4" w:space="0" w:color="A6A6A6"/>
              <w:right w:val="single" w:sz="4" w:space="0" w:color="A6A6A6"/>
            </w:tcBorders>
            <w:noWrap/>
            <w:vAlign w:val="bottom"/>
            <w:hideMark/>
          </w:tcPr>
          <w:p w14:paraId="70845621"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Utilidad Neta</w:t>
            </w:r>
          </w:p>
        </w:tc>
        <w:tc>
          <w:tcPr>
            <w:tcW w:w="1418" w:type="dxa"/>
            <w:tcBorders>
              <w:top w:val="nil"/>
              <w:left w:val="nil"/>
              <w:bottom w:val="single" w:sz="4" w:space="0" w:color="A6A6A6"/>
              <w:right w:val="single" w:sz="4" w:space="0" w:color="A6A6A6"/>
            </w:tcBorders>
            <w:noWrap/>
            <w:vAlign w:val="bottom"/>
            <w:hideMark/>
          </w:tcPr>
          <w:p w14:paraId="1FE91285"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95 266</w:t>
            </w:r>
          </w:p>
        </w:tc>
        <w:tc>
          <w:tcPr>
            <w:tcW w:w="1276" w:type="dxa"/>
            <w:tcBorders>
              <w:top w:val="nil"/>
              <w:left w:val="nil"/>
              <w:bottom w:val="single" w:sz="4" w:space="0" w:color="A6A6A6"/>
              <w:right w:val="single" w:sz="4" w:space="0" w:color="A6A6A6"/>
            </w:tcBorders>
            <w:noWrap/>
            <w:vAlign w:val="bottom"/>
            <w:hideMark/>
          </w:tcPr>
          <w:p w14:paraId="4B784CC3"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86 008</w:t>
            </w:r>
          </w:p>
        </w:tc>
        <w:tc>
          <w:tcPr>
            <w:tcW w:w="1275" w:type="dxa"/>
            <w:tcBorders>
              <w:top w:val="nil"/>
              <w:left w:val="nil"/>
              <w:bottom w:val="single" w:sz="4" w:space="0" w:color="A6A6A6"/>
              <w:right w:val="single" w:sz="4" w:space="0" w:color="A6A6A6"/>
            </w:tcBorders>
            <w:noWrap/>
            <w:vAlign w:val="bottom"/>
            <w:hideMark/>
          </w:tcPr>
          <w:p w14:paraId="6125A383"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51 976</w:t>
            </w:r>
          </w:p>
        </w:tc>
        <w:tc>
          <w:tcPr>
            <w:tcW w:w="1276" w:type="dxa"/>
            <w:tcBorders>
              <w:top w:val="nil"/>
              <w:left w:val="nil"/>
              <w:bottom w:val="single" w:sz="4" w:space="0" w:color="A6A6A6"/>
              <w:right w:val="nil"/>
            </w:tcBorders>
            <w:noWrap/>
            <w:vAlign w:val="bottom"/>
            <w:hideMark/>
          </w:tcPr>
          <w:p w14:paraId="7BFECE26"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7 504</w:t>
            </w:r>
          </w:p>
        </w:tc>
        <w:tc>
          <w:tcPr>
            <w:tcW w:w="1276" w:type="dxa"/>
            <w:tcBorders>
              <w:top w:val="single" w:sz="4" w:space="0" w:color="A6A6A6"/>
              <w:left w:val="single" w:sz="4" w:space="0" w:color="A6A6A6"/>
              <w:bottom w:val="single" w:sz="4" w:space="0" w:color="A6A6A6"/>
              <w:right w:val="single" w:sz="4" w:space="0" w:color="A6A6A6"/>
            </w:tcBorders>
            <w:noWrap/>
            <w:vAlign w:val="bottom"/>
            <w:hideMark/>
          </w:tcPr>
          <w:p w14:paraId="793787C7"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(78 504)</w:t>
            </w:r>
          </w:p>
        </w:tc>
        <w:tc>
          <w:tcPr>
            <w:tcW w:w="992" w:type="dxa"/>
            <w:tcBorders>
              <w:top w:val="nil"/>
              <w:left w:val="nil"/>
              <w:bottom w:val="single" w:sz="4" w:space="0" w:color="A6A6A6"/>
              <w:right w:val="single" w:sz="4" w:space="0" w:color="A6A6A6"/>
            </w:tcBorders>
            <w:noWrap/>
            <w:vAlign w:val="bottom"/>
            <w:hideMark/>
          </w:tcPr>
          <w:p w14:paraId="6260E6C9"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(91.3%)</w:t>
            </w:r>
          </w:p>
        </w:tc>
      </w:tr>
      <w:tr w:rsidR="00171355" w:rsidRPr="0071643E" w14:paraId="0E098E88" w14:textId="77777777" w:rsidTr="00E36C3E">
        <w:trPr>
          <w:trHeight w:val="280"/>
          <w:jc w:val="center"/>
        </w:trPr>
        <w:tc>
          <w:tcPr>
            <w:tcW w:w="2830" w:type="dxa"/>
            <w:tcBorders>
              <w:top w:val="nil"/>
              <w:left w:val="single" w:sz="4" w:space="0" w:color="A6A6A6"/>
              <w:bottom w:val="single" w:sz="4" w:space="0" w:color="A6A6A6"/>
              <w:right w:val="single" w:sz="4" w:space="0" w:color="A6A6A6"/>
            </w:tcBorders>
            <w:noWrap/>
            <w:vAlign w:val="bottom"/>
            <w:hideMark/>
          </w:tcPr>
          <w:p w14:paraId="3E4862E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Activo Total</w:t>
            </w:r>
          </w:p>
        </w:tc>
        <w:tc>
          <w:tcPr>
            <w:tcW w:w="1418" w:type="dxa"/>
            <w:tcBorders>
              <w:top w:val="nil"/>
              <w:left w:val="nil"/>
              <w:bottom w:val="single" w:sz="4" w:space="0" w:color="A6A6A6"/>
              <w:right w:val="single" w:sz="4" w:space="0" w:color="A6A6A6"/>
            </w:tcBorders>
            <w:noWrap/>
            <w:vAlign w:val="bottom"/>
            <w:hideMark/>
          </w:tcPr>
          <w:p w14:paraId="7A070A1C"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874 447</w:t>
            </w:r>
          </w:p>
        </w:tc>
        <w:tc>
          <w:tcPr>
            <w:tcW w:w="1276" w:type="dxa"/>
            <w:tcBorders>
              <w:top w:val="nil"/>
              <w:left w:val="nil"/>
              <w:bottom w:val="single" w:sz="4" w:space="0" w:color="A6A6A6"/>
              <w:right w:val="single" w:sz="4" w:space="0" w:color="A6A6A6"/>
            </w:tcBorders>
            <w:noWrap/>
            <w:vAlign w:val="bottom"/>
            <w:hideMark/>
          </w:tcPr>
          <w:p w14:paraId="7B1BDE56"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916 070</w:t>
            </w:r>
          </w:p>
        </w:tc>
        <w:tc>
          <w:tcPr>
            <w:tcW w:w="1275" w:type="dxa"/>
            <w:tcBorders>
              <w:top w:val="nil"/>
              <w:left w:val="nil"/>
              <w:bottom w:val="single" w:sz="4" w:space="0" w:color="A6A6A6"/>
              <w:right w:val="single" w:sz="4" w:space="0" w:color="A6A6A6"/>
            </w:tcBorders>
            <w:noWrap/>
            <w:vAlign w:val="bottom"/>
            <w:hideMark/>
          </w:tcPr>
          <w:p w14:paraId="772D8758"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870 235</w:t>
            </w:r>
          </w:p>
        </w:tc>
        <w:tc>
          <w:tcPr>
            <w:tcW w:w="1276" w:type="dxa"/>
            <w:tcBorders>
              <w:top w:val="nil"/>
              <w:left w:val="nil"/>
              <w:bottom w:val="single" w:sz="4" w:space="0" w:color="A6A6A6"/>
              <w:right w:val="nil"/>
            </w:tcBorders>
            <w:noWrap/>
            <w:vAlign w:val="bottom"/>
            <w:hideMark/>
          </w:tcPr>
          <w:p w14:paraId="28AE2FC9"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203 976</w:t>
            </w:r>
          </w:p>
        </w:tc>
        <w:tc>
          <w:tcPr>
            <w:tcW w:w="1276" w:type="dxa"/>
            <w:tcBorders>
              <w:top w:val="nil"/>
              <w:left w:val="single" w:sz="4" w:space="0" w:color="A6A6A6"/>
              <w:bottom w:val="single" w:sz="4" w:space="0" w:color="A6A6A6"/>
              <w:right w:val="single" w:sz="4" w:space="0" w:color="A6A6A6"/>
            </w:tcBorders>
            <w:noWrap/>
            <w:vAlign w:val="bottom"/>
            <w:hideMark/>
          </w:tcPr>
          <w:p w14:paraId="3D6BEC64"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(712 094)</w:t>
            </w:r>
          </w:p>
        </w:tc>
        <w:tc>
          <w:tcPr>
            <w:tcW w:w="992" w:type="dxa"/>
            <w:tcBorders>
              <w:top w:val="nil"/>
              <w:left w:val="nil"/>
              <w:bottom w:val="single" w:sz="4" w:space="0" w:color="A6A6A6"/>
              <w:right w:val="single" w:sz="4" w:space="0" w:color="A6A6A6"/>
            </w:tcBorders>
            <w:noWrap/>
            <w:vAlign w:val="bottom"/>
            <w:hideMark/>
          </w:tcPr>
          <w:p w14:paraId="70587EE8"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(77.7%)</w:t>
            </w:r>
          </w:p>
        </w:tc>
      </w:tr>
      <w:tr w:rsidR="00171355" w:rsidRPr="0071643E" w14:paraId="66A7A26A" w14:textId="77777777" w:rsidTr="00E36C3E">
        <w:trPr>
          <w:trHeight w:val="280"/>
          <w:jc w:val="center"/>
        </w:trPr>
        <w:tc>
          <w:tcPr>
            <w:tcW w:w="2830" w:type="dxa"/>
            <w:tcBorders>
              <w:top w:val="nil"/>
              <w:left w:val="single" w:sz="4" w:space="0" w:color="A6A6A6"/>
              <w:bottom w:val="single" w:sz="4" w:space="0" w:color="A6A6A6"/>
              <w:right w:val="single" w:sz="4" w:space="0" w:color="A6A6A6"/>
            </w:tcBorders>
            <w:noWrap/>
            <w:vAlign w:val="bottom"/>
            <w:hideMark/>
          </w:tcPr>
          <w:p w14:paraId="1FADC1D0"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Utilidad neta a Activo total</w:t>
            </w:r>
          </w:p>
        </w:tc>
        <w:tc>
          <w:tcPr>
            <w:tcW w:w="1418" w:type="dxa"/>
            <w:tcBorders>
              <w:top w:val="nil"/>
              <w:left w:val="nil"/>
              <w:bottom w:val="single" w:sz="4" w:space="0" w:color="A6A6A6"/>
              <w:right w:val="single" w:sz="4" w:space="0" w:color="A6A6A6"/>
            </w:tcBorders>
            <w:noWrap/>
            <w:vAlign w:val="bottom"/>
            <w:hideMark/>
          </w:tcPr>
          <w:p w14:paraId="67F10A33"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10.9%</w:t>
            </w:r>
          </w:p>
        </w:tc>
        <w:tc>
          <w:tcPr>
            <w:tcW w:w="1276" w:type="dxa"/>
            <w:tcBorders>
              <w:top w:val="nil"/>
              <w:left w:val="nil"/>
              <w:bottom w:val="single" w:sz="4" w:space="0" w:color="A6A6A6"/>
              <w:right w:val="single" w:sz="4" w:space="0" w:color="A6A6A6"/>
            </w:tcBorders>
            <w:noWrap/>
            <w:vAlign w:val="bottom"/>
            <w:hideMark/>
          </w:tcPr>
          <w:p w14:paraId="252124DD"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9.4%</w:t>
            </w:r>
          </w:p>
        </w:tc>
        <w:tc>
          <w:tcPr>
            <w:tcW w:w="1275" w:type="dxa"/>
            <w:tcBorders>
              <w:top w:val="nil"/>
              <w:left w:val="nil"/>
              <w:bottom w:val="single" w:sz="4" w:space="0" w:color="A6A6A6"/>
              <w:right w:val="single" w:sz="4" w:space="0" w:color="A6A6A6"/>
            </w:tcBorders>
            <w:noWrap/>
            <w:vAlign w:val="bottom"/>
            <w:hideMark/>
          </w:tcPr>
          <w:p w14:paraId="03900011"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6.0%</w:t>
            </w:r>
          </w:p>
        </w:tc>
        <w:tc>
          <w:tcPr>
            <w:tcW w:w="1276" w:type="dxa"/>
            <w:tcBorders>
              <w:top w:val="nil"/>
              <w:left w:val="nil"/>
              <w:bottom w:val="single" w:sz="4" w:space="0" w:color="A6A6A6"/>
              <w:right w:val="single" w:sz="4" w:space="0" w:color="A6A6A6"/>
            </w:tcBorders>
            <w:noWrap/>
            <w:vAlign w:val="bottom"/>
            <w:hideMark/>
          </w:tcPr>
          <w:p w14:paraId="465F2E1E"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3.7%</w:t>
            </w:r>
          </w:p>
        </w:tc>
        <w:tc>
          <w:tcPr>
            <w:tcW w:w="1276" w:type="dxa"/>
            <w:tcBorders>
              <w:top w:val="nil"/>
              <w:left w:val="nil"/>
              <w:bottom w:val="single" w:sz="4" w:space="0" w:color="A6A6A6"/>
              <w:right w:val="single" w:sz="4" w:space="0" w:color="A6A6A6"/>
            </w:tcBorders>
            <w:noWrap/>
            <w:vAlign w:val="bottom"/>
            <w:hideMark/>
          </w:tcPr>
          <w:p w14:paraId="4C79199A"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(5.7%)</w:t>
            </w:r>
          </w:p>
        </w:tc>
        <w:tc>
          <w:tcPr>
            <w:tcW w:w="992" w:type="dxa"/>
            <w:tcBorders>
              <w:top w:val="nil"/>
              <w:left w:val="nil"/>
              <w:bottom w:val="single" w:sz="4" w:space="0" w:color="A6A6A6"/>
              <w:right w:val="single" w:sz="4" w:space="0" w:color="A6A6A6"/>
            </w:tcBorders>
            <w:noWrap/>
            <w:vAlign w:val="bottom"/>
            <w:hideMark/>
          </w:tcPr>
          <w:p w14:paraId="5CD80794" w14:textId="77777777" w:rsidR="00171355" w:rsidRPr="0071643E" w:rsidRDefault="00171355" w:rsidP="00E36C3E">
            <w:pPr>
              <w:spacing w:after="0" w:line="240" w:lineRule="auto"/>
              <w:jc w:val="center"/>
              <w:rPr>
                <w:rFonts w:eastAsia="Times New Roman" w:cs="Arial"/>
                <w:color w:val="000000"/>
                <w:sz w:val="18"/>
                <w:szCs w:val="18"/>
                <w:lang w:eastAsia="es-CR"/>
              </w:rPr>
            </w:pPr>
            <w:r w:rsidRPr="0071643E">
              <w:rPr>
                <w:rFonts w:eastAsia="Times New Roman" w:cs="Arial"/>
                <w:color w:val="000000"/>
                <w:sz w:val="18"/>
                <w:szCs w:val="18"/>
                <w:lang w:eastAsia="es-CR"/>
              </w:rPr>
              <w:t>(60.8%)</w:t>
            </w:r>
          </w:p>
        </w:tc>
      </w:tr>
    </w:tbl>
    <w:p w14:paraId="73515E80" w14:textId="34BF024F" w:rsidR="00171355" w:rsidRPr="00A30254" w:rsidRDefault="00171355" w:rsidP="009D0953">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465333">
        <w:rPr>
          <w:rFonts w:cs="Arial"/>
          <w:color w:val="7F7F7F" w:themeColor="text1" w:themeTint="80"/>
          <w:sz w:val="18"/>
          <w:szCs w:val="18"/>
        </w:rPr>
        <w:t>Operaciones Continuadas</w:t>
      </w:r>
    </w:p>
    <w:p w14:paraId="2B708392" w14:textId="77777777" w:rsidR="009D0953" w:rsidRDefault="009D0953" w:rsidP="00171355">
      <w:pPr>
        <w:rPr>
          <w:rFonts w:cs="Arial"/>
          <w:szCs w:val="20"/>
        </w:rPr>
      </w:pPr>
    </w:p>
    <w:p w14:paraId="7A90DF2C" w14:textId="3E67B3FB" w:rsidR="00171355" w:rsidRDefault="00171355" w:rsidP="00171355">
      <w:pPr>
        <w:rPr>
          <w:rFonts w:cs="Arial"/>
          <w:szCs w:val="20"/>
        </w:rPr>
      </w:pPr>
      <w:r w:rsidRPr="00605E91">
        <w:rPr>
          <w:rFonts w:cs="Arial"/>
          <w:szCs w:val="20"/>
        </w:rPr>
        <w:t>En el 202</w:t>
      </w:r>
      <w:r>
        <w:rPr>
          <w:rFonts w:cs="Arial"/>
          <w:szCs w:val="20"/>
        </w:rPr>
        <w:t>5</w:t>
      </w:r>
      <w:r w:rsidRPr="00605E91">
        <w:rPr>
          <w:rFonts w:cs="Arial"/>
          <w:szCs w:val="20"/>
        </w:rPr>
        <w:t>, esta razón respecto al año anterior muestra una disminución en la productividad de las inversiones y la capacidad de generar utilidades de los activos totales, debido a que durante el ejercicio 202</w:t>
      </w:r>
      <w:r>
        <w:rPr>
          <w:rFonts w:cs="Arial"/>
          <w:szCs w:val="20"/>
        </w:rPr>
        <w:t>5</w:t>
      </w:r>
      <w:r w:rsidRPr="00605E91">
        <w:rPr>
          <w:rFonts w:cs="Arial"/>
          <w:szCs w:val="20"/>
        </w:rPr>
        <w:t xml:space="preserve"> se </w:t>
      </w:r>
      <w:r>
        <w:rPr>
          <w:rFonts w:cs="Arial"/>
          <w:szCs w:val="20"/>
        </w:rPr>
        <w:t>presenta una disminución en las utilidades versus el año 2024</w:t>
      </w:r>
      <w:r w:rsidR="00465333">
        <w:rPr>
          <w:rFonts w:cs="Arial"/>
          <w:szCs w:val="20"/>
        </w:rPr>
        <w:t>, por una menor generación de ingresos netos de las operaciones que se descontinúan con la transacción con Heineken.</w:t>
      </w:r>
    </w:p>
    <w:p w14:paraId="22CE87A2" w14:textId="77777777" w:rsidR="00171355" w:rsidRPr="00605E91" w:rsidRDefault="00171355" w:rsidP="00171355">
      <w:pPr>
        <w:rPr>
          <w:rFonts w:cs="Arial"/>
          <w:szCs w:val="20"/>
        </w:rPr>
      </w:pPr>
    </w:p>
    <w:p w14:paraId="68361403" w14:textId="77777777" w:rsidR="00171355" w:rsidRPr="00605E91" w:rsidRDefault="00171355" w:rsidP="00705162">
      <w:pPr>
        <w:pStyle w:val="Prrafodelista"/>
        <w:numPr>
          <w:ilvl w:val="0"/>
          <w:numId w:val="11"/>
        </w:numPr>
        <w:rPr>
          <w:rFonts w:cs="Arial"/>
          <w:b/>
          <w:bCs/>
          <w:szCs w:val="20"/>
        </w:rPr>
      </w:pPr>
      <w:r w:rsidRPr="00605E91">
        <w:rPr>
          <w:rFonts w:cs="Arial"/>
          <w:b/>
          <w:bCs/>
          <w:szCs w:val="20"/>
        </w:rPr>
        <w:t>Utilidad Neta a Ventas</w:t>
      </w:r>
    </w:p>
    <w:p w14:paraId="7DAA9FD6" w14:textId="77777777" w:rsidR="00171355" w:rsidRDefault="00171355" w:rsidP="00171355">
      <w:pPr>
        <w:rPr>
          <w:rFonts w:cs="Arial"/>
          <w:szCs w:val="20"/>
        </w:rPr>
      </w:pPr>
      <w:r w:rsidRPr="00605E91">
        <w:rPr>
          <w:rFonts w:cs="Arial"/>
          <w:szCs w:val="20"/>
        </w:rPr>
        <w:t>El cálculo de esta razón corresponde a tomar la utilidad neta y dividirla entre las ventas netas totales. Se define como la capacidad que tiene la Compañía de traducir como ganancia una porción de cada colón vendido.</w:t>
      </w:r>
    </w:p>
    <w:p w14:paraId="6E0E5E0E" w14:textId="77777777" w:rsidR="00171355" w:rsidRPr="00605E91" w:rsidRDefault="00171355" w:rsidP="00171355">
      <w:pPr>
        <w:pStyle w:val="Descripcin"/>
        <w:spacing w:after="0"/>
        <w:rPr>
          <w:rFonts w:cs="Arial"/>
          <w:szCs w:val="20"/>
        </w:rPr>
      </w:pPr>
    </w:p>
    <w:p w14:paraId="383B3878" w14:textId="64555081" w:rsidR="00171355" w:rsidRPr="00605E91" w:rsidRDefault="00171355" w:rsidP="00171355">
      <w:pPr>
        <w:pStyle w:val="Descripcin"/>
        <w:keepNext/>
      </w:pPr>
      <w:bookmarkStart w:id="61" w:name="_Toc221006986"/>
      <w:bookmarkStart w:id="62" w:name="_Toc228284742"/>
      <w:r w:rsidRPr="00605E91">
        <w:t xml:space="preserve">Tabla </w:t>
      </w:r>
      <w:fldSimple w:instr=" SEQ Tabla \* ARABIC ">
        <w:r w:rsidR="0033654E">
          <w:rPr>
            <w:noProof/>
          </w:rPr>
          <w:t>9</w:t>
        </w:r>
      </w:fldSimple>
      <w:r w:rsidRPr="00605E91">
        <w:t xml:space="preserve"> Utilidad Neta a Ventas</w:t>
      </w:r>
      <w:bookmarkEnd w:id="61"/>
      <w:bookmarkEnd w:id="62"/>
    </w:p>
    <w:tbl>
      <w:tblPr>
        <w:tblW w:w="10126" w:type="dxa"/>
        <w:jc w:val="center"/>
        <w:tblCellMar>
          <w:left w:w="70" w:type="dxa"/>
          <w:right w:w="70" w:type="dxa"/>
        </w:tblCellMar>
        <w:tblLook w:val="04A0" w:firstRow="1" w:lastRow="0" w:firstColumn="1" w:lastColumn="0" w:noHBand="0" w:noVBand="1"/>
      </w:tblPr>
      <w:tblGrid>
        <w:gridCol w:w="2974"/>
        <w:gridCol w:w="1278"/>
        <w:gridCol w:w="1276"/>
        <w:gridCol w:w="1276"/>
        <w:gridCol w:w="1276"/>
        <w:gridCol w:w="1275"/>
        <w:gridCol w:w="771"/>
      </w:tblGrid>
      <w:tr w:rsidR="00171355" w:rsidRPr="0071643E" w14:paraId="00A21C08" w14:textId="77777777" w:rsidTr="009D0953">
        <w:trPr>
          <w:trHeight w:val="280"/>
          <w:jc w:val="center"/>
        </w:trPr>
        <w:tc>
          <w:tcPr>
            <w:tcW w:w="2974"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52F23753"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Utilidad Neta a Ventas</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31413BED"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2EA4C598"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Variación</w:t>
            </w:r>
            <w:r w:rsidRPr="0071643E">
              <w:rPr>
                <w:rFonts w:eastAsia="Times New Roman" w:cs="Arial"/>
                <w:b/>
                <w:bCs/>
                <w:color w:val="000000"/>
                <w:sz w:val="18"/>
                <w:szCs w:val="18"/>
                <w:lang w:eastAsia="es-CR"/>
              </w:rPr>
              <w:br/>
              <w:t>Absoluta</w:t>
            </w:r>
          </w:p>
        </w:tc>
        <w:tc>
          <w:tcPr>
            <w:tcW w:w="77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023D318A"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w:t>
            </w:r>
          </w:p>
        </w:tc>
      </w:tr>
      <w:tr w:rsidR="00171355" w:rsidRPr="0071643E" w14:paraId="35A7E4A2" w14:textId="77777777" w:rsidTr="009D0953">
        <w:trPr>
          <w:trHeight w:val="300"/>
          <w:jc w:val="center"/>
        </w:trPr>
        <w:tc>
          <w:tcPr>
            <w:tcW w:w="2974" w:type="dxa"/>
            <w:vMerge/>
            <w:tcBorders>
              <w:top w:val="single" w:sz="4" w:space="0" w:color="A6A6A6"/>
              <w:left w:val="single" w:sz="4" w:space="0" w:color="A6A6A6"/>
              <w:bottom w:val="single" w:sz="4" w:space="0" w:color="A6A6A6"/>
              <w:right w:val="single" w:sz="4" w:space="0" w:color="A6A6A6"/>
            </w:tcBorders>
            <w:vAlign w:val="center"/>
            <w:hideMark/>
          </w:tcPr>
          <w:p w14:paraId="661A086B"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0FC1D379"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19DA9131"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7100BC2C"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443FC6BD" w14:textId="77777777" w:rsidR="00171355" w:rsidRPr="0071643E" w:rsidRDefault="00171355" w:rsidP="00E36C3E">
            <w:pPr>
              <w:spacing w:after="0" w:line="240" w:lineRule="auto"/>
              <w:jc w:val="center"/>
              <w:rPr>
                <w:rFonts w:eastAsia="Times New Roman" w:cs="Arial"/>
                <w:b/>
                <w:bCs/>
                <w:color w:val="000000"/>
                <w:sz w:val="18"/>
                <w:szCs w:val="18"/>
                <w:lang w:eastAsia="es-CR"/>
              </w:rPr>
            </w:pPr>
            <w:r w:rsidRPr="0071643E">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5DB82A15"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c>
          <w:tcPr>
            <w:tcW w:w="771" w:type="dxa"/>
            <w:vMerge/>
            <w:tcBorders>
              <w:top w:val="single" w:sz="4" w:space="0" w:color="A6A6A6"/>
              <w:left w:val="single" w:sz="4" w:space="0" w:color="A6A6A6"/>
              <w:bottom w:val="single" w:sz="4" w:space="0" w:color="A6A6A6"/>
              <w:right w:val="single" w:sz="4" w:space="0" w:color="A6A6A6"/>
            </w:tcBorders>
            <w:vAlign w:val="center"/>
            <w:hideMark/>
          </w:tcPr>
          <w:p w14:paraId="7D335745" w14:textId="77777777" w:rsidR="00171355" w:rsidRPr="0071643E" w:rsidRDefault="00171355" w:rsidP="00E36C3E">
            <w:pPr>
              <w:spacing w:after="0" w:line="240" w:lineRule="auto"/>
              <w:jc w:val="left"/>
              <w:rPr>
                <w:rFonts w:eastAsia="Times New Roman" w:cs="Arial"/>
                <w:b/>
                <w:bCs/>
                <w:color w:val="000000"/>
                <w:sz w:val="18"/>
                <w:szCs w:val="18"/>
                <w:lang w:eastAsia="es-CR"/>
              </w:rPr>
            </w:pPr>
          </w:p>
        </w:tc>
      </w:tr>
      <w:tr w:rsidR="00171355" w:rsidRPr="0071643E" w14:paraId="6F15A79C" w14:textId="77777777" w:rsidTr="009D0953">
        <w:trPr>
          <w:trHeight w:val="280"/>
          <w:jc w:val="center"/>
        </w:trPr>
        <w:tc>
          <w:tcPr>
            <w:tcW w:w="2974" w:type="dxa"/>
            <w:tcBorders>
              <w:top w:val="nil"/>
              <w:left w:val="single" w:sz="4" w:space="0" w:color="A6A6A6"/>
              <w:bottom w:val="single" w:sz="4" w:space="0" w:color="A6A6A6"/>
              <w:right w:val="single" w:sz="4" w:space="0" w:color="A6A6A6"/>
            </w:tcBorders>
            <w:noWrap/>
            <w:vAlign w:val="bottom"/>
            <w:hideMark/>
          </w:tcPr>
          <w:p w14:paraId="04FAEA5B"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Utilidad Neta</w:t>
            </w:r>
          </w:p>
        </w:tc>
        <w:tc>
          <w:tcPr>
            <w:tcW w:w="1278" w:type="dxa"/>
            <w:tcBorders>
              <w:top w:val="nil"/>
              <w:left w:val="nil"/>
              <w:bottom w:val="single" w:sz="4" w:space="0" w:color="A6A6A6"/>
              <w:right w:val="single" w:sz="4" w:space="0" w:color="A6A6A6"/>
            </w:tcBorders>
            <w:noWrap/>
            <w:vAlign w:val="bottom"/>
            <w:hideMark/>
          </w:tcPr>
          <w:p w14:paraId="28FD4DD2"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95 266 </w:t>
            </w:r>
          </w:p>
        </w:tc>
        <w:tc>
          <w:tcPr>
            <w:tcW w:w="1276" w:type="dxa"/>
            <w:tcBorders>
              <w:top w:val="nil"/>
              <w:left w:val="nil"/>
              <w:bottom w:val="single" w:sz="4" w:space="0" w:color="A6A6A6"/>
              <w:right w:val="single" w:sz="4" w:space="0" w:color="A6A6A6"/>
            </w:tcBorders>
            <w:noWrap/>
            <w:vAlign w:val="bottom"/>
            <w:hideMark/>
          </w:tcPr>
          <w:p w14:paraId="189F43F0"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86 008 </w:t>
            </w:r>
          </w:p>
        </w:tc>
        <w:tc>
          <w:tcPr>
            <w:tcW w:w="1276" w:type="dxa"/>
            <w:tcBorders>
              <w:top w:val="nil"/>
              <w:left w:val="nil"/>
              <w:bottom w:val="single" w:sz="4" w:space="0" w:color="A6A6A6"/>
              <w:right w:val="single" w:sz="4" w:space="0" w:color="A6A6A6"/>
            </w:tcBorders>
            <w:noWrap/>
            <w:vAlign w:val="bottom"/>
            <w:hideMark/>
          </w:tcPr>
          <w:p w14:paraId="30FE0F14"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51 976 </w:t>
            </w:r>
          </w:p>
        </w:tc>
        <w:tc>
          <w:tcPr>
            <w:tcW w:w="1276" w:type="dxa"/>
            <w:tcBorders>
              <w:top w:val="nil"/>
              <w:left w:val="nil"/>
              <w:bottom w:val="single" w:sz="4" w:space="0" w:color="A6A6A6"/>
              <w:right w:val="single" w:sz="4" w:space="0" w:color="A6A6A6"/>
            </w:tcBorders>
            <w:noWrap/>
            <w:vAlign w:val="bottom"/>
            <w:hideMark/>
          </w:tcPr>
          <w:p w14:paraId="1D953148"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7 504 </w:t>
            </w:r>
          </w:p>
        </w:tc>
        <w:tc>
          <w:tcPr>
            <w:tcW w:w="1275" w:type="dxa"/>
            <w:tcBorders>
              <w:top w:val="nil"/>
              <w:left w:val="nil"/>
              <w:bottom w:val="single" w:sz="4" w:space="0" w:color="A6A6A6"/>
              <w:right w:val="single" w:sz="4" w:space="0" w:color="A6A6A6"/>
            </w:tcBorders>
            <w:noWrap/>
            <w:vAlign w:val="bottom"/>
            <w:hideMark/>
          </w:tcPr>
          <w:p w14:paraId="7F9067C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(78 504)</w:t>
            </w:r>
          </w:p>
        </w:tc>
        <w:tc>
          <w:tcPr>
            <w:tcW w:w="771" w:type="dxa"/>
            <w:tcBorders>
              <w:top w:val="nil"/>
              <w:left w:val="nil"/>
              <w:bottom w:val="single" w:sz="4" w:space="0" w:color="A6A6A6"/>
              <w:right w:val="single" w:sz="4" w:space="0" w:color="A6A6A6"/>
            </w:tcBorders>
            <w:noWrap/>
            <w:vAlign w:val="bottom"/>
            <w:hideMark/>
          </w:tcPr>
          <w:p w14:paraId="61EA2837"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(91.3%)</w:t>
            </w:r>
          </w:p>
        </w:tc>
      </w:tr>
      <w:tr w:rsidR="00171355" w:rsidRPr="0071643E" w14:paraId="636932A6" w14:textId="77777777" w:rsidTr="009D0953">
        <w:trPr>
          <w:trHeight w:val="280"/>
          <w:jc w:val="center"/>
        </w:trPr>
        <w:tc>
          <w:tcPr>
            <w:tcW w:w="2974" w:type="dxa"/>
            <w:tcBorders>
              <w:top w:val="nil"/>
              <w:left w:val="single" w:sz="4" w:space="0" w:color="A6A6A6"/>
              <w:bottom w:val="single" w:sz="4" w:space="0" w:color="A6A6A6"/>
              <w:right w:val="single" w:sz="4" w:space="0" w:color="A6A6A6"/>
            </w:tcBorders>
            <w:noWrap/>
            <w:vAlign w:val="bottom"/>
            <w:hideMark/>
          </w:tcPr>
          <w:p w14:paraId="2CCBFF83"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Ventas</w:t>
            </w:r>
          </w:p>
        </w:tc>
        <w:tc>
          <w:tcPr>
            <w:tcW w:w="1278" w:type="dxa"/>
            <w:tcBorders>
              <w:top w:val="nil"/>
              <w:left w:val="nil"/>
              <w:bottom w:val="single" w:sz="4" w:space="0" w:color="A6A6A6"/>
              <w:right w:val="single" w:sz="4" w:space="0" w:color="A6A6A6"/>
            </w:tcBorders>
            <w:noWrap/>
            <w:vAlign w:val="bottom"/>
            <w:hideMark/>
          </w:tcPr>
          <w:p w14:paraId="2916178A"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827 387 </w:t>
            </w:r>
          </w:p>
        </w:tc>
        <w:tc>
          <w:tcPr>
            <w:tcW w:w="1276" w:type="dxa"/>
            <w:tcBorders>
              <w:top w:val="nil"/>
              <w:left w:val="nil"/>
              <w:bottom w:val="single" w:sz="4" w:space="0" w:color="A6A6A6"/>
              <w:right w:val="single" w:sz="4" w:space="0" w:color="A6A6A6"/>
            </w:tcBorders>
            <w:noWrap/>
            <w:vAlign w:val="bottom"/>
            <w:hideMark/>
          </w:tcPr>
          <w:p w14:paraId="4F91BF88"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823 950 </w:t>
            </w:r>
          </w:p>
        </w:tc>
        <w:tc>
          <w:tcPr>
            <w:tcW w:w="1276" w:type="dxa"/>
            <w:tcBorders>
              <w:top w:val="nil"/>
              <w:left w:val="nil"/>
              <w:bottom w:val="single" w:sz="4" w:space="0" w:color="A6A6A6"/>
              <w:right w:val="single" w:sz="4" w:space="0" w:color="A6A6A6"/>
            </w:tcBorders>
            <w:noWrap/>
            <w:vAlign w:val="bottom"/>
            <w:hideMark/>
          </w:tcPr>
          <w:p w14:paraId="256D994D"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62 459 </w:t>
            </w:r>
          </w:p>
        </w:tc>
        <w:tc>
          <w:tcPr>
            <w:tcW w:w="1276" w:type="dxa"/>
            <w:tcBorders>
              <w:top w:val="nil"/>
              <w:left w:val="nil"/>
              <w:bottom w:val="single" w:sz="4" w:space="0" w:color="A6A6A6"/>
              <w:right w:val="single" w:sz="4" w:space="0" w:color="A6A6A6"/>
            </w:tcBorders>
            <w:noWrap/>
            <w:vAlign w:val="bottom"/>
            <w:hideMark/>
          </w:tcPr>
          <w:p w14:paraId="789EF117"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62 459 </w:t>
            </w:r>
          </w:p>
        </w:tc>
        <w:tc>
          <w:tcPr>
            <w:tcW w:w="1275" w:type="dxa"/>
            <w:tcBorders>
              <w:top w:val="nil"/>
              <w:left w:val="nil"/>
              <w:bottom w:val="single" w:sz="4" w:space="0" w:color="A6A6A6"/>
              <w:right w:val="single" w:sz="4" w:space="0" w:color="A6A6A6"/>
            </w:tcBorders>
            <w:noWrap/>
            <w:vAlign w:val="bottom"/>
            <w:hideMark/>
          </w:tcPr>
          <w:p w14:paraId="0494028F"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 xml:space="preserve">      (761 491)</w:t>
            </w:r>
          </w:p>
        </w:tc>
        <w:tc>
          <w:tcPr>
            <w:tcW w:w="771" w:type="dxa"/>
            <w:tcBorders>
              <w:top w:val="nil"/>
              <w:left w:val="nil"/>
              <w:bottom w:val="single" w:sz="4" w:space="0" w:color="A6A6A6"/>
              <w:right w:val="single" w:sz="4" w:space="0" w:color="A6A6A6"/>
            </w:tcBorders>
            <w:noWrap/>
            <w:vAlign w:val="bottom"/>
            <w:hideMark/>
          </w:tcPr>
          <w:p w14:paraId="3D32DD86"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(92.4%)</w:t>
            </w:r>
          </w:p>
        </w:tc>
      </w:tr>
      <w:tr w:rsidR="00171355" w:rsidRPr="0071643E" w14:paraId="72B58E48" w14:textId="77777777" w:rsidTr="009D0953">
        <w:trPr>
          <w:trHeight w:val="280"/>
          <w:jc w:val="center"/>
        </w:trPr>
        <w:tc>
          <w:tcPr>
            <w:tcW w:w="2974" w:type="dxa"/>
            <w:tcBorders>
              <w:top w:val="nil"/>
              <w:left w:val="single" w:sz="4" w:space="0" w:color="A6A6A6"/>
              <w:bottom w:val="single" w:sz="4" w:space="0" w:color="A6A6A6"/>
              <w:right w:val="single" w:sz="4" w:space="0" w:color="A6A6A6"/>
            </w:tcBorders>
            <w:noWrap/>
            <w:vAlign w:val="bottom"/>
            <w:hideMark/>
          </w:tcPr>
          <w:p w14:paraId="55C8E365" w14:textId="77777777" w:rsidR="00171355" w:rsidRPr="0071643E" w:rsidRDefault="00171355" w:rsidP="00E36C3E">
            <w:pPr>
              <w:spacing w:after="0" w:line="240" w:lineRule="auto"/>
              <w:jc w:val="left"/>
              <w:rPr>
                <w:rFonts w:eastAsia="Times New Roman" w:cs="Arial"/>
                <w:color w:val="000000"/>
                <w:sz w:val="18"/>
                <w:szCs w:val="18"/>
                <w:lang w:eastAsia="es-CR"/>
              </w:rPr>
            </w:pPr>
            <w:r w:rsidRPr="0071643E">
              <w:rPr>
                <w:rFonts w:eastAsia="Times New Roman" w:cs="Arial"/>
                <w:color w:val="000000"/>
                <w:sz w:val="18"/>
                <w:szCs w:val="18"/>
                <w:lang w:eastAsia="es-CR"/>
              </w:rPr>
              <w:t>Utilidad Neta a Ventas</w:t>
            </w:r>
          </w:p>
        </w:tc>
        <w:tc>
          <w:tcPr>
            <w:tcW w:w="1278" w:type="dxa"/>
            <w:tcBorders>
              <w:top w:val="nil"/>
              <w:left w:val="nil"/>
              <w:bottom w:val="single" w:sz="4" w:space="0" w:color="A6A6A6"/>
              <w:right w:val="single" w:sz="4" w:space="0" w:color="A6A6A6"/>
            </w:tcBorders>
            <w:noWrap/>
            <w:vAlign w:val="bottom"/>
            <w:hideMark/>
          </w:tcPr>
          <w:p w14:paraId="16C87269"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11.5%</w:t>
            </w:r>
          </w:p>
        </w:tc>
        <w:tc>
          <w:tcPr>
            <w:tcW w:w="1276" w:type="dxa"/>
            <w:tcBorders>
              <w:top w:val="nil"/>
              <w:left w:val="nil"/>
              <w:bottom w:val="single" w:sz="4" w:space="0" w:color="A6A6A6"/>
              <w:right w:val="single" w:sz="4" w:space="0" w:color="A6A6A6"/>
            </w:tcBorders>
            <w:noWrap/>
            <w:vAlign w:val="bottom"/>
            <w:hideMark/>
          </w:tcPr>
          <w:p w14:paraId="22D9DC05"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10.4%</w:t>
            </w:r>
          </w:p>
        </w:tc>
        <w:tc>
          <w:tcPr>
            <w:tcW w:w="1276" w:type="dxa"/>
            <w:tcBorders>
              <w:top w:val="nil"/>
              <w:left w:val="nil"/>
              <w:bottom w:val="single" w:sz="4" w:space="0" w:color="A6A6A6"/>
              <w:right w:val="single" w:sz="4" w:space="0" w:color="A6A6A6"/>
            </w:tcBorders>
            <w:noWrap/>
            <w:vAlign w:val="bottom"/>
            <w:hideMark/>
          </w:tcPr>
          <w:p w14:paraId="1ADA764C"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83.2%</w:t>
            </w:r>
          </w:p>
        </w:tc>
        <w:tc>
          <w:tcPr>
            <w:tcW w:w="1276" w:type="dxa"/>
            <w:tcBorders>
              <w:top w:val="nil"/>
              <w:left w:val="nil"/>
              <w:bottom w:val="single" w:sz="4" w:space="0" w:color="A6A6A6"/>
              <w:right w:val="single" w:sz="4" w:space="0" w:color="A6A6A6"/>
            </w:tcBorders>
            <w:noWrap/>
            <w:vAlign w:val="bottom"/>
            <w:hideMark/>
          </w:tcPr>
          <w:p w14:paraId="49F90A37"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12.0%</w:t>
            </w:r>
          </w:p>
        </w:tc>
        <w:tc>
          <w:tcPr>
            <w:tcW w:w="1275" w:type="dxa"/>
            <w:tcBorders>
              <w:top w:val="nil"/>
              <w:left w:val="nil"/>
              <w:bottom w:val="single" w:sz="4" w:space="0" w:color="A6A6A6"/>
              <w:right w:val="single" w:sz="4" w:space="0" w:color="A6A6A6"/>
            </w:tcBorders>
            <w:noWrap/>
            <w:vAlign w:val="bottom"/>
            <w:hideMark/>
          </w:tcPr>
          <w:p w14:paraId="7209BA31"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1.6%</w:t>
            </w:r>
          </w:p>
        </w:tc>
        <w:tc>
          <w:tcPr>
            <w:tcW w:w="771" w:type="dxa"/>
            <w:tcBorders>
              <w:top w:val="nil"/>
              <w:left w:val="nil"/>
              <w:bottom w:val="single" w:sz="4" w:space="0" w:color="A6A6A6"/>
              <w:right w:val="single" w:sz="4" w:space="0" w:color="A6A6A6"/>
            </w:tcBorders>
            <w:noWrap/>
            <w:vAlign w:val="bottom"/>
            <w:hideMark/>
          </w:tcPr>
          <w:p w14:paraId="7A38DE50" w14:textId="77777777" w:rsidR="00171355" w:rsidRPr="0071643E" w:rsidRDefault="00171355" w:rsidP="00E36C3E">
            <w:pPr>
              <w:spacing w:after="0" w:line="240" w:lineRule="auto"/>
              <w:jc w:val="right"/>
              <w:rPr>
                <w:rFonts w:eastAsia="Times New Roman" w:cs="Arial"/>
                <w:color w:val="000000"/>
                <w:sz w:val="18"/>
                <w:szCs w:val="18"/>
                <w:lang w:eastAsia="es-CR"/>
              </w:rPr>
            </w:pPr>
            <w:r w:rsidRPr="0071643E">
              <w:rPr>
                <w:rFonts w:eastAsia="Times New Roman" w:cs="Arial"/>
                <w:color w:val="000000"/>
                <w:sz w:val="18"/>
                <w:szCs w:val="18"/>
                <w:lang w:eastAsia="es-CR"/>
              </w:rPr>
              <w:t>15.1%</w:t>
            </w:r>
          </w:p>
        </w:tc>
      </w:tr>
    </w:tbl>
    <w:p w14:paraId="06B5FFD4" w14:textId="3C0CC38F" w:rsidR="00171355" w:rsidRPr="00A30254" w:rsidRDefault="00171355" w:rsidP="009D0953">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465333">
        <w:rPr>
          <w:rFonts w:cs="Arial"/>
          <w:color w:val="7F7F7F" w:themeColor="text1" w:themeTint="80"/>
          <w:sz w:val="18"/>
          <w:szCs w:val="18"/>
        </w:rPr>
        <w:t>Operaciones Continuadas</w:t>
      </w:r>
    </w:p>
    <w:p w14:paraId="634BC39F" w14:textId="77777777" w:rsidR="00A40362" w:rsidRDefault="00A40362" w:rsidP="006D62E2">
      <w:pPr>
        <w:rPr>
          <w:rFonts w:cs="Arial"/>
          <w:szCs w:val="20"/>
        </w:rPr>
      </w:pPr>
    </w:p>
    <w:p w14:paraId="5A7BA619" w14:textId="6C390A44" w:rsidR="006D62E2" w:rsidRDefault="006D62E2" w:rsidP="006D62E2">
      <w:pPr>
        <w:rPr>
          <w:rFonts w:cs="Arial"/>
          <w:szCs w:val="20"/>
        </w:rPr>
      </w:pPr>
      <w:r>
        <w:rPr>
          <w:rFonts w:cs="Arial"/>
          <w:szCs w:val="20"/>
        </w:rPr>
        <w:t>Se presenta un incremento en el 2025 de 10.4% a 83.2% debido a que por la implementación de la NIIF 5, las ventas de las operaciones descontinuadas se consolidan junto con todos los resultados de dichas operaciones en una sola línea del estado de resultados, disminuyendo significativamente el denominador del cálculo de la razón financiera.</w:t>
      </w:r>
    </w:p>
    <w:p w14:paraId="2F9EF180" w14:textId="77777777" w:rsidR="009D0953" w:rsidRDefault="009D0953" w:rsidP="00171355">
      <w:pPr>
        <w:pStyle w:val="Prrafodelista"/>
        <w:ind w:left="1068"/>
        <w:rPr>
          <w:rFonts w:cs="Arial"/>
          <w:b/>
          <w:bCs/>
          <w:szCs w:val="20"/>
        </w:rPr>
      </w:pPr>
    </w:p>
    <w:p w14:paraId="4D8083A2" w14:textId="77777777" w:rsidR="00A40362" w:rsidRDefault="00A40362" w:rsidP="00171355">
      <w:pPr>
        <w:pStyle w:val="Prrafodelista"/>
        <w:ind w:left="1068"/>
        <w:rPr>
          <w:rFonts w:cs="Arial"/>
          <w:b/>
          <w:bCs/>
          <w:szCs w:val="20"/>
        </w:rPr>
      </w:pPr>
    </w:p>
    <w:p w14:paraId="706F6513" w14:textId="77777777" w:rsidR="00A40362" w:rsidRDefault="00A40362" w:rsidP="00171355">
      <w:pPr>
        <w:pStyle w:val="Prrafodelista"/>
        <w:ind w:left="1068"/>
        <w:rPr>
          <w:rFonts w:cs="Arial"/>
          <w:b/>
          <w:bCs/>
          <w:szCs w:val="20"/>
        </w:rPr>
      </w:pPr>
    </w:p>
    <w:p w14:paraId="2A383DBF" w14:textId="77777777" w:rsidR="00A40362" w:rsidRPr="00605E91" w:rsidRDefault="00A40362" w:rsidP="00171355">
      <w:pPr>
        <w:pStyle w:val="Prrafodelista"/>
        <w:ind w:left="1068"/>
        <w:rPr>
          <w:rFonts w:cs="Arial"/>
          <w:b/>
          <w:bCs/>
          <w:szCs w:val="20"/>
        </w:rPr>
      </w:pPr>
    </w:p>
    <w:p w14:paraId="09B604BB" w14:textId="77777777" w:rsidR="00171355" w:rsidRPr="00605E91" w:rsidRDefault="00171355" w:rsidP="00705162">
      <w:pPr>
        <w:pStyle w:val="Prrafodelista"/>
        <w:numPr>
          <w:ilvl w:val="0"/>
          <w:numId w:val="11"/>
        </w:numPr>
        <w:rPr>
          <w:rFonts w:cs="Arial"/>
          <w:b/>
          <w:bCs/>
          <w:szCs w:val="20"/>
        </w:rPr>
      </w:pPr>
      <w:r w:rsidRPr="00605E91">
        <w:rPr>
          <w:rFonts w:cs="Arial"/>
          <w:b/>
          <w:bCs/>
          <w:szCs w:val="20"/>
        </w:rPr>
        <w:lastRenderedPageBreak/>
        <w:t>Utilidad Neta a Patrimonio Neto</w:t>
      </w:r>
    </w:p>
    <w:p w14:paraId="26E028EA" w14:textId="77777777" w:rsidR="00171355" w:rsidRPr="00605E91" w:rsidRDefault="00171355" w:rsidP="00171355">
      <w:pPr>
        <w:rPr>
          <w:rFonts w:cs="Arial"/>
          <w:szCs w:val="20"/>
        </w:rPr>
      </w:pPr>
      <w:r w:rsidRPr="00605E91">
        <w:rPr>
          <w:rFonts w:cs="Arial"/>
          <w:szCs w:val="20"/>
        </w:rPr>
        <w:t>El cálculo de esta razón corresponde a tomar la utilidad neta y dividirla entre el patrimonio promedio de los últimos 2 años. Se interpreta como el índice de retorno sobre el patrimonio de los accionistas.</w:t>
      </w:r>
    </w:p>
    <w:p w14:paraId="008E6E95" w14:textId="77777777" w:rsidR="00171355" w:rsidRPr="00605E91" w:rsidRDefault="00171355" w:rsidP="00171355">
      <w:pPr>
        <w:pStyle w:val="Descripcin"/>
        <w:spacing w:after="0"/>
        <w:rPr>
          <w:rFonts w:cs="Arial"/>
          <w:szCs w:val="20"/>
        </w:rPr>
      </w:pPr>
    </w:p>
    <w:p w14:paraId="7334E7DF" w14:textId="47892569" w:rsidR="00171355" w:rsidRPr="00605E91" w:rsidRDefault="00171355" w:rsidP="00171355">
      <w:pPr>
        <w:pStyle w:val="Descripcin"/>
        <w:keepNext/>
      </w:pPr>
      <w:bookmarkStart w:id="63" w:name="_Toc221006987"/>
      <w:bookmarkStart w:id="64" w:name="_Toc228284743"/>
      <w:r w:rsidRPr="00605E91">
        <w:t xml:space="preserve">Tabla </w:t>
      </w:r>
      <w:fldSimple w:instr=" SEQ Tabla \* ARABIC ">
        <w:r w:rsidR="0033654E">
          <w:rPr>
            <w:noProof/>
          </w:rPr>
          <w:t>10</w:t>
        </w:r>
      </w:fldSimple>
      <w:r w:rsidRPr="00605E91">
        <w:t xml:space="preserve"> Utilidad Neta a Patrimonio Neto</w:t>
      </w:r>
      <w:bookmarkEnd w:id="63"/>
      <w:bookmarkEnd w:id="64"/>
    </w:p>
    <w:tbl>
      <w:tblPr>
        <w:tblW w:w="10410" w:type="dxa"/>
        <w:jc w:val="center"/>
        <w:tblCellMar>
          <w:left w:w="70" w:type="dxa"/>
          <w:right w:w="70" w:type="dxa"/>
        </w:tblCellMar>
        <w:tblLook w:val="04A0" w:firstRow="1" w:lastRow="0" w:firstColumn="1" w:lastColumn="0" w:noHBand="0" w:noVBand="1"/>
      </w:tblPr>
      <w:tblGrid>
        <w:gridCol w:w="3258"/>
        <w:gridCol w:w="1278"/>
        <w:gridCol w:w="1276"/>
        <w:gridCol w:w="1276"/>
        <w:gridCol w:w="1276"/>
        <w:gridCol w:w="1275"/>
        <w:gridCol w:w="771"/>
      </w:tblGrid>
      <w:tr w:rsidR="00171355" w:rsidRPr="000D1695" w14:paraId="221305DC" w14:textId="77777777" w:rsidTr="009D0953">
        <w:trPr>
          <w:trHeight w:val="280"/>
          <w:jc w:val="center"/>
        </w:trPr>
        <w:tc>
          <w:tcPr>
            <w:tcW w:w="3258"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4FB05A7C"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Utilidad Neta a Patrimonio Neto</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3B8C31D2"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0C6018EA"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Variación</w:t>
            </w:r>
            <w:r w:rsidRPr="000D1695">
              <w:rPr>
                <w:rFonts w:eastAsia="Times New Roman" w:cs="Arial"/>
                <w:b/>
                <w:bCs/>
                <w:color w:val="000000"/>
                <w:sz w:val="18"/>
                <w:szCs w:val="18"/>
                <w:lang w:eastAsia="es-CR"/>
              </w:rPr>
              <w:br/>
              <w:t>Absoluta</w:t>
            </w:r>
          </w:p>
        </w:tc>
        <w:tc>
          <w:tcPr>
            <w:tcW w:w="77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5DA87165"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w:t>
            </w:r>
          </w:p>
        </w:tc>
      </w:tr>
      <w:tr w:rsidR="00171355" w:rsidRPr="000D1695" w14:paraId="11272745" w14:textId="77777777" w:rsidTr="009D0953">
        <w:trPr>
          <w:trHeight w:val="280"/>
          <w:jc w:val="center"/>
        </w:trPr>
        <w:tc>
          <w:tcPr>
            <w:tcW w:w="3258" w:type="dxa"/>
            <w:vMerge/>
            <w:tcBorders>
              <w:top w:val="single" w:sz="4" w:space="0" w:color="A6A6A6"/>
              <w:left w:val="single" w:sz="4" w:space="0" w:color="A6A6A6"/>
              <w:bottom w:val="single" w:sz="4" w:space="0" w:color="A6A6A6"/>
              <w:right w:val="single" w:sz="4" w:space="0" w:color="A6A6A6"/>
            </w:tcBorders>
            <w:vAlign w:val="center"/>
            <w:hideMark/>
          </w:tcPr>
          <w:p w14:paraId="4ED49E6A" w14:textId="77777777" w:rsidR="00171355" w:rsidRPr="000D1695"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4DCE2C03"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797B5151"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0AEB95A7"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0AD8D9A6"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3C226EB3" w14:textId="77777777" w:rsidR="00171355" w:rsidRPr="000D1695" w:rsidRDefault="00171355" w:rsidP="00E36C3E">
            <w:pPr>
              <w:spacing w:after="0" w:line="240" w:lineRule="auto"/>
              <w:jc w:val="left"/>
              <w:rPr>
                <w:rFonts w:eastAsia="Times New Roman" w:cs="Arial"/>
                <w:b/>
                <w:bCs/>
                <w:color w:val="000000"/>
                <w:sz w:val="18"/>
                <w:szCs w:val="18"/>
                <w:lang w:eastAsia="es-CR"/>
              </w:rPr>
            </w:pPr>
          </w:p>
        </w:tc>
        <w:tc>
          <w:tcPr>
            <w:tcW w:w="771" w:type="dxa"/>
            <w:vMerge/>
            <w:tcBorders>
              <w:top w:val="single" w:sz="4" w:space="0" w:color="A6A6A6"/>
              <w:left w:val="single" w:sz="4" w:space="0" w:color="A6A6A6"/>
              <w:bottom w:val="single" w:sz="4" w:space="0" w:color="A6A6A6"/>
              <w:right w:val="single" w:sz="4" w:space="0" w:color="A6A6A6"/>
            </w:tcBorders>
            <w:vAlign w:val="center"/>
            <w:hideMark/>
          </w:tcPr>
          <w:p w14:paraId="0FFDA81D" w14:textId="77777777" w:rsidR="00171355" w:rsidRPr="000D1695" w:rsidRDefault="00171355" w:rsidP="00E36C3E">
            <w:pPr>
              <w:spacing w:after="0" w:line="240" w:lineRule="auto"/>
              <w:jc w:val="left"/>
              <w:rPr>
                <w:rFonts w:eastAsia="Times New Roman" w:cs="Arial"/>
                <w:b/>
                <w:bCs/>
                <w:color w:val="000000"/>
                <w:sz w:val="18"/>
                <w:szCs w:val="18"/>
                <w:lang w:eastAsia="es-CR"/>
              </w:rPr>
            </w:pPr>
          </w:p>
        </w:tc>
      </w:tr>
      <w:tr w:rsidR="00171355" w:rsidRPr="000D1695" w14:paraId="77D4542B" w14:textId="77777777" w:rsidTr="009D0953">
        <w:trPr>
          <w:trHeight w:val="280"/>
          <w:jc w:val="center"/>
        </w:trPr>
        <w:tc>
          <w:tcPr>
            <w:tcW w:w="3258" w:type="dxa"/>
            <w:tcBorders>
              <w:top w:val="nil"/>
              <w:left w:val="single" w:sz="4" w:space="0" w:color="A6A6A6"/>
              <w:bottom w:val="single" w:sz="4" w:space="0" w:color="A6A6A6"/>
              <w:right w:val="single" w:sz="4" w:space="0" w:color="A6A6A6"/>
            </w:tcBorders>
            <w:noWrap/>
            <w:vAlign w:val="bottom"/>
            <w:hideMark/>
          </w:tcPr>
          <w:p w14:paraId="261A4787"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Utilidad Neta</w:t>
            </w:r>
          </w:p>
        </w:tc>
        <w:tc>
          <w:tcPr>
            <w:tcW w:w="1278" w:type="dxa"/>
            <w:tcBorders>
              <w:top w:val="nil"/>
              <w:left w:val="nil"/>
              <w:bottom w:val="single" w:sz="4" w:space="0" w:color="A6A6A6"/>
              <w:right w:val="single" w:sz="4" w:space="0" w:color="A6A6A6"/>
            </w:tcBorders>
            <w:noWrap/>
            <w:vAlign w:val="bottom"/>
            <w:hideMark/>
          </w:tcPr>
          <w:p w14:paraId="5936C821"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95 266 </w:t>
            </w:r>
          </w:p>
        </w:tc>
        <w:tc>
          <w:tcPr>
            <w:tcW w:w="1276" w:type="dxa"/>
            <w:tcBorders>
              <w:top w:val="nil"/>
              <w:left w:val="nil"/>
              <w:bottom w:val="single" w:sz="4" w:space="0" w:color="A6A6A6"/>
              <w:right w:val="single" w:sz="4" w:space="0" w:color="A6A6A6"/>
            </w:tcBorders>
            <w:noWrap/>
            <w:vAlign w:val="bottom"/>
            <w:hideMark/>
          </w:tcPr>
          <w:p w14:paraId="25A87BC6"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86 008 </w:t>
            </w:r>
          </w:p>
        </w:tc>
        <w:tc>
          <w:tcPr>
            <w:tcW w:w="1276" w:type="dxa"/>
            <w:tcBorders>
              <w:top w:val="nil"/>
              <w:left w:val="nil"/>
              <w:bottom w:val="single" w:sz="4" w:space="0" w:color="A6A6A6"/>
              <w:right w:val="single" w:sz="4" w:space="0" w:color="A6A6A6"/>
            </w:tcBorders>
            <w:noWrap/>
            <w:vAlign w:val="bottom"/>
            <w:hideMark/>
          </w:tcPr>
          <w:p w14:paraId="4BA10FFB"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51 976 </w:t>
            </w:r>
          </w:p>
        </w:tc>
        <w:tc>
          <w:tcPr>
            <w:tcW w:w="1276" w:type="dxa"/>
            <w:tcBorders>
              <w:top w:val="nil"/>
              <w:left w:val="nil"/>
              <w:bottom w:val="single" w:sz="4" w:space="0" w:color="A6A6A6"/>
              <w:right w:val="single" w:sz="4" w:space="0" w:color="A6A6A6"/>
            </w:tcBorders>
            <w:noWrap/>
            <w:vAlign w:val="bottom"/>
            <w:hideMark/>
          </w:tcPr>
          <w:p w14:paraId="7CEEDABC"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7 504 </w:t>
            </w:r>
          </w:p>
        </w:tc>
        <w:tc>
          <w:tcPr>
            <w:tcW w:w="1275" w:type="dxa"/>
            <w:tcBorders>
              <w:top w:val="nil"/>
              <w:left w:val="nil"/>
              <w:bottom w:val="single" w:sz="4" w:space="0" w:color="A6A6A6"/>
              <w:right w:val="single" w:sz="4" w:space="0" w:color="A6A6A6"/>
            </w:tcBorders>
            <w:noWrap/>
            <w:vAlign w:val="bottom"/>
            <w:hideMark/>
          </w:tcPr>
          <w:p w14:paraId="724A543B"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(78 504)</w:t>
            </w:r>
          </w:p>
        </w:tc>
        <w:tc>
          <w:tcPr>
            <w:tcW w:w="771" w:type="dxa"/>
            <w:tcBorders>
              <w:top w:val="nil"/>
              <w:left w:val="nil"/>
              <w:bottom w:val="single" w:sz="4" w:space="0" w:color="A6A6A6"/>
              <w:right w:val="single" w:sz="4" w:space="0" w:color="A6A6A6"/>
            </w:tcBorders>
            <w:noWrap/>
            <w:vAlign w:val="bottom"/>
            <w:hideMark/>
          </w:tcPr>
          <w:p w14:paraId="288E580B"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(91.3%)</w:t>
            </w:r>
          </w:p>
        </w:tc>
      </w:tr>
      <w:tr w:rsidR="00171355" w:rsidRPr="000D1695" w14:paraId="4C9AEAB4" w14:textId="77777777" w:rsidTr="009D0953">
        <w:trPr>
          <w:trHeight w:val="280"/>
          <w:jc w:val="center"/>
        </w:trPr>
        <w:tc>
          <w:tcPr>
            <w:tcW w:w="3258" w:type="dxa"/>
            <w:tcBorders>
              <w:top w:val="nil"/>
              <w:left w:val="single" w:sz="4" w:space="0" w:color="A6A6A6"/>
              <w:bottom w:val="single" w:sz="4" w:space="0" w:color="A6A6A6"/>
              <w:right w:val="single" w:sz="4" w:space="0" w:color="A6A6A6"/>
            </w:tcBorders>
            <w:noWrap/>
            <w:vAlign w:val="bottom"/>
            <w:hideMark/>
          </w:tcPr>
          <w:p w14:paraId="27ADDBFA"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Patrimonio Neto</w:t>
            </w:r>
          </w:p>
        </w:tc>
        <w:tc>
          <w:tcPr>
            <w:tcW w:w="1278" w:type="dxa"/>
            <w:tcBorders>
              <w:top w:val="nil"/>
              <w:left w:val="nil"/>
              <w:bottom w:val="single" w:sz="4" w:space="0" w:color="A6A6A6"/>
              <w:right w:val="single" w:sz="4" w:space="0" w:color="A6A6A6"/>
            </w:tcBorders>
            <w:noWrap/>
            <w:vAlign w:val="bottom"/>
            <w:hideMark/>
          </w:tcPr>
          <w:p w14:paraId="53DCBE17"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390 945 </w:t>
            </w:r>
          </w:p>
        </w:tc>
        <w:tc>
          <w:tcPr>
            <w:tcW w:w="1276" w:type="dxa"/>
            <w:tcBorders>
              <w:top w:val="nil"/>
              <w:left w:val="nil"/>
              <w:bottom w:val="single" w:sz="4" w:space="0" w:color="A6A6A6"/>
              <w:right w:val="single" w:sz="4" w:space="0" w:color="A6A6A6"/>
            </w:tcBorders>
            <w:noWrap/>
            <w:vAlign w:val="bottom"/>
            <w:hideMark/>
          </w:tcPr>
          <w:p w14:paraId="56756201"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404 739 </w:t>
            </w:r>
          </w:p>
        </w:tc>
        <w:tc>
          <w:tcPr>
            <w:tcW w:w="1276" w:type="dxa"/>
            <w:tcBorders>
              <w:top w:val="nil"/>
              <w:left w:val="nil"/>
              <w:bottom w:val="single" w:sz="4" w:space="0" w:color="A6A6A6"/>
              <w:right w:val="single" w:sz="4" w:space="0" w:color="A6A6A6"/>
            </w:tcBorders>
            <w:noWrap/>
            <w:vAlign w:val="bottom"/>
            <w:hideMark/>
          </w:tcPr>
          <w:p w14:paraId="703D9E8C"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404 688 </w:t>
            </w:r>
          </w:p>
        </w:tc>
        <w:tc>
          <w:tcPr>
            <w:tcW w:w="1276" w:type="dxa"/>
            <w:tcBorders>
              <w:top w:val="nil"/>
              <w:left w:val="nil"/>
              <w:bottom w:val="single" w:sz="4" w:space="0" w:color="A6A6A6"/>
              <w:right w:val="single" w:sz="4" w:space="0" w:color="A6A6A6"/>
            </w:tcBorders>
            <w:noWrap/>
            <w:vAlign w:val="bottom"/>
            <w:hideMark/>
          </w:tcPr>
          <w:p w14:paraId="06F84711"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404 688 </w:t>
            </w:r>
          </w:p>
        </w:tc>
        <w:tc>
          <w:tcPr>
            <w:tcW w:w="1275" w:type="dxa"/>
            <w:tcBorders>
              <w:top w:val="nil"/>
              <w:left w:val="nil"/>
              <w:bottom w:val="single" w:sz="4" w:space="0" w:color="A6A6A6"/>
              <w:right w:val="single" w:sz="4" w:space="0" w:color="A6A6A6"/>
            </w:tcBorders>
            <w:noWrap/>
            <w:vAlign w:val="bottom"/>
            <w:hideMark/>
          </w:tcPr>
          <w:p w14:paraId="7DCB015B"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(51)</w:t>
            </w:r>
          </w:p>
        </w:tc>
        <w:tc>
          <w:tcPr>
            <w:tcW w:w="771" w:type="dxa"/>
            <w:tcBorders>
              <w:top w:val="nil"/>
              <w:left w:val="nil"/>
              <w:bottom w:val="single" w:sz="4" w:space="0" w:color="A6A6A6"/>
              <w:right w:val="single" w:sz="4" w:space="0" w:color="A6A6A6"/>
            </w:tcBorders>
            <w:noWrap/>
            <w:vAlign w:val="bottom"/>
            <w:hideMark/>
          </w:tcPr>
          <w:p w14:paraId="70000A60"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(0.0%)</w:t>
            </w:r>
          </w:p>
        </w:tc>
      </w:tr>
      <w:tr w:rsidR="00171355" w:rsidRPr="000D1695" w14:paraId="6C1C813C" w14:textId="77777777" w:rsidTr="009D0953">
        <w:trPr>
          <w:trHeight w:val="280"/>
          <w:jc w:val="center"/>
        </w:trPr>
        <w:tc>
          <w:tcPr>
            <w:tcW w:w="3258" w:type="dxa"/>
            <w:tcBorders>
              <w:top w:val="nil"/>
              <w:left w:val="single" w:sz="4" w:space="0" w:color="A6A6A6"/>
              <w:bottom w:val="single" w:sz="4" w:space="0" w:color="A6A6A6"/>
              <w:right w:val="single" w:sz="4" w:space="0" w:color="A6A6A6"/>
            </w:tcBorders>
            <w:noWrap/>
            <w:vAlign w:val="bottom"/>
            <w:hideMark/>
          </w:tcPr>
          <w:p w14:paraId="6E2ACF88"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Utilidad Neta a Patrimonio Neto</w:t>
            </w:r>
          </w:p>
        </w:tc>
        <w:tc>
          <w:tcPr>
            <w:tcW w:w="1278" w:type="dxa"/>
            <w:tcBorders>
              <w:top w:val="nil"/>
              <w:left w:val="nil"/>
              <w:bottom w:val="single" w:sz="4" w:space="0" w:color="A6A6A6"/>
              <w:right w:val="single" w:sz="4" w:space="0" w:color="A6A6A6"/>
            </w:tcBorders>
            <w:noWrap/>
            <w:vAlign w:val="bottom"/>
            <w:hideMark/>
          </w:tcPr>
          <w:p w14:paraId="7B6893EE"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24.4%</w:t>
            </w:r>
          </w:p>
        </w:tc>
        <w:tc>
          <w:tcPr>
            <w:tcW w:w="1276" w:type="dxa"/>
            <w:tcBorders>
              <w:top w:val="nil"/>
              <w:left w:val="nil"/>
              <w:bottom w:val="single" w:sz="4" w:space="0" w:color="A6A6A6"/>
              <w:right w:val="single" w:sz="4" w:space="0" w:color="A6A6A6"/>
            </w:tcBorders>
            <w:noWrap/>
            <w:vAlign w:val="bottom"/>
            <w:hideMark/>
          </w:tcPr>
          <w:p w14:paraId="760017A8"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21.3%</w:t>
            </w:r>
          </w:p>
        </w:tc>
        <w:tc>
          <w:tcPr>
            <w:tcW w:w="1276" w:type="dxa"/>
            <w:tcBorders>
              <w:top w:val="nil"/>
              <w:left w:val="nil"/>
              <w:bottom w:val="single" w:sz="4" w:space="0" w:color="A6A6A6"/>
              <w:right w:val="single" w:sz="4" w:space="0" w:color="A6A6A6"/>
            </w:tcBorders>
            <w:noWrap/>
            <w:vAlign w:val="bottom"/>
            <w:hideMark/>
          </w:tcPr>
          <w:p w14:paraId="7C986E28"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12.8%</w:t>
            </w:r>
          </w:p>
        </w:tc>
        <w:tc>
          <w:tcPr>
            <w:tcW w:w="1276" w:type="dxa"/>
            <w:tcBorders>
              <w:top w:val="nil"/>
              <w:left w:val="nil"/>
              <w:bottom w:val="single" w:sz="4" w:space="0" w:color="A6A6A6"/>
              <w:right w:val="single" w:sz="4" w:space="0" w:color="A6A6A6"/>
            </w:tcBorders>
            <w:noWrap/>
            <w:vAlign w:val="bottom"/>
            <w:hideMark/>
          </w:tcPr>
          <w:p w14:paraId="7EC6E48C"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1.9%</w:t>
            </w:r>
          </w:p>
        </w:tc>
        <w:tc>
          <w:tcPr>
            <w:tcW w:w="1275" w:type="dxa"/>
            <w:tcBorders>
              <w:top w:val="nil"/>
              <w:left w:val="nil"/>
              <w:bottom w:val="single" w:sz="4" w:space="0" w:color="A6A6A6"/>
              <w:right w:val="single" w:sz="4" w:space="0" w:color="A6A6A6"/>
            </w:tcBorders>
            <w:noWrap/>
            <w:vAlign w:val="bottom"/>
            <w:hideMark/>
          </w:tcPr>
          <w:p w14:paraId="2F3ABDFB"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(19.4%)</w:t>
            </w:r>
          </w:p>
        </w:tc>
        <w:tc>
          <w:tcPr>
            <w:tcW w:w="771" w:type="dxa"/>
            <w:tcBorders>
              <w:top w:val="nil"/>
              <w:left w:val="nil"/>
              <w:bottom w:val="single" w:sz="4" w:space="0" w:color="A6A6A6"/>
              <w:right w:val="single" w:sz="4" w:space="0" w:color="A6A6A6"/>
            </w:tcBorders>
            <w:noWrap/>
            <w:vAlign w:val="bottom"/>
            <w:hideMark/>
          </w:tcPr>
          <w:p w14:paraId="7B97080B"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(91.3%)</w:t>
            </w:r>
          </w:p>
        </w:tc>
      </w:tr>
    </w:tbl>
    <w:p w14:paraId="5EB90AA6" w14:textId="696CE99D" w:rsidR="00171355" w:rsidRPr="00A30254" w:rsidRDefault="00171355" w:rsidP="009D0953">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6D62E2">
        <w:rPr>
          <w:rFonts w:cs="Arial"/>
          <w:color w:val="7F7F7F" w:themeColor="text1" w:themeTint="80"/>
          <w:sz w:val="18"/>
          <w:szCs w:val="18"/>
        </w:rPr>
        <w:t>Operaciones Continuadas</w:t>
      </w:r>
    </w:p>
    <w:p w14:paraId="788CFB3E" w14:textId="77777777" w:rsidR="00417C2F" w:rsidRDefault="00417C2F" w:rsidP="00171355">
      <w:pPr>
        <w:rPr>
          <w:rFonts w:cs="Arial"/>
          <w:szCs w:val="20"/>
        </w:rPr>
      </w:pPr>
    </w:p>
    <w:p w14:paraId="02E86ACC" w14:textId="5CB07533" w:rsidR="00171355" w:rsidRDefault="00171355" w:rsidP="00171355">
      <w:pPr>
        <w:rPr>
          <w:rFonts w:cs="Arial"/>
          <w:szCs w:val="20"/>
        </w:rPr>
      </w:pPr>
      <w:r w:rsidRPr="00605E91">
        <w:rPr>
          <w:rFonts w:cs="Arial"/>
          <w:szCs w:val="20"/>
        </w:rPr>
        <w:t xml:space="preserve">En el periodo anterior, esta razón tuvo una disminución </w:t>
      </w:r>
      <w:r w:rsidR="006D62E2">
        <w:rPr>
          <w:rFonts w:cs="Arial"/>
          <w:szCs w:val="20"/>
        </w:rPr>
        <w:t>21.3% a 12.8% por el efecto de disminución de ingresos netos de las operaciones descontinuadas</w:t>
      </w:r>
      <w:r>
        <w:rPr>
          <w:rFonts w:cs="Arial"/>
          <w:szCs w:val="20"/>
        </w:rPr>
        <w:t>.</w:t>
      </w:r>
      <w:r w:rsidR="00974A80">
        <w:rPr>
          <w:rFonts w:cs="Arial"/>
          <w:szCs w:val="20"/>
        </w:rPr>
        <w:t xml:space="preserve">  </w:t>
      </w:r>
    </w:p>
    <w:p w14:paraId="1A5D4791" w14:textId="77777777" w:rsidR="00751F7C" w:rsidRDefault="00751F7C" w:rsidP="00171355">
      <w:pPr>
        <w:rPr>
          <w:rFonts w:cs="Arial"/>
          <w:szCs w:val="20"/>
        </w:rPr>
      </w:pPr>
    </w:p>
    <w:p w14:paraId="5D0FBD8F" w14:textId="77777777" w:rsidR="00171355" w:rsidRPr="00605E91" w:rsidRDefault="00171355" w:rsidP="00705162">
      <w:pPr>
        <w:pStyle w:val="Prrafodelista"/>
        <w:numPr>
          <w:ilvl w:val="0"/>
          <w:numId w:val="11"/>
        </w:numPr>
        <w:rPr>
          <w:rFonts w:cs="Arial"/>
          <w:b/>
          <w:bCs/>
          <w:szCs w:val="20"/>
        </w:rPr>
      </w:pPr>
      <w:r w:rsidRPr="00605E91">
        <w:rPr>
          <w:rFonts w:cs="Arial"/>
          <w:b/>
          <w:bCs/>
          <w:szCs w:val="20"/>
        </w:rPr>
        <w:t>Utilidad por Acción</w:t>
      </w:r>
    </w:p>
    <w:p w14:paraId="3FE7FD00" w14:textId="77777777" w:rsidR="00171355" w:rsidRDefault="00171355" w:rsidP="00171355">
      <w:pPr>
        <w:rPr>
          <w:rFonts w:cs="Arial"/>
          <w:szCs w:val="20"/>
        </w:rPr>
      </w:pPr>
      <w:r w:rsidRPr="00605E91">
        <w:rPr>
          <w:rFonts w:cs="Arial"/>
          <w:szCs w:val="20"/>
        </w:rPr>
        <w:t>El cálculo de este indicador corresponde a dividir la utilidad neta de la controladora entre el promedio ponderado de acciones comunes al inicio y al final del año. El resultado muestra la utilidad en colones por acción común nominativa.</w:t>
      </w:r>
    </w:p>
    <w:p w14:paraId="51E7D098" w14:textId="77777777" w:rsidR="00171355" w:rsidRPr="00605E91" w:rsidRDefault="00171355" w:rsidP="00171355">
      <w:pPr>
        <w:pStyle w:val="Descripcin"/>
        <w:spacing w:after="0"/>
        <w:rPr>
          <w:rFonts w:cs="Arial"/>
          <w:szCs w:val="20"/>
        </w:rPr>
      </w:pPr>
    </w:p>
    <w:p w14:paraId="453A4AC2" w14:textId="316A1B77" w:rsidR="00171355" w:rsidRPr="00605E91" w:rsidRDefault="00171355" w:rsidP="00171355">
      <w:pPr>
        <w:pStyle w:val="Descripcin"/>
        <w:keepNext/>
      </w:pPr>
      <w:bookmarkStart w:id="65" w:name="_Toc221006988"/>
      <w:bookmarkStart w:id="66" w:name="_Toc228284744"/>
      <w:r w:rsidRPr="00605E91">
        <w:t xml:space="preserve">Tabla </w:t>
      </w:r>
      <w:fldSimple w:instr=" SEQ Tabla \* ARABIC ">
        <w:r w:rsidR="0033654E">
          <w:rPr>
            <w:noProof/>
          </w:rPr>
          <w:t>11</w:t>
        </w:r>
      </w:fldSimple>
      <w:r w:rsidRPr="00605E91">
        <w:t xml:space="preserve">  Utilidad por Acción</w:t>
      </w:r>
      <w:bookmarkEnd w:id="65"/>
      <w:bookmarkEnd w:id="66"/>
    </w:p>
    <w:tbl>
      <w:tblPr>
        <w:tblW w:w="10551" w:type="dxa"/>
        <w:jc w:val="center"/>
        <w:tblCellMar>
          <w:left w:w="70" w:type="dxa"/>
          <w:right w:w="70" w:type="dxa"/>
        </w:tblCellMar>
        <w:tblLook w:val="04A0" w:firstRow="1" w:lastRow="0" w:firstColumn="1" w:lastColumn="0" w:noHBand="0" w:noVBand="1"/>
      </w:tblPr>
      <w:tblGrid>
        <w:gridCol w:w="3399"/>
        <w:gridCol w:w="1278"/>
        <w:gridCol w:w="1276"/>
        <w:gridCol w:w="1276"/>
        <w:gridCol w:w="1276"/>
        <w:gridCol w:w="1275"/>
        <w:gridCol w:w="771"/>
      </w:tblGrid>
      <w:tr w:rsidR="00171355" w:rsidRPr="000D1695" w14:paraId="587808CD" w14:textId="77777777" w:rsidTr="009D0953">
        <w:trPr>
          <w:trHeight w:val="280"/>
          <w:jc w:val="center"/>
        </w:trPr>
        <w:tc>
          <w:tcPr>
            <w:tcW w:w="3399"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6852D1C3"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Utilidad por acción</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4C460526"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35405E71"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Variación</w:t>
            </w:r>
            <w:r w:rsidRPr="000D1695">
              <w:rPr>
                <w:rFonts w:eastAsia="Times New Roman" w:cs="Arial"/>
                <w:b/>
                <w:bCs/>
                <w:color w:val="000000"/>
                <w:sz w:val="18"/>
                <w:szCs w:val="18"/>
                <w:lang w:eastAsia="es-CR"/>
              </w:rPr>
              <w:br/>
              <w:t>Absoluta</w:t>
            </w:r>
          </w:p>
        </w:tc>
        <w:tc>
          <w:tcPr>
            <w:tcW w:w="77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0173F483"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w:t>
            </w:r>
          </w:p>
        </w:tc>
      </w:tr>
      <w:tr w:rsidR="00171355" w:rsidRPr="000D1695" w14:paraId="03C9F0AA" w14:textId="77777777" w:rsidTr="009D0953">
        <w:trPr>
          <w:trHeight w:val="280"/>
          <w:jc w:val="center"/>
        </w:trPr>
        <w:tc>
          <w:tcPr>
            <w:tcW w:w="3399" w:type="dxa"/>
            <w:vMerge/>
            <w:tcBorders>
              <w:top w:val="single" w:sz="4" w:space="0" w:color="A6A6A6"/>
              <w:left w:val="single" w:sz="4" w:space="0" w:color="A6A6A6"/>
              <w:bottom w:val="single" w:sz="4" w:space="0" w:color="A6A6A6"/>
              <w:right w:val="single" w:sz="4" w:space="0" w:color="A6A6A6"/>
            </w:tcBorders>
            <w:vAlign w:val="center"/>
            <w:hideMark/>
          </w:tcPr>
          <w:p w14:paraId="0FF677B2" w14:textId="77777777" w:rsidR="00171355" w:rsidRPr="000D1695"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7D5A90B9"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166EF7BB"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3A22716A"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5665B6FD"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1729ECB1" w14:textId="77777777" w:rsidR="00171355" w:rsidRPr="000D1695" w:rsidRDefault="00171355" w:rsidP="00E36C3E">
            <w:pPr>
              <w:spacing w:after="0" w:line="240" w:lineRule="auto"/>
              <w:jc w:val="left"/>
              <w:rPr>
                <w:rFonts w:eastAsia="Times New Roman" w:cs="Arial"/>
                <w:b/>
                <w:bCs/>
                <w:color w:val="000000"/>
                <w:sz w:val="18"/>
                <w:szCs w:val="18"/>
                <w:lang w:eastAsia="es-CR"/>
              </w:rPr>
            </w:pPr>
          </w:p>
        </w:tc>
        <w:tc>
          <w:tcPr>
            <w:tcW w:w="771" w:type="dxa"/>
            <w:vMerge/>
            <w:tcBorders>
              <w:top w:val="single" w:sz="4" w:space="0" w:color="A6A6A6"/>
              <w:left w:val="single" w:sz="4" w:space="0" w:color="A6A6A6"/>
              <w:bottom w:val="single" w:sz="4" w:space="0" w:color="A6A6A6"/>
              <w:right w:val="single" w:sz="4" w:space="0" w:color="A6A6A6"/>
            </w:tcBorders>
            <w:vAlign w:val="center"/>
            <w:hideMark/>
          </w:tcPr>
          <w:p w14:paraId="3E6A018A" w14:textId="77777777" w:rsidR="00171355" w:rsidRPr="000D1695" w:rsidRDefault="00171355" w:rsidP="00E36C3E">
            <w:pPr>
              <w:spacing w:after="0" w:line="240" w:lineRule="auto"/>
              <w:jc w:val="left"/>
              <w:rPr>
                <w:rFonts w:eastAsia="Times New Roman" w:cs="Arial"/>
                <w:b/>
                <w:bCs/>
                <w:color w:val="000000"/>
                <w:sz w:val="18"/>
                <w:szCs w:val="18"/>
                <w:lang w:eastAsia="es-CR"/>
              </w:rPr>
            </w:pPr>
          </w:p>
        </w:tc>
      </w:tr>
      <w:tr w:rsidR="00171355" w:rsidRPr="000D1695" w14:paraId="7A0F926D" w14:textId="77777777" w:rsidTr="009D0953">
        <w:trPr>
          <w:trHeight w:val="280"/>
          <w:jc w:val="center"/>
        </w:trPr>
        <w:tc>
          <w:tcPr>
            <w:tcW w:w="3399" w:type="dxa"/>
            <w:tcBorders>
              <w:top w:val="nil"/>
              <w:left w:val="single" w:sz="4" w:space="0" w:color="A6A6A6"/>
              <w:bottom w:val="single" w:sz="4" w:space="0" w:color="A6A6A6"/>
              <w:right w:val="single" w:sz="4" w:space="0" w:color="A6A6A6"/>
            </w:tcBorders>
            <w:noWrap/>
            <w:vAlign w:val="center"/>
            <w:hideMark/>
          </w:tcPr>
          <w:p w14:paraId="752261F3"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Utilidad Neta de la controladora</w:t>
            </w:r>
          </w:p>
        </w:tc>
        <w:tc>
          <w:tcPr>
            <w:tcW w:w="1278" w:type="dxa"/>
            <w:tcBorders>
              <w:top w:val="nil"/>
              <w:left w:val="nil"/>
              <w:bottom w:val="single" w:sz="4" w:space="0" w:color="A6A6A6"/>
              <w:right w:val="single" w:sz="4" w:space="0" w:color="A6A6A6"/>
            </w:tcBorders>
            <w:noWrap/>
            <w:vAlign w:val="center"/>
            <w:hideMark/>
          </w:tcPr>
          <w:p w14:paraId="4314B052"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77 619 </w:t>
            </w:r>
          </w:p>
        </w:tc>
        <w:tc>
          <w:tcPr>
            <w:tcW w:w="1276" w:type="dxa"/>
            <w:tcBorders>
              <w:top w:val="nil"/>
              <w:left w:val="nil"/>
              <w:bottom w:val="single" w:sz="4" w:space="0" w:color="A6A6A6"/>
              <w:right w:val="single" w:sz="4" w:space="0" w:color="A6A6A6"/>
            </w:tcBorders>
            <w:noWrap/>
            <w:vAlign w:val="center"/>
            <w:hideMark/>
          </w:tcPr>
          <w:p w14:paraId="0BBD1C2C"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69 377 </w:t>
            </w:r>
          </w:p>
        </w:tc>
        <w:tc>
          <w:tcPr>
            <w:tcW w:w="1276" w:type="dxa"/>
            <w:tcBorders>
              <w:top w:val="nil"/>
              <w:left w:val="nil"/>
              <w:bottom w:val="single" w:sz="4" w:space="0" w:color="A6A6A6"/>
              <w:right w:val="single" w:sz="4" w:space="0" w:color="A6A6A6"/>
            </w:tcBorders>
            <w:noWrap/>
            <w:vAlign w:val="center"/>
            <w:hideMark/>
          </w:tcPr>
          <w:p w14:paraId="70EE8A6A"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43 338 </w:t>
            </w:r>
          </w:p>
        </w:tc>
        <w:tc>
          <w:tcPr>
            <w:tcW w:w="1276" w:type="dxa"/>
            <w:tcBorders>
              <w:top w:val="nil"/>
              <w:left w:val="nil"/>
              <w:bottom w:val="single" w:sz="4" w:space="0" w:color="A6A6A6"/>
              <w:right w:val="single" w:sz="4" w:space="0" w:color="A6A6A6"/>
            </w:tcBorders>
            <w:noWrap/>
            <w:vAlign w:val="center"/>
            <w:hideMark/>
          </w:tcPr>
          <w:p w14:paraId="0A40FAD3"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43 338 </w:t>
            </w:r>
          </w:p>
        </w:tc>
        <w:tc>
          <w:tcPr>
            <w:tcW w:w="1275" w:type="dxa"/>
            <w:tcBorders>
              <w:top w:val="nil"/>
              <w:left w:val="nil"/>
              <w:bottom w:val="single" w:sz="4" w:space="0" w:color="A6A6A6"/>
              <w:right w:val="single" w:sz="4" w:space="0" w:color="A6A6A6"/>
            </w:tcBorders>
            <w:noWrap/>
            <w:vAlign w:val="bottom"/>
            <w:hideMark/>
          </w:tcPr>
          <w:p w14:paraId="79E31CEF"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(26 039)</w:t>
            </w:r>
          </w:p>
        </w:tc>
        <w:tc>
          <w:tcPr>
            <w:tcW w:w="771" w:type="dxa"/>
            <w:tcBorders>
              <w:top w:val="nil"/>
              <w:left w:val="nil"/>
              <w:bottom w:val="single" w:sz="4" w:space="0" w:color="A6A6A6"/>
              <w:right w:val="single" w:sz="4" w:space="0" w:color="A6A6A6"/>
            </w:tcBorders>
            <w:noWrap/>
            <w:vAlign w:val="bottom"/>
            <w:hideMark/>
          </w:tcPr>
          <w:p w14:paraId="18D9E414"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(37.5%)</w:t>
            </w:r>
          </w:p>
        </w:tc>
      </w:tr>
      <w:tr w:rsidR="00171355" w:rsidRPr="000D1695" w14:paraId="74525AAF" w14:textId="77777777" w:rsidTr="009D0953">
        <w:trPr>
          <w:trHeight w:val="683"/>
          <w:jc w:val="center"/>
        </w:trPr>
        <w:tc>
          <w:tcPr>
            <w:tcW w:w="3399" w:type="dxa"/>
            <w:tcBorders>
              <w:top w:val="nil"/>
              <w:left w:val="single" w:sz="4" w:space="0" w:color="A6A6A6"/>
              <w:bottom w:val="single" w:sz="4" w:space="0" w:color="A6A6A6"/>
              <w:right w:val="single" w:sz="4" w:space="0" w:color="A6A6A6"/>
            </w:tcBorders>
            <w:vAlign w:val="center"/>
            <w:hideMark/>
          </w:tcPr>
          <w:p w14:paraId="42716485"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Total promedio ponderado de acciones comunes al inicio y al final del año (en millones de acciones)</w:t>
            </w:r>
          </w:p>
        </w:tc>
        <w:tc>
          <w:tcPr>
            <w:tcW w:w="1278" w:type="dxa"/>
            <w:tcBorders>
              <w:top w:val="nil"/>
              <w:left w:val="nil"/>
              <w:bottom w:val="single" w:sz="4" w:space="0" w:color="A6A6A6"/>
              <w:right w:val="single" w:sz="4" w:space="0" w:color="A6A6A6"/>
            </w:tcBorders>
            <w:noWrap/>
            <w:vAlign w:val="center"/>
            <w:hideMark/>
          </w:tcPr>
          <w:p w14:paraId="132A2526"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871 </w:t>
            </w:r>
          </w:p>
        </w:tc>
        <w:tc>
          <w:tcPr>
            <w:tcW w:w="1276" w:type="dxa"/>
            <w:tcBorders>
              <w:top w:val="nil"/>
              <w:left w:val="nil"/>
              <w:bottom w:val="single" w:sz="4" w:space="0" w:color="A6A6A6"/>
              <w:right w:val="single" w:sz="4" w:space="0" w:color="A6A6A6"/>
            </w:tcBorders>
            <w:noWrap/>
            <w:vAlign w:val="center"/>
            <w:hideMark/>
          </w:tcPr>
          <w:p w14:paraId="52DFECAF"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860 </w:t>
            </w:r>
          </w:p>
        </w:tc>
        <w:tc>
          <w:tcPr>
            <w:tcW w:w="1276" w:type="dxa"/>
            <w:tcBorders>
              <w:top w:val="nil"/>
              <w:left w:val="nil"/>
              <w:bottom w:val="single" w:sz="4" w:space="0" w:color="A6A6A6"/>
              <w:right w:val="single" w:sz="4" w:space="0" w:color="A6A6A6"/>
            </w:tcBorders>
            <w:noWrap/>
            <w:vAlign w:val="center"/>
            <w:hideMark/>
          </w:tcPr>
          <w:p w14:paraId="7387D328"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858 </w:t>
            </w:r>
          </w:p>
        </w:tc>
        <w:tc>
          <w:tcPr>
            <w:tcW w:w="1276" w:type="dxa"/>
            <w:tcBorders>
              <w:top w:val="nil"/>
              <w:left w:val="nil"/>
              <w:bottom w:val="single" w:sz="4" w:space="0" w:color="A6A6A6"/>
              <w:right w:val="single" w:sz="4" w:space="0" w:color="A6A6A6"/>
            </w:tcBorders>
            <w:noWrap/>
            <w:vAlign w:val="center"/>
            <w:hideMark/>
          </w:tcPr>
          <w:p w14:paraId="3CBCA0B7"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858 </w:t>
            </w:r>
          </w:p>
        </w:tc>
        <w:tc>
          <w:tcPr>
            <w:tcW w:w="1275" w:type="dxa"/>
            <w:tcBorders>
              <w:top w:val="nil"/>
              <w:left w:val="nil"/>
              <w:bottom w:val="single" w:sz="4" w:space="0" w:color="A6A6A6"/>
              <w:right w:val="single" w:sz="4" w:space="0" w:color="A6A6A6"/>
            </w:tcBorders>
            <w:noWrap/>
            <w:vAlign w:val="center"/>
            <w:hideMark/>
          </w:tcPr>
          <w:p w14:paraId="2B6E57A3"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(2)</w:t>
            </w:r>
          </w:p>
        </w:tc>
        <w:tc>
          <w:tcPr>
            <w:tcW w:w="771" w:type="dxa"/>
            <w:tcBorders>
              <w:top w:val="nil"/>
              <w:left w:val="nil"/>
              <w:bottom w:val="single" w:sz="4" w:space="0" w:color="A6A6A6"/>
              <w:right w:val="single" w:sz="4" w:space="0" w:color="A6A6A6"/>
            </w:tcBorders>
            <w:noWrap/>
            <w:vAlign w:val="center"/>
            <w:hideMark/>
          </w:tcPr>
          <w:p w14:paraId="4324C2CF"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(0.2%)</w:t>
            </w:r>
          </w:p>
        </w:tc>
      </w:tr>
      <w:tr w:rsidR="00171355" w:rsidRPr="000D1695" w14:paraId="536AF344" w14:textId="77777777" w:rsidTr="009D0953">
        <w:trPr>
          <w:trHeight w:val="280"/>
          <w:jc w:val="center"/>
        </w:trPr>
        <w:tc>
          <w:tcPr>
            <w:tcW w:w="3399" w:type="dxa"/>
            <w:tcBorders>
              <w:top w:val="nil"/>
              <w:left w:val="single" w:sz="4" w:space="0" w:color="A6A6A6"/>
              <w:bottom w:val="single" w:sz="4" w:space="0" w:color="A6A6A6"/>
              <w:right w:val="single" w:sz="4" w:space="0" w:color="A6A6A6"/>
            </w:tcBorders>
            <w:noWrap/>
            <w:vAlign w:val="center"/>
            <w:hideMark/>
          </w:tcPr>
          <w:p w14:paraId="166DE376"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Utilidad por acción (en colones)</w:t>
            </w:r>
          </w:p>
        </w:tc>
        <w:tc>
          <w:tcPr>
            <w:tcW w:w="1278" w:type="dxa"/>
            <w:tcBorders>
              <w:top w:val="nil"/>
              <w:left w:val="nil"/>
              <w:bottom w:val="single" w:sz="4" w:space="0" w:color="A6A6A6"/>
              <w:right w:val="single" w:sz="4" w:space="0" w:color="A6A6A6"/>
            </w:tcBorders>
            <w:noWrap/>
            <w:vAlign w:val="center"/>
            <w:hideMark/>
          </w:tcPr>
          <w:p w14:paraId="10BBF153"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89.1 </w:t>
            </w:r>
          </w:p>
        </w:tc>
        <w:tc>
          <w:tcPr>
            <w:tcW w:w="1276" w:type="dxa"/>
            <w:tcBorders>
              <w:top w:val="nil"/>
              <w:left w:val="nil"/>
              <w:bottom w:val="single" w:sz="4" w:space="0" w:color="A6A6A6"/>
              <w:right w:val="single" w:sz="4" w:space="0" w:color="A6A6A6"/>
            </w:tcBorders>
            <w:noWrap/>
            <w:vAlign w:val="center"/>
            <w:hideMark/>
          </w:tcPr>
          <w:p w14:paraId="1525AD42"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80.67 </w:t>
            </w:r>
          </w:p>
        </w:tc>
        <w:tc>
          <w:tcPr>
            <w:tcW w:w="1276" w:type="dxa"/>
            <w:tcBorders>
              <w:top w:val="nil"/>
              <w:left w:val="nil"/>
              <w:bottom w:val="single" w:sz="4" w:space="0" w:color="A6A6A6"/>
              <w:right w:val="single" w:sz="4" w:space="0" w:color="A6A6A6"/>
            </w:tcBorders>
            <w:noWrap/>
            <w:vAlign w:val="center"/>
            <w:hideMark/>
          </w:tcPr>
          <w:p w14:paraId="617487FA"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50.51 </w:t>
            </w:r>
          </w:p>
        </w:tc>
        <w:tc>
          <w:tcPr>
            <w:tcW w:w="1276" w:type="dxa"/>
            <w:tcBorders>
              <w:top w:val="nil"/>
              <w:left w:val="nil"/>
              <w:bottom w:val="single" w:sz="4" w:space="0" w:color="A6A6A6"/>
              <w:right w:val="single" w:sz="4" w:space="0" w:color="A6A6A6"/>
            </w:tcBorders>
            <w:noWrap/>
            <w:vAlign w:val="center"/>
            <w:hideMark/>
          </w:tcPr>
          <w:p w14:paraId="4E917B34"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50.51 </w:t>
            </w:r>
          </w:p>
        </w:tc>
        <w:tc>
          <w:tcPr>
            <w:tcW w:w="1275" w:type="dxa"/>
            <w:tcBorders>
              <w:top w:val="nil"/>
              <w:left w:val="nil"/>
              <w:bottom w:val="single" w:sz="4" w:space="0" w:color="A6A6A6"/>
              <w:right w:val="single" w:sz="4" w:space="0" w:color="A6A6A6"/>
            </w:tcBorders>
            <w:noWrap/>
            <w:vAlign w:val="bottom"/>
            <w:hideMark/>
          </w:tcPr>
          <w:p w14:paraId="3E305D9F"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(30)</w:t>
            </w:r>
          </w:p>
        </w:tc>
        <w:tc>
          <w:tcPr>
            <w:tcW w:w="771" w:type="dxa"/>
            <w:tcBorders>
              <w:top w:val="nil"/>
              <w:left w:val="nil"/>
              <w:bottom w:val="single" w:sz="4" w:space="0" w:color="A6A6A6"/>
              <w:right w:val="single" w:sz="4" w:space="0" w:color="A6A6A6"/>
            </w:tcBorders>
            <w:noWrap/>
            <w:vAlign w:val="bottom"/>
            <w:hideMark/>
          </w:tcPr>
          <w:p w14:paraId="60846D88"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(37.4%)</w:t>
            </w:r>
          </w:p>
        </w:tc>
      </w:tr>
    </w:tbl>
    <w:p w14:paraId="1F47F413" w14:textId="53E7E34F" w:rsidR="00171355" w:rsidRPr="00A30254" w:rsidRDefault="00171355" w:rsidP="009D0953">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974A80">
        <w:rPr>
          <w:rFonts w:cs="Arial"/>
          <w:color w:val="7F7F7F" w:themeColor="text1" w:themeTint="80"/>
          <w:sz w:val="18"/>
          <w:szCs w:val="18"/>
        </w:rPr>
        <w:t>Operaciones Continuadas</w:t>
      </w:r>
    </w:p>
    <w:p w14:paraId="5966ED75" w14:textId="77777777" w:rsidR="00417C2F" w:rsidRDefault="00417C2F" w:rsidP="00171355">
      <w:pPr>
        <w:rPr>
          <w:rFonts w:cs="Arial"/>
          <w:szCs w:val="20"/>
        </w:rPr>
      </w:pPr>
    </w:p>
    <w:p w14:paraId="266B4CC7" w14:textId="7944A47B" w:rsidR="00171355" w:rsidRPr="00605E91" w:rsidRDefault="00171355" w:rsidP="00171355">
      <w:pPr>
        <w:rPr>
          <w:rFonts w:cs="Arial"/>
          <w:szCs w:val="20"/>
        </w:rPr>
      </w:pPr>
      <w:r w:rsidRPr="00605E91">
        <w:rPr>
          <w:rFonts w:cs="Arial"/>
          <w:szCs w:val="20"/>
        </w:rPr>
        <w:t>Para el período 202</w:t>
      </w:r>
      <w:r>
        <w:rPr>
          <w:rFonts w:cs="Arial"/>
          <w:szCs w:val="20"/>
        </w:rPr>
        <w:t>5</w:t>
      </w:r>
      <w:r w:rsidRPr="00605E91">
        <w:rPr>
          <w:rFonts w:cs="Arial"/>
          <w:szCs w:val="20"/>
        </w:rPr>
        <w:t xml:space="preserve">, se da una disminución de </w:t>
      </w:r>
      <w:r>
        <w:rPr>
          <w:rFonts w:cs="Arial"/>
          <w:szCs w:val="20"/>
        </w:rPr>
        <w:t>30</w:t>
      </w:r>
      <w:r w:rsidRPr="00605E91">
        <w:rPr>
          <w:rFonts w:cs="Arial"/>
          <w:szCs w:val="20"/>
        </w:rPr>
        <w:t xml:space="preserve"> colones en relación con el año anterior</w:t>
      </w:r>
      <w:r>
        <w:rPr>
          <w:rFonts w:cs="Arial"/>
          <w:szCs w:val="20"/>
        </w:rPr>
        <w:t>,</w:t>
      </w:r>
      <w:r w:rsidRPr="00605E91">
        <w:rPr>
          <w:rFonts w:cs="Arial"/>
          <w:szCs w:val="20"/>
        </w:rPr>
        <w:t xml:space="preserve"> producto de </w:t>
      </w:r>
      <w:r>
        <w:rPr>
          <w:rFonts w:cs="Arial"/>
          <w:szCs w:val="20"/>
        </w:rPr>
        <w:t>una</w:t>
      </w:r>
      <w:r w:rsidRPr="00605E91">
        <w:rPr>
          <w:rFonts w:cs="Arial"/>
          <w:szCs w:val="20"/>
        </w:rPr>
        <w:t xml:space="preserve"> menor utilidad neta de la Compañía</w:t>
      </w:r>
      <w:r w:rsidR="00215475">
        <w:rPr>
          <w:rFonts w:cs="Arial"/>
          <w:szCs w:val="20"/>
        </w:rPr>
        <w:t>, generada por las Operaciones Discontinuadas.</w:t>
      </w:r>
    </w:p>
    <w:p w14:paraId="7D6D39E4" w14:textId="77777777" w:rsidR="00171355" w:rsidRPr="00605E91" w:rsidRDefault="00171355" w:rsidP="00171355">
      <w:pPr>
        <w:spacing w:line="259" w:lineRule="auto"/>
        <w:jc w:val="left"/>
        <w:rPr>
          <w:rFonts w:eastAsiaTheme="majorEastAsia" w:cs="Arial"/>
          <w:szCs w:val="20"/>
        </w:rPr>
      </w:pPr>
    </w:p>
    <w:p w14:paraId="6252EA98" w14:textId="77777777" w:rsidR="00171355" w:rsidRPr="00417C2F" w:rsidRDefault="00171355" w:rsidP="00705162">
      <w:pPr>
        <w:pStyle w:val="Ttulo3"/>
        <w:numPr>
          <w:ilvl w:val="1"/>
          <w:numId w:val="4"/>
        </w:numPr>
        <w:rPr>
          <w:rFonts w:cs="Arial"/>
          <w:b/>
          <w:bCs/>
          <w:sz w:val="20"/>
          <w:szCs w:val="20"/>
        </w:rPr>
      </w:pPr>
      <w:bookmarkStart w:id="67" w:name="_Toc221012574"/>
      <w:bookmarkStart w:id="68" w:name="_Toc228284513"/>
      <w:r w:rsidRPr="00417C2F">
        <w:rPr>
          <w:rFonts w:cs="Arial"/>
          <w:b/>
          <w:bCs/>
          <w:sz w:val="20"/>
          <w:szCs w:val="20"/>
        </w:rPr>
        <w:lastRenderedPageBreak/>
        <w:t>Índices de actividad</w:t>
      </w:r>
      <w:bookmarkEnd w:id="67"/>
      <w:bookmarkEnd w:id="68"/>
    </w:p>
    <w:p w14:paraId="430CADBD" w14:textId="77777777" w:rsidR="00171355" w:rsidRPr="00605E91" w:rsidRDefault="00171355" w:rsidP="00705162">
      <w:pPr>
        <w:pStyle w:val="Prrafodelista"/>
        <w:numPr>
          <w:ilvl w:val="0"/>
          <w:numId w:val="12"/>
        </w:numPr>
        <w:rPr>
          <w:rFonts w:cs="Arial"/>
          <w:b/>
          <w:bCs/>
          <w:szCs w:val="20"/>
        </w:rPr>
      </w:pPr>
      <w:r w:rsidRPr="00605E91">
        <w:rPr>
          <w:rFonts w:cs="Arial"/>
          <w:b/>
          <w:bCs/>
          <w:szCs w:val="20"/>
        </w:rPr>
        <w:t>Periodo medio de cobro de cuentas por cobrar comerciales</w:t>
      </w:r>
    </w:p>
    <w:p w14:paraId="58720858" w14:textId="77777777" w:rsidR="00171355" w:rsidRPr="00605E91" w:rsidRDefault="00171355" w:rsidP="00171355">
      <w:pPr>
        <w:rPr>
          <w:rFonts w:cs="Arial"/>
          <w:szCs w:val="20"/>
        </w:rPr>
      </w:pPr>
      <w:r w:rsidRPr="00605E91">
        <w:rPr>
          <w:rFonts w:cs="Arial"/>
          <w:szCs w:val="20"/>
        </w:rPr>
        <w:t>El cálculo de esta razón corresponde a tomar el saldo de las cuentas por cobrar multiplicado por 365 días y dividirlo entre las ventas a crédito (para el año 202</w:t>
      </w:r>
      <w:r>
        <w:rPr>
          <w:rFonts w:cs="Arial"/>
          <w:szCs w:val="20"/>
        </w:rPr>
        <w:t>4</w:t>
      </w:r>
      <w:r w:rsidRPr="00605E91">
        <w:rPr>
          <w:rFonts w:cs="Arial"/>
          <w:szCs w:val="20"/>
        </w:rPr>
        <w:t xml:space="preserve"> las ventas a crédito representan el 99% de las ventas totales). Se interpreta como plazo promedio de recuperación de las cuentas por cobrar expresado en días.</w:t>
      </w:r>
    </w:p>
    <w:p w14:paraId="29B70C42" w14:textId="77777777" w:rsidR="00171355" w:rsidRPr="00605E91" w:rsidRDefault="00171355" w:rsidP="00171355">
      <w:pPr>
        <w:pStyle w:val="Descripcin"/>
        <w:spacing w:after="0"/>
        <w:rPr>
          <w:rFonts w:cs="Arial"/>
          <w:szCs w:val="20"/>
        </w:rPr>
      </w:pPr>
    </w:p>
    <w:p w14:paraId="6E5E1637" w14:textId="1AA74ED2" w:rsidR="00171355" w:rsidRPr="00605E91" w:rsidRDefault="00171355" w:rsidP="00171355">
      <w:pPr>
        <w:pStyle w:val="Descripcin"/>
        <w:keepNext/>
      </w:pPr>
      <w:bookmarkStart w:id="69" w:name="_Toc221006989"/>
      <w:bookmarkStart w:id="70" w:name="_Toc228284745"/>
      <w:r w:rsidRPr="00605E91">
        <w:t xml:space="preserve">Tabla </w:t>
      </w:r>
      <w:fldSimple w:instr=" SEQ Tabla \* ARABIC ">
        <w:r w:rsidR="0033654E">
          <w:rPr>
            <w:noProof/>
          </w:rPr>
          <w:t>12</w:t>
        </w:r>
      </w:fldSimple>
      <w:r w:rsidRPr="00605E91">
        <w:t xml:space="preserve"> Periodo medio de cobro de cuentas por cobrar comerciales</w:t>
      </w:r>
      <w:bookmarkEnd w:id="69"/>
      <w:bookmarkEnd w:id="70"/>
    </w:p>
    <w:tbl>
      <w:tblPr>
        <w:tblW w:w="10972" w:type="dxa"/>
        <w:jc w:val="center"/>
        <w:tblCellMar>
          <w:left w:w="70" w:type="dxa"/>
          <w:right w:w="70" w:type="dxa"/>
        </w:tblCellMar>
        <w:tblLook w:val="04A0" w:firstRow="1" w:lastRow="0" w:firstColumn="1" w:lastColumn="0" w:noHBand="0" w:noVBand="1"/>
      </w:tblPr>
      <w:tblGrid>
        <w:gridCol w:w="3820"/>
        <w:gridCol w:w="1278"/>
        <w:gridCol w:w="1276"/>
        <w:gridCol w:w="1276"/>
        <w:gridCol w:w="1276"/>
        <w:gridCol w:w="1275"/>
        <w:gridCol w:w="771"/>
      </w:tblGrid>
      <w:tr w:rsidR="00171355" w:rsidRPr="000D1695" w14:paraId="35E96C77" w14:textId="77777777" w:rsidTr="00E36C3E">
        <w:trPr>
          <w:trHeight w:val="280"/>
          <w:jc w:val="center"/>
        </w:trPr>
        <w:tc>
          <w:tcPr>
            <w:tcW w:w="3820"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2A873ECF"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Período medio de cuentas por cobrar</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2181445F"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7728BAB0"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Variación</w:t>
            </w:r>
            <w:r w:rsidRPr="000D1695">
              <w:rPr>
                <w:rFonts w:eastAsia="Times New Roman" w:cs="Arial"/>
                <w:b/>
                <w:bCs/>
                <w:color w:val="000000"/>
                <w:sz w:val="18"/>
                <w:szCs w:val="18"/>
                <w:lang w:eastAsia="es-CR"/>
              </w:rPr>
              <w:br/>
              <w:t>Absoluta</w:t>
            </w:r>
          </w:p>
        </w:tc>
        <w:tc>
          <w:tcPr>
            <w:tcW w:w="77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708EEB65"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w:t>
            </w:r>
          </w:p>
        </w:tc>
      </w:tr>
      <w:tr w:rsidR="00171355" w:rsidRPr="000D1695" w14:paraId="5262A030" w14:textId="77777777" w:rsidTr="00E36C3E">
        <w:trPr>
          <w:trHeight w:val="280"/>
          <w:jc w:val="center"/>
        </w:trPr>
        <w:tc>
          <w:tcPr>
            <w:tcW w:w="3820" w:type="dxa"/>
            <w:vMerge/>
            <w:tcBorders>
              <w:top w:val="single" w:sz="4" w:space="0" w:color="A6A6A6"/>
              <w:left w:val="single" w:sz="4" w:space="0" w:color="A6A6A6"/>
              <w:bottom w:val="single" w:sz="4" w:space="0" w:color="A6A6A6"/>
              <w:right w:val="single" w:sz="4" w:space="0" w:color="A6A6A6"/>
            </w:tcBorders>
            <w:vAlign w:val="center"/>
            <w:hideMark/>
          </w:tcPr>
          <w:p w14:paraId="56F2E4ED" w14:textId="77777777" w:rsidR="00171355" w:rsidRPr="000D1695"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3F452DD1"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5BFB7CF9"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59F63253"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54F57A22" w14:textId="77777777" w:rsidR="00171355" w:rsidRPr="000D1695" w:rsidRDefault="00171355" w:rsidP="00E36C3E">
            <w:pPr>
              <w:spacing w:after="0" w:line="240" w:lineRule="auto"/>
              <w:jc w:val="center"/>
              <w:rPr>
                <w:rFonts w:eastAsia="Times New Roman" w:cs="Arial"/>
                <w:b/>
                <w:bCs/>
                <w:color w:val="000000"/>
                <w:sz w:val="18"/>
                <w:szCs w:val="18"/>
                <w:lang w:eastAsia="es-CR"/>
              </w:rPr>
            </w:pPr>
            <w:r w:rsidRPr="000D1695">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685B5E57" w14:textId="77777777" w:rsidR="00171355" w:rsidRPr="000D1695" w:rsidRDefault="00171355" w:rsidP="00E36C3E">
            <w:pPr>
              <w:spacing w:after="0" w:line="240" w:lineRule="auto"/>
              <w:jc w:val="left"/>
              <w:rPr>
                <w:rFonts w:eastAsia="Times New Roman" w:cs="Arial"/>
                <w:b/>
                <w:bCs/>
                <w:color w:val="000000"/>
                <w:sz w:val="18"/>
                <w:szCs w:val="18"/>
                <w:lang w:eastAsia="es-CR"/>
              </w:rPr>
            </w:pPr>
          </w:p>
        </w:tc>
        <w:tc>
          <w:tcPr>
            <w:tcW w:w="771" w:type="dxa"/>
            <w:vMerge/>
            <w:tcBorders>
              <w:top w:val="single" w:sz="4" w:space="0" w:color="A6A6A6"/>
              <w:left w:val="single" w:sz="4" w:space="0" w:color="A6A6A6"/>
              <w:bottom w:val="single" w:sz="4" w:space="0" w:color="A6A6A6"/>
              <w:right w:val="single" w:sz="4" w:space="0" w:color="A6A6A6"/>
            </w:tcBorders>
            <w:vAlign w:val="center"/>
            <w:hideMark/>
          </w:tcPr>
          <w:p w14:paraId="143F1057" w14:textId="77777777" w:rsidR="00171355" w:rsidRPr="000D1695" w:rsidRDefault="00171355" w:rsidP="00E36C3E">
            <w:pPr>
              <w:spacing w:after="0" w:line="240" w:lineRule="auto"/>
              <w:jc w:val="left"/>
              <w:rPr>
                <w:rFonts w:eastAsia="Times New Roman" w:cs="Arial"/>
                <w:b/>
                <w:bCs/>
                <w:color w:val="000000"/>
                <w:sz w:val="18"/>
                <w:szCs w:val="18"/>
                <w:lang w:eastAsia="es-CR"/>
              </w:rPr>
            </w:pPr>
          </w:p>
        </w:tc>
      </w:tr>
      <w:tr w:rsidR="00171355" w:rsidRPr="000D1695" w14:paraId="477DBD8F" w14:textId="77777777" w:rsidTr="00E36C3E">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2CA82F53"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Cuentas por cobrar por 365 días</w:t>
            </w:r>
          </w:p>
        </w:tc>
        <w:tc>
          <w:tcPr>
            <w:tcW w:w="1278" w:type="dxa"/>
            <w:tcBorders>
              <w:top w:val="nil"/>
              <w:left w:val="nil"/>
              <w:bottom w:val="single" w:sz="4" w:space="0" w:color="A6A6A6"/>
              <w:right w:val="single" w:sz="4" w:space="0" w:color="A6A6A6"/>
            </w:tcBorders>
            <w:noWrap/>
            <w:vAlign w:val="bottom"/>
            <w:hideMark/>
          </w:tcPr>
          <w:p w14:paraId="4B2C4D7B"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32 771 525 </w:t>
            </w:r>
          </w:p>
        </w:tc>
        <w:tc>
          <w:tcPr>
            <w:tcW w:w="1276" w:type="dxa"/>
            <w:tcBorders>
              <w:top w:val="nil"/>
              <w:left w:val="nil"/>
              <w:bottom w:val="single" w:sz="4" w:space="0" w:color="A6A6A6"/>
              <w:right w:val="single" w:sz="4" w:space="0" w:color="A6A6A6"/>
            </w:tcBorders>
            <w:noWrap/>
            <w:vAlign w:val="bottom"/>
            <w:hideMark/>
          </w:tcPr>
          <w:p w14:paraId="7DA548B6"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31 437 815 </w:t>
            </w:r>
          </w:p>
        </w:tc>
        <w:tc>
          <w:tcPr>
            <w:tcW w:w="1276" w:type="dxa"/>
            <w:tcBorders>
              <w:top w:val="nil"/>
              <w:left w:val="nil"/>
              <w:bottom w:val="single" w:sz="4" w:space="0" w:color="A6A6A6"/>
              <w:right w:val="single" w:sz="4" w:space="0" w:color="A6A6A6"/>
            </w:tcBorders>
            <w:noWrap/>
            <w:vAlign w:val="bottom"/>
            <w:hideMark/>
          </w:tcPr>
          <w:p w14:paraId="48E376F0"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1 402 330 </w:t>
            </w:r>
          </w:p>
        </w:tc>
        <w:tc>
          <w:tcPr>
            <w:tcW w:w="1276" w:type="dxa"/>
            <w:tcBorders>
              <w:top w:val="nil"/>
              <w:left w:val="nil"/>
              <w:bottom w:val="single" w:sz="4" w:space="0" w:color="A6A6A6"/>
              <w:right w:val="single" w:sz="4" w:space="0" w:color="A6A6A6"/>
            </w:tcBorders>
            <w:noWrap/>
            <w:vAlign w:val="bottom"/>
            <w:hideMark/>
          </w:tcPr>
          <w:p w14:paraId="5956A2BD"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1 402 330 </w:t>
            </w:r>
          </w:p>
        </w:tc>
        <w:tc>
          <w:tcPr>
            <w:tcW w:w="1275" w:type="dxa"/>
            <w:tcBorders>
              <w:top w:val="nil"/>
              <w:left w:val="nil"/>
              <w:bottom w:val="single" w:sz="4" w:space="0" w:color="A6A6A6"/>
              <w:right w:val="single" w:sz="4" w:space="0" w:color="A6A6A6"/>
            </w:tcBorders>
            <w:noWrap/>
            <w:vAlign w:val="bottom"/>
            <w:hideMark/>
          </w:tcPr>
          <w:p w14:paraId="6BAE066C"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(30 035 485)</w:t>
            </w:r>
          </w:p>
        </w:tc>
        <w:tc>
          <w:tcPr>
            <w:tcW w:w="771" w:type="dxa"/>
            <w:tcBorders>
              <w:top w:val="nil"/>
              <w:left w:val="nil"/>
              <w:bottom w:val="single" w:sz="4" w:space="0" w:color="A6A6A6"/>
              <w:right w:val="single" w:sz="4" w:space="0" w:color="A6A6A6"/>
            </w:tcBorders>
            <w:noWrap/>
            <w:vAlign w:val="center"/>
            <w:hideMark/>
          </w:tcPr>
          <w:p w14:paraId="0E394E4E"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(95.5%)</w:t>
            </w:r>
          </w:p>
        </w:tc>
      </w:tr>
      <w:tr w:rsidR="00171355" w:rsidRPr="000D1695" w14:paraId="26344771" w14:textId="77777777" w:rsidTr="00E36C3E">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3DDDEBC5"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Ventas a crédito</w:t>
            </w:r>
          </w:p>
        </w:tc>
        <w:tc>
          <w:tcPr>
            <w:tcW w:w="1278" w:type="dxa"/>
            <w:tcBorders>
              <w:top w:val="nil"/>
              <w:left w:val="nil"/>
              <w:bottom w:val="single" w:sz="4" w:space="0" w:color="A6A6A6"/>
              <w:right w:val="single" w:sz="4" w:space="0" w:color="A6A6A6"/>
            </w:tcBorders>
            <w:noWrap/>
            <w:vAlign w:val="bottom"/>
            <w:hideMark/>
          </w:tcPr>
          <w:p w14:paraId="05AAAFB9"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819 113 </w:t>
            </w:r>
          </w:p>
        </w:tc>
        <w:tc>
          <w:tcPr>
            <w:tcW w:w="1276" w:type="dxa"/>
            <w:tcBorders>
              <w:top w:val="nil"/>
              <w:left w:val="nil"/>
              <w:bottom w:val="single" w:sz="4" w:space="0" w:color="A6A6A6"/>
              <w:right w:val="single" w:sz="4" w:space="0" w:color="A6A6A6"/>
            </w:tcBorders>
            <w:noWrap/>
            <w:vAlign w:val="bottom"/>
            <w:hideMark/>
          </w:tcPr>
          <w:p w14:paraId="002406CE"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815 711 </w:t>
            </w:r>
          </w:p>
        </w:tc>
        <w:tc>
          <w:tcPr>
            <w:tcW w:w="1276" w:type="dxa"/>
            <w:tcBorders>
              <w:top w:val="nil"/>
              <w:left w:val="nil"/>
              <w:bottom w:val="single" w:sz="4" w:space="0" w:color="A6A6A6"/>
              <w:right w:val="single" w:sz="4" w:space="0" w:color="A6A6A6"/>
            </w:tcBorders>
            <w:noWrap/>
            <w:vAlign w:val="bottom"/>
            <w:hideMark/>
          </w:tcPr>
          <w:p w14:paraId="0125C1F7"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61 834 </w:t>
            </w:r>
          </w:p>
        </w:tc>
        <w:tc>
          <w:tcPr>
            <w:tcW w:w="1276" w:type="dxa"/>
            <w:tcBorders>
              <w:top w:val="nil"/>
              <w:left w:val="nil"/>
              <w:bottom w:val="single" w:sz="4" w:space="0" w:color="A6A6A6"/>
              <w:right w:val="single" w:sz="4" w:space="0" w:color="A6A6A6"/>
            </w:tcBorders>
            <w:noWrap/>
            <w:vAlign w:val="bottom"/>
            <w:hideMark/>
          </w:tcPr>
          <w:p w14:paraId="208ECBE5"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61 834 </w:t>
            </w:r>
          </w:p>
        </w:tc>
        <w:tc>
          <w:tcPr>
            <w:tcW w:w="1275" w:type="dxa"/>
            <w:tcBorders>
              <w:top w:val="nil"/>
              <w:left w:val="nil"/>
              <w:bottom w:val="single" w:sz="4" w:space="0" w:color="A6A6A6"/>
              <w:right w:val="single" w:sz="4" w:space="0" w:color="A6A6A6"/>
            </w:tcBorders>
            <w:noWrap/>
            <w:vAlign w:val="bottom"/>
            <w:hideMark/>
          </w:tcPr>
          <w:p w14:paraId="2130C3A8"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(753 876)</w:t>
            </w:r>
          </w:p>
        </w:tc>
        <w:tc>
          <w:tcPr>
            <w:tcW w:w="771" w:type="dxa"/>
            <w:tcBorders>
              <w:top w:val="nil"/>
              <w:left w:val="nil"/>
              <w:bottom w:val="single" w:sz="4" w:space="0" w:color="A6A6A6"/>
              <w:right w:val="single" w:sz="4" w:space="0" w:color="A6A6A6"/>
            </w:tcBorders>
            <w:noWrap/>
            <w:vAlign w:val="center"/>
            <w:hideMark/>
          </w:tcPr>
          <w:p w14:paraId="66CECA50"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(92.4%)</w:t>
            </w:r>
          </w:p>
        </w:tc>
      </w:tr>
      <w:tr w:rsidR="00171355" w:rsidRPr="000D1695" w14:paraId="49DC4938" w14:textId="77777777" w:rsidTr="00E36C3E">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3EA56E80"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Período medio de cuentas por cobrar (Días)</w:t>
            </w:r>
          </w:p>
        </w:tc>
        <w:tc>
          <w:tcPr>
            <w:tcW w:w="1278" w:type="dxa"/>
            <w:tcBorders>
              <w:top w:val="nil"/>
              <w:left w:val="nil"/>
              <w:bottom w:val="single" w:sz="4" w:space="0" w:color="A6A6A6"/>
              <w:right w:val="single" w:sz="4" w:space="0" w:color="A6A6A6"/>
            </w:tcBorders>
            <w:noWrap/>
            <w:vAlign w:val="bottom"/>
            <w:hideMark/>
          </w:tcPr>
          <w:p w14:paraId="6B8D0408"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40 </w:t>
            </w:r>
          </w:p>
        </w:tc>
        <w:tc>
          <w:tcPr>
            <w:tcW w:w="1276" w:type="dxa"/>
            <w:tcBorders>
              <w:top w:val="nil"/>
              <w:left w:val="nil"/>
              <w:bottom w:val="single" w:sz="4" w:space="0" w:color="A6A6A6"/>
              <w:right w:val="single" w:sz="4" w:space="0" w:color="A6A6A6"/>
            </w:tcBorders>
            <w:noWrap/>
            <w:vAlign w:val="bottom"/>
            <w:hideMark/>
          </w:tcPr>
          <w:p w14:paraId="1BE09773"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39 </w:t>
            </w:r>
          </w:p>
        </w:tc>
        <w:tc>
          <w:tcPr>
            <w:tcW w:w="1276" w:type="dxa"/>
            <w:tcBorders>
              <w:top w:val="nil"/>
              <w:left w:val="nil"/>
              <w:bottom w:val="single" w:sz="4" w:space="0" w:color="A6A6A6"/>
              <w:right w:val="single" w:sz="4" w:space="0" w:color="A6A6A6"/>
            </w:tcBorders>
            <w:noWrap/>
            <w:vAlign w:val="bottom"/>
            <w:hideMark/>
          </w:tcPr>
          <w:p w14:paraId="121EEA07"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23 </w:t>
            </w:r>
          </w:p>
        </w:tc>
        <w:tc>
          <w:tcPr>
            <w:tcW w:w="1276" w:type="dxa"/>
            <w:tcBorders>
              <w:top w:val="nil"/>
              <w:left w:val="nil"/>
              <w:bottom w:val="single" w:sz="4" w:space="0" w:color="A6A6A6"/>
              <w:right w:val="single" w:sz="4" w:space="0" w:color="A6A6A6"/>
            </w:tcBorders>
            <w:noWrap/>
            <w:vAlign w:val="bottom"/>
            <w:hideMark/>
          </w:tcPr>
          <w:p w14:paraId="4704BA73"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23 </w:t>
            </w:r>
          </w:p>
        </w:tc>
        <w:tc>
          <w:tcPr>
            <w:tcW w:w="1275" w:type="dxa"/>
            <w:tcBorders>
              <w:top w:val="nil"/>
              <w:left w:val="nil"/>
              <w:bottom w:val="single" w:sz="4" w:space="0" w:color="A6A6A6"/>
              <w:right w:val="single" w:sz="4" w:space="0" w:color="A6A6A6"/>
            </w:tcBorders>
            <w:noWrap/>
            <w:vAlign w:val="bottom"/>
            <w:hideMark/>
          </w:tcPr>
          <w:p w14:paraId="1B71B88D" w14:textId="77777777" w:rsidR="00171355" w:rsidRPr="000D1695" w:rsidRDefault="00171355" w:rsidP="00E36C3E">
            <w:pPr>
              <w:spacing w:after="0" w:line="240" w:lineRule="auto"/>
              <w:jc w:val="left"/>
              <w:rPr>
                <w:rFonts w:eastAsia="Times New Roman" w:cs="Arial"/>
                <w:color w:val="000000"/>
                <w:sz w:val="18"/>
                <w:szCs w:val="18"/>
                <w:lang w:eastAsia="es-CR"/>
              </w:rPr>
            </w:pPr>
            <w:r w:rsidRPr="000D1695">
              <w:rPr>
                <w:rFonts w:eastAsia="Times New Roman" w:cs="Arial"/>
                <w:color w:val="000000"/>
                <w:sz w:val="18"/>
                <w:szCs w:val="18"/>
                <w:lang w:eastAsia="es-CR"/>
              </w:rPr>
              <w:t xml:space="preserve">               (16)</w:t>
            </w:r>
          </w:p>
        </w:tc>
        <w:tc>
          <w:tcPr>
            <w:tcW w:w="771" w:type="dxa"/>
            <w:tcBorders>
              <w:top w:val="nil"/>
              <w:left w:val="nil"/>
              <w:bottom w:val="single" w:sz="4" w:space="0" w:color="A6A6A6"/>
              <w:right w:val="single" w:sz="4" w:space="0" w:color="A6A6A6"/>
            </w:tcBorders>
            <w:noWrap/>
            <w:vAlign w:val="center"/>
            <w:hideMark/>
          </w:tcPr>
          <w:p w14:paraId="74C1CCD7" w14:textId="77777777" w:rsidR="00171355" w:rsidRPr="000D1695" w:rsidRDefault="00171355" w:rsidP="00E36C3E">
            <w:pPr>
              <w:spacing w:after="0" w:line="240" w:lineRule="auto"/>
              <w:jc w:val="right"/>
              <w:rPr>
                <w:rFonts w:eastAsia="Times New Roman" w:cs="Arial"/>
                <w:color w:val="000000"/>
                <w:sz w:val="18"/>
                <w:szCs w:val="18"/>
                <w:lang w:eastAsia="es-CR"/>
              </w:rPr>
            </w:pPr>
            <w:r w:rsidRPr="000D1695">
              <w:rPr>
                <w:rFonts w:eastAsia="Times New Roman" w:cs="Arial"/>
                <w:color w:val="000000"/>
                <w:sz w:val="18"/>
                <w:szCs w:val="18"/>
                <w:lang w:eastAsia="es-CR"/>
              </w:rPr>
              <w:t>(41.2%)</w:t>
            </w:r>
          </w:p>
        </w:tc>
      </w:tr>
    </w:tbl>
    <w:p w14:paraId="2F4FB9F4" w14:textId="20261D8E" w:rsidR="00171355" w:rsidRPr="00A30254" w:rsidRDefault="00171355" w:rsidP="00417C2F">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215475">
        <w:rPr>
          <w:rFonts w:cs="Arial"/>
          <w:color w:val="7F7F7F" w:themeColor="text1" w:themeTint="80"/>
          <w:sz w:val="18"/>
          <w:szCs w:val="18"/>
        </w:rPr>
        <w:t>Operaciones Continuadas</w:t>
      </w:r>
    </w:p>
    <w:p w14:paraId="5ACD69DE" w14:textId="77777777" w:rsidR="00916E96" w:rsidRDefault="00916E96" w:rsidP="00171355">
      <w:pPr>
        <w:rPr>
          <w:rFonts w:cs="Arial"/>
          <w:szCs w:val="20"/>
        </w:rPr>
      </w:pPr>
    </w:p>
    <w:p w14:paraId="209DA507" w14:textId="05B96FF2" w:rsidR="00171355" w:rsidRPr="00605E91" w:rsidRDefault="00215475" w:rsidP="00171355">
      <w:pPr>
        <w:rPr>
          <w:rFonts w:cs="Arial"/>
          <w:szCs w:val="20"/>
        </w:rPr>
      </w:pPr>
      <w:r>
        <w:rPr>
          <w:rFonts w:cs="Arial"/>
          <w:szCs w:val="20"/>
        </w:rPr>
        <w:t>El período medio de cuentas por cobrar disminuye debido a la eliminación de los rubros asociados a las Operaciones Discontinuadas del cálculo de dicha razón y a que las Operaciones Continuadas, en especial lo relacionado con la operación hotelera</w:t>
      </w:r>
      <w:r w:rsidR="008319D0">
        <w:rPr>
          <w:rFonts w:cs="Arial"/>
          <w:szCs w:val="20"/>
        </w:rPr>
        <w:t>,</w:t>
      </w:r>
      <w:r>
        <w:rPr>
          <w:rFonts w:cs="Arial"/>
          <w:szCs w:val="20"/>
        </w:rPr>
        <w:t xml:space="preserve"> funciona más en pago de contado y/o incluso mediante anticipos.</w:t>
      </w:r>
      <w:r w:rsidR="00171355" w:rsidRPr="00605E91">
        <w:rPr>
          <w:rFonts w:cs="Arial"/>
          <w:szCs w:val="20"/>
        </w:rPr>
        <w:t xml:space="preserve"> </w:t>
      </w:r>
    </w:p>
    <w:p w14:paraId="5AD0B9C9" w14:textId="77777777" w:rsidR="00171355" w:rsidRDefault="00171355" w:rsidP="00171355">
      <w:pPr>
        <w:rPr>
          <w:rFonts w:cs="Arial"/>
          <w:szCs w:val="20"/>
        </w:rPr>
      </w:pPr>
    </w:p>
    <w:p w14:paraId="4849A002" w14:textId="77777777" w:rsidR="00171355" w:rsidRPr="00605E91" w:rsidRDefault="00171355" w:rsidP="00705162">
      <w:pPr>
        <w:pStyle w:val="Prrafodelista"/>
        <w:numPr>
          <w:ilvl w:val="0"/>
          <w:numId w:val="12"/>
        </w:numPr>
        <w:rPr>
          <w:rFonts w:cs="Arial"/>
          <w:b/>
          <w:bCs/>
          <w:szCs w:val="20"/>
        </w:rPr>
      </w:pPr>
      <w:r w:rsidRPr="00605E91">
        <w:rPr>
          <w:rFonts w:cs="Arial"/>
          <w:b/>
          <w:bCs/>
          <w:szCs w:val="20"/>
        </w:rPr>
        <w:t>Periodo medio de pago</w:t>
      </w:r>
    </w:p>
    <w:p w14:paraId="4B8C406C" w14:textId="77777777" w:rsidR="00171355" w:rsidRPr="00605E91" w:rsidRDefault="00171355" w:rsidP="00171355">
      <w:pPr>
        <w:rPr>
          <w:rFonts w:cs="Arial"/>
          <w:szCs w:val="20"/>
        </w:rPr>
      </w:pPr>
      <w:r w:rsidRPr="00605E91">
        <w:rPr>
          <w:rFonts w:cs="Arial"/>
          <w:szCs w:val="20"/>
        </w:rPr>
        <w:t>El cálculo de esta razón corresponde a tomar el saldo de las cuentas por pagar, multiplicarlo por los 365 días y dividirlo entre el costo de ventas. Se interpreta como la cantidad de días promedio que tarda la Compañía en realizarle los pagos a sus proveedores.</w:t>
      </w:r>
    </w:p>
    <w:p w14:paraId="5E9044F3" w14:textId="77777777" w:rsidR="00171355" w:rsidRDefault="00171355" w:rsidP="00171355"/>
    <w:p w14:paraId="5FB216AF" w14:textId="3CE32069" w:rsidR="00171355" w:rsidRPr="00605E91" w:rsidRDefault="00171355" w:rsidP="00171355">
      <w:pPr>
        <w:pStyle w:val="Descripcin"/>
        <w:keepNext/>
      </w:pPr>
      <w:bookmarkStart w:id="71" w:name="_Toc221006990"/>
      <w:bookmarkStart w:id="72" w:name="_Toc228284746"/>
      <w:r w:rsidRPr="00605E91">
        <w:t xml:space="preserve">Tabla </w:t>
      </w:r>
      <w:fldSimple w:instr=" SEQ Tabla \* ARABIC ">
        <w:r w:rsidR="0033654E">
          <w:rPr>
            <w:noProof/>
          </w:rPr>
          <w:t>13</w:t>
        </w:r>
      </w:fldSimple>
      <w:r w:rsidRPr="00605E91">
        <w:t xml:space="preserve"> Periodo medio de pago</w:t>
      </w:r>
      <w:bookmarkEnd w:id="71"/>
      <w:bookmarkEnd w:id="72"/>
    </w:p>
    <w:tbl>
      <w:tblPr>
        <w:tblW w:w="10410" w:type="dxa"/>
        <w:jc w:val="center"/>
        <w:tblCellMar>
          <w:left w:w="70" w:type="dxa"/>
          <w:right w:w="70" w:type="dxa"/>
        </w:tblCellMar>
        <w:tblLook w:val="04A0" w:firstRow="1" w:lastRow="0" w:firstColumn="1" w:lastColumn="0" w:noHBand="0" w:noVBand="1"/>
      </w:tblPr>
      <w:tblGrid>
        <w:gridCol w:w="3258"/>
        <w:gridCol w:w="1278"/>
        <w:gridCol w:w="1276"/>
        <w:gridCol w:w="1276"/>
        <w:gridCol w:w="1276"/>
        <w:gridCol w:w="1275"/>
        <w:gridCol w:w="771"/>
      </w:tblGrid>
      <w:tr w:rsidR="00171355" w:rsidRPr="00BE6368" w14:paraId="4CB3529B" w14:textId="77777777" w:rsidTr="008319D0">
        <w:trPr>
          <w:trHeight w:val="278"/>
          <w:jc w:val="center"/>
        </w:trPr>
        <w:tc>
          <w:tcPr>
            <w:tcW w:w="3258"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4E1D33CE"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 xml:space="preserve">Período medio de pago </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515945D1"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68D856EA"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Variación</w:t>
            </w:r>
            <w:r w:rsidRPr="00BE6368">
              <w:rPr>
                <w:rFonts w:eastAsia="Times New Roman" w:cs="Arial"/>
                <w:b/>
                <w:bCs/>
                <w:color w:val="000000"/>
                <w:sz w:val="18"/>
                <w:szCs w:val="18"/>
                <w:lang w:eastAsia="es-CR"/>
              </w:rPr>
              <w:br/>
              <w:t>Absoluta</w:t>
            </w:r>
          </w:p>
        </w:tc>
        <w:tc>
          <w:tcPr>
            <w:tcW w:w="77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4E8B2FBD"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w:t>
            </w:r>
          </w:p>
        </w:tc>
      </w:tr>
      <w:tr w:rsidR="00171355" w:rsidRPr="00BE6368" w14:paraId="46FB3AC7" w14:textId="77777777" w:rsidTr="008319D0">
        <w:trPr>
          <w:trHeight w:val="280"/>
          <w:jc w:val="center"/>
        </w:trPr>
        <w:tc>
          <w:tcPr>
            <w:tcW w:w="3258" w:type="dxa"/>
            <w:vMerge/>
            <w:tcBorders>
              <w:top w:val="single" w:sz="4" w:space="0" w:color="A6A6A6"/>
              <w:left w:val="single" w:sz="4" w:space="0" w:color="A6A6A6"/>
              <w:bottom w:val="single" w:sz="4" w:space="0" w:color="A6A6A6"/>
              <w:right w:val="single" w:sz="4" w:space="0" w:color="A6A6A6"/>
            </w:tcBorders>
            <w:vAlign w:val="center"/>
            <w:hideMark/>
          </w:tcPr>
          <w:p w14:paraId="1674E232"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1D16627F"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7ECD5CCD"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276E2D4B"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48CC63CC"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641D62DF"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c>
          <w:tcPr>
            <w:tcW w:w="771" w:type="dxa"/>
            <w:vMerge/>
            <w:tcBorders>
              <w:top w:val="single" w:sz="4" w:space="0" w:color="A6A6A6"/>
              <w:left w:val="single" w:sz="4" w:space="0" w:color="A6A6A6"/>
              <w:bottom w:val="single" w:sz="4" w:space="0" w:color="A6A6A6"/>
              <w:right w:val="single" w:sz="4" w:space="0" w:color="A6A6A6"/>
            </w:tcBorders>
            <w:vAlign w:val="center"/>
            <w:hideMark/>
          </w:tcPr>
          <w:p w14:paraId="5666F614"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r>
      <w:tr w:rsidR="00171355" w:rsidRPr="00BE6368" w14:paraId="1FB23093" w14:textId="77777777" w:rsidTr="008319D0">
        <w:trPr>
          <w:trHeight w:val="280"/>
          <w:jc w:val="center"/>
        </w:trPr>
        <w:tc>
          <w:tcPr>
            <w:tcW w:w="3258" w:type="dxa"/>
            <w:tcBorders>
              <w:top w:val="nil"/>
              <w:left w:val="single" w:sz="4" w:space="0" w:color="A6A6A6"/>
              <w:bottom w:val="single" w:sz="4" w:space="0" w:color="A6A6A6"/>
              <w:right w:val="single" w:sz="4" w:space="0" w:color="A6A6A6"/>
            </w:tcBorders>
            <w:noWrap/>
            <w:vAlign w:val="bottom"/>
            <w:hideMark/>
          </w:tcPr>
          <w:p w14:paraId="2F0AB225"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Cuentas por pagar por 365 días</w:t>
            </w:r>
          </w:p>
        </w:tc>
        <w:tc>
          <w:tcPr>
            <w:tcW w:w="1278" w:type="dxa"/>
            <w:tcBorders>
              <w:top w:val="nil"/>
              <w:left w:val="nil"/>
              <w:bottom w:val="single" w:sz="4" w:space="0" w:color="A6A6A6"/>
              <w:right w:val="single" w:sz="4" w:space="0" w:color="A6A6A6"/>
            </w:tcBorders>
            <w:noWrap/>
            <w:vAlign w:val="bottom"/>
            <w:hideMark/>
          </w:tcPr>
          <w:p w14:paraId="486104B7"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22 404 430 </w:t>
            </w:r>
          </w:p>
        </w:tc>
        <w:tc>
          <w:tcPr>
            <w:tcW w:w="1276" w:type="dxa"/>
            <w:tcBorders>
              <w:top w:val="nil"/>
              <w:left w:val="nil"/>
              <w:bottom w:val="single" w:sz="4" w:space="0" w:color="A6A6A6"/>
              <w:right w:val="single" w:sz="4" w:space="0" w:color="A6A6A6"/>
            </w:tcBorders>
            <w:noWrap/>
            <w:vAlign w:val="bottom"/>
            <w:hideMark/>
          </w:tcPr>
          <w:p w14:paraId="4CFEC110"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23 850 195 </w:t>
            </w:r>
          </w:p>
        </w:tc>
        <w:tc>
          <w:tcPr>
            <w:tcW w:w="1276" w:type="dxa"/>
            <w:tcBorders>
              <w:top w:val="nil"/>
              <w:left w:val="nil"/>
              <w:bottom w:val="single" w:sz="4" w:space="0" w:color="A6A6A6"/>
              <w:right w:val="single" w:sz="4" w:space="0" w:color="A6A6A6"/>
            </w:tcBorders>
            <w:noWrap/>
            <w:vAlign w:val="bottom"/>
            <w:hideMark/>
          </w:tcPr>
          <w:p w14:paraId="644161D2"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1 452 700 </w:t>
            </w:r>
          </w:p>
        </w:tc>
        <w:tc>
          <w:tcPr>
            <w:tcW w:w="1276" w:type="dxa"/>
            <w:tcBorders>
              <w:top w:val="nil"/>
              <w:left w:val="nil"/>
              <w:bottom w:val="single" w:sz="4" w:space="0" w:color="A6A6A6"/>
              <w:right w:val="single" w:sz="4" w:space="0" w:color="A6A6A6"/>
            </w:tcBorders>
            <w:noWrap/>
            <w:vAlign w:val="bottom"/>
            <w:hideMark/>
          </w:tcPr>
          <w:p w14:paraId="3B529B6B"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1 452 700 </w:t>
            </w:r>
          </w:p>
        </w:tc>
        <w:tc>
          <w:tcPr>
            <w:tcW w:w="1275" w:type="dxa"/>
            <w:tcBorders>
              <w:top w:val="nil"/>
              <w:left w:val="nil"/>
              <w:bottom w:val="single" w:sz="4" w:space="0" w:color="A6A6A6"/>
              <w:right w:val="single" w:sz="4" w:space="0" w:color="A6A6A6"/>
            </w:tcBorders>
            <w:noWrap/>
            <w:vAlign w:val="bottom"/>
            <w:hideMark/>
          </w:tcPr>
          <w:p w14:paraId="6B212173"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(22 397 495)</w:t>
            </w:r>
          </w:p>
        </w:tc>
        <w:tc>
          <w:tcPr>
            <w:tcW w:w="771" w:type="dxa"/>
            <w:tcBorders>
              <w:top w:val="nil"/>
              <w:left w:val="nil"/>
              <w:bottom w:val="single" w:sz="4" w:space="0" w:color="A6A6A6"/>
              <w:right w:val="single" w:sz="4" w:space="0" w:color="A6A6A6"/>
            </w:tcBorders>
            <w:noWrap/>
            <w:vAlign w:val="center"/>
            <w:hideMark/>
          </w:tcPr>
          <w:p w14:paraId="710D20DA"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(93.9%)</w:t>
            </w:r>
          </w:p>
        </w:tc>
      </w:tr>
      <w:tr w:rsidR="00171355" w:rsidRPr="00BE6368" w14:paraId="1CFF3148" w14:textId="77777777" w:rsidTr="008319D0">
        <w:trPr>
          <w:trHeight w:val="280"/>
          <w:jc w:val="center"/>
        </w:trPr>
        <w:tc>
          <w:tcPr>
            <w:tcW w:w="3258" w:type="dxa"/>
            <w:tcBorders>
              <w:top w:val="nil"/>
              <w:left w:val="single" w:sz="4" w:space="0" w:color="A6A6A6"/>
              <w:bottom w:val="single" w:sz="4" w:space="0" w:color="A6A6A6"/>
              <w:right w:val="single" w:sz="4" w:space="0" w:color="A6A6A6"/>
            </w:tcBorders>
            <w:noWrap/>
            <w:vAlign w:val="bottom"/>
            <w:hideMark/>
          </w:tcPr>
          <w:p w14:paraId="11FE481A"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Costo de las Ventas</w:t>
            </w:r>
          </w:p>
        </w:tc>
        <w:tc>
          <w:tcPr>
            <w:tcW w:w="1278" w:type="dxa"/>
            <w:tcBorders>
              <w:top w:val="nil"/>
              <w:left w:val="nil"/>
              <w:bottom w:val="single" w:sz="4" w:space="0" w:color="A6A6A6"/>
              <w:right w:val="single" w:sz="4" w:space="0" w:color="A6A6A6"/>
            </w:tcBorders>
            <w:noWrap/>
            <w:vAlign w:val="bottom"/>
            <w:hideMark/>
          </w:tcPr>
          <w:p w14:paraId="6320D8F9"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425 606 </w:t>
            </w:r>
          </w:p>
        </w:tc>
        <w:tc>
          <w:tcPr>
            <w:tcW w:w="1276" w:type="dxa"/>
            <w:tcBorders>
              <w:top w:val="nil"/>
              <w:left w:val="nil"/>
              <w:bottom w:val="single" w:sz="4" w:space="0" w:color="A6A6A6"/>
              <w:right w:val="single" w:sz="4" w:space="0" w:color="A6A6A6"/>
            </w:tcBorders>
            <w:noWrap/>
            <w:vAlign w:val="bottom"/>
            <w:hideMark/>
          </w:tcPr>
          <w:p w14:paraId="7E30A5E4"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403 590 </w:t>
            </w:r>
          </w:p>
        </w:tc>
        <w:tc>
          <w:tcPr>
            <w:tcW w:w="1276" w:type="dxa"/>
            <w:tcBorders>
              <w:top w:val="nil"/>
              <w:left w:val="nil"/>
              <w:bottom w:val="single" w:sz="4" w:space="0" w:color="A6A6A6"/>
              <w:right w:val="single" w:sz="4" w:space="0" w:color="A6A6A6"/>
            </w:tcBorders>
            <w:noWrap/>
            <w:vAlign w:val="bottom"/>
            <w:hideMark/>
          </w:tcPr>
          <w:p w14:paraId="2B590913"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20 612 </w:t>
            </w:r>
          </w:p>
        </w:tc>
        <w:tc>
          <w:tcPr>
            <w:tcW w:w="1276" w:type="dxa"/>
            <w:tcBorders>
              <w:top w:val="nil"/>
              <w:left w:val="nil"/>
              <w:bottom w:val="single" w:sz="4" w:space="0" w:color="A6A6A6"/>
              <w:right w:val="single" w:sz="4" w:space="0" w:color="A6A6A6"/>
            </w:tcBorders>
            <w:noWrap/>
            <w:vAlign w:val="bottom"/>
            <w:hideMark/>
          </w:tcPr>
          <w:p w14:paraId="11BDF173"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20 612 </w:t>
            </w:r>
          </w:p>
        </w:tc>
        <w:tc>
          <w:tcPr>
            <w:tcW w:w="1275" w:type="dxa"/>
            <w:tcBorders>
              <w:top w:val="nil"/>
              <w:left w:val="nil"/>
              <w:bottom w:val="single" w:sz="4" w:space="0" w:color="A6A6A6"/>
              <w:right w:val="single" w:sz="4" w:space="0" w:color="A6A6A6"/>
            </w:tcBorders>
            <w:noWrap/>
            <w:vAlign w:val="bottom"/>
            <w:hideMark/>
          </w:tcPr>
          <w:p w14:paraId="3EE4908F"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(382 978)</w:t>
            </w:r>
          </w:p>
        </w:tc>
        <w:tc>
          <w:tcPr>
            <w:tcW w:w="771" w:type="dxa"/>
            <w:tcBorders>
              <w:top w:val="nil"/>
              <w:left w:val="nil"/>
              <w:bottom w:val="single" w:sz="4" w:space="0" w:color="A6A6A6"/>
              <w:right w:val="single" w:sz="4" w:space="0" w:color="A6A6A6"/>
            </w:tcBorders>
            <w:noWrap/>
            <w:vAlign w:val="center"/>
            <w:hideMark/>
          </w:tcPr>
          <w:p w14:paraId="618A983C"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(94.9%)</w:t>
            </w:r>
          </w:p>
        </w:tc>
      </w:tr>
      <w:tr w:rsidR="00171355" w:rsidRPr="00BE6368" w14:paraId="473F2D29" w14:textId="77777777" w:rsidTr="008319D0">
        <w:trPr>
          <w:trHeight w:val="280"/>
          <w:jc w:val="center"/>
        </w:trPr>
        <w:tc>
          <w:tcPr>
            <w:tcW w:w="3258" w:type="dxa"/>
            <w:tcBorders>
              <w:top w:val="nil"/>
              <w:left w:val="single" w:sz="4" w:space="0" w:color="A6A6A6"/>
              <w:bottom w:val="single" w:sz="4" w:space="0" w:color="A6A6A6"/>
              <w:right w:val="single" w:sz="4" w:space="0" w:color="A6A6A6"/>
            </w:tcBorders>
            <w:noWrap/>
            <w:vAlign w:val="bottom"/>
            <w:hideMark/>
          </w:tcPr>
          <w:p w14:paraId="051257D3"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Período medio de pago (días)</w:t>
            </w:r>
          </w:p>
        </w:tc>
        <w:tc>
          <w:tcPr>
            <w:tcW w:w="1278" w:type="dxa"/>
            <w:tcBorders>
              <w:top w:val="nil"/>
              <w:left w:val="nil"/>
              <w:bottom w:val="single" w:sz="4" w:space="0" w:color="A6A6A6"/>
              <w:right w:val="single" w:sz="4" w:space="0" w:color="A6A6A6"/>
            </w:tcBorders>
            <w:noWrap/>
            <w:vAlign w:val="bottom"/>
            <w:hideMark/>
          </w:tcPr>
          <w:p w14:paraId="2BBFE3C3"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53 </w:t>
            </w:r>
          </w:p>
        </w:tc>
        <w:tc>
          <w:tcPr>
            <w:tcW w:w="1276" w:type="dxa"/>
            <w:tcBorders>
              <w:top w:val="nil"/>
              <w:left w:val="nil"/>
              <w:bottom w:val="single" w:sz="4" w:space="0" w:color="A6A6A6"/>
              <w:right w:val="single" w:sz="4" w:space="0" w:color="A6A6A6"/>
            </w:tcBorders>
            <w:noWrap/>
            <w:vAlign w:val="bottom"/>
            <w:hideMark/>
          </w:tcPr>
          <w:p w14:paraId="7B918CD3"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59 </w:t>
            </w:r>
          </w:p>
        </w:tc>
        <w:tc>
          <w:tcPr>
            <w:tcW w:w="1276" w:type="dxa"/>
            <w:tcBorders>
              <w:top w:val="nil"/>
              <w:left w:val="nil"/>
              <w:bottom w:val="single" w:sz="4" w:space="0" w:color="A6A6A6"/>
              <w:right w:val="single" w:sz="4" w:space="0" w:color="A6A6A6"/>
            </w:tcBorders>
            <w:noWrap/>
            <w:vAlign w:val="bottom"/>
            <w:hideMark/>
          </w:tcPr>
          <w:p w14:paraId="19D46474"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70 </w:t>
            </w:r>
          </w:p>
        </w:tc>
        <w:tc>
          <w:tcPr>
            <w:tcW w:w="1276" w:type="dxa"/>
            <w:tcBorders>
              <w:top w:val="nil"/>
              <w:left w:val="nil"/>
              <w:bottom w:val="single" w:sz="4" w:space="0" w:color="A6A6A6"/>
              <w:right w:val="single" w:sz="4" w:space="0" w:color="A6A6A6"/>
            </w:tcBorders>
            <w:noWrap/>
            <w:vAlign w:val="bottom"/>
            <w:hideMark/>
          </w:tcPr>
          <w:p w14:paraId="041E7BE7"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70 </w:t>
            </w:r>
          </w:p>
        </w:tc>
        <w:tc>
          <w:tcPr>
            <w:tcW w:w="1275" w:type="dxa"/>
            <w:tcBorders>
              <w:top w:val="nil"/>
              <w:left w:val="nil"/>
              <w:bottom w:val="single" w:sz="4" w:space="0" w:color="A6A6A6"/>
              <w:right w:val="single" w:sz="4" w:space="0" w:color="A6A6A6"/>
            </w:tcBorders>
            <w:noWrap/>
            <w:vAlign w:val="bottom"/>
            <w:hideMark/>
          </w:tcPr>
          <w:p w14:paraId="20840484"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11 </w:t>
            </w:r>
          </w:p>
        </w:tc>
        <w:tc>
          <w:tcPr>
            <w:tcW w:w="771" w:type="dxa"/>
            <w:tcBorders>
              <w:top w:val="nil"/>
              <w:left w:val="nil"/>
              <w:bottom w:val="single" w:sz="4" w:space="0" w:color="A6A6A6"/>
              <w:right w:val="single" w:sz="4" w:space="0" w:color="A6A6A6"/>
            </w:tcBorders>
            <w:noWrap/>
            <w:vAlign w:val="center"/>
            <w:hideMark/>
          </w:tcPr>
          <w:p w14:paraId="03AE0D41"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19.3%</w:t>
            </w:r>
          </w:p>
        </w:tc>
      </w:tr>
    </w:tbl>
    <w:p w14:paraId="6BEF8972" w14:textId="790BA279" w:rsidR="00171355" w:rsidRPr="00A30254" w:rsidRDefault="00171355" w:rsidP="008319D0">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215475">
        <w:rPr>
          <w:rFonts w:cs="Arial"/>
          <w:color w:val="7F7F7F" w:themeColor="text1" w:themeTint="80"/>
          <w:sz w:val="18"/>
          <w:szCs w:val="18"/>
        </w:rPr>
        <w:t>Operaciones Continuadas</w:t>
      </w:r>
    </w:p>
    <w:p w14:paraId="5F78DE5C" w14:textId="77777777" w:rsidR="00171355" w:rsidRDefault="00171355" w:rsidP="00171355">
      <w:pPr>
        <w:jc w:val="center"/>
        <w:rPr>
          <w:rFonts w:cs="Arial"/>
          <w:szCs w:val="20"/>
        </w:rPr>
      </w:pPr>
    </w:p>
    <w:p w14:paraId="3AF76AAE" w14:textId="42CE3168" w:rsidR="00171355" w:rsidRDefault="00171355" w:rsidP="00171355">
      <w:pPr>
        <w:rPr>
          <w:rFonts w:cs="Arial"/>
          <w:szCs w:val="20"/>
        </w:rPr>
      </w:pPr>
      <w:r w:rsidRPr="00605E91">
        <w:rPr>
          <w:rFonts w:cs="Arial"/>
          <w:szCs w:val="20"/>
        </w:rPr>
        <w:lastRenderedPageBreak/>
        <w:t>Para el período 202</w:t>
      </w:r>
      <w:r>
        <w:rPr>
          <w:rFonts w:cs="Arial"/>
          <w:szCs w:val="20"/>
        </w:rPr>
        <w:t>5</w:t>
      </w:r>
      <w:r w:rsidRPr="00605E91">
        <w:rPr>
          <w:rFonts w:cs="Arial"/>
          <w:szCs w:val="20"/>
        </w:rPr>
        <w:t xml:space="preserve">, este indicador tuvo </w:t>
      </w:r>
      <w:r>
        <w:rPr>
          <w:rFonts w:cs="Arial"/>
          <w:szCs w:val="20"/>
        </w:rPr>
        <w:t xml:space="preserve">un aumento </w:t>
      </w:r>
      <w:r w:rsidRPr="00605E91">
        <w:rPr>
          <w:rFonts w:cs="Arial"/>
          <w:szCs w:val="20"/>
        </w:rPr>
        <w:t xml:space="preserve">de </w:t>
      </w:r>
      <w:r>
        <w:rPr>
          <w:rFonts w:cs="Arial"/>
          <w:szCs w:val="20"/>
        </w:rPr>
        <w:t>11</w:t>
      </w:r>
      <w:r w:rsidRPr="00605E91">
        <w:rPr>
          <w:rFonts w:cs="Arial"/>
          <w:szCs w:val="20"/>
        </w:rPr>
        <w:t xml:space="preserve"> días, alcanzando </w:t>
      </w:r>
      <w:r>
        <w:rPr>
          <w:rFonts w:cs="Arial"/>
          <w:szCs w:val="20"/>
        </w:rPr>
        <w:t>70</w:t>
      </w:r>
      <w:r w:rsidRPr="00605E91">
        <w:rPr>
          <w:rFonts w:cs="Arial"/>
          <w:szCs w:val="20"/>
        </w:rPr>
        <w:t xml:space="preserve"> días promedio para hacer efectivo el pago a los proveedores, tanto nacionales como del exterior</w:t>
      </w:r>
      <w:r w:rsidR="00215475">
        <w:rPr>
          <w:rFonts w:cs="Arial"/>
          <w:szCs w:val="20"/>
        </w:rPr>
        <w:t>, debido principalmente a la eliminación de los rubros asociados a las Operaciones Discontinuadas del cálculo de dicha razón.</w:t>
      </w:r>
    </w:p>
    <w:p w14:paraId="40C46755" w14:textId="77777777" w:rsidR="00171355" w:rsidRPr="00605E91" w:rsidRDefault="00171355" w:rsidP="00171355">
      <w:pPr>
        <w:rPr>
          <w:rFonts w:cs="Arial"/>
          <w:szCs w:val="20"/>
        </w:rPr>
      </w:pPr>
    </w:p>
    <w:p w14:paraId="49BD04B7" w14:textId="77777777" w:rsidR="00171355" w:rsidRPr="00605E91" w:rsidRDefault="00171355" w:rsidP="00705162">
      <w:pPr>
        <w:pStyle w:val="Prrafodelista"/>
        <w:numPr>
          <w:ilvl w:val="0"/>
          <w:numId w:val="12"/>
        </w:numPr>
        <w:rPr>
          <w:rFonts w:cs="Arial"/>
          <w:b/>
          <w:bCs/>
          <w:szCs w:val="20"/>
        </w:rPr>
      </w:pPr>
      <w:r w:rsidRPr="00605E91">
        <w:rPr>
          <w:rFonts w:cs="Arial"/>
          <w:b/>
          <w:bCs/>
          <w:szCs w:val="20"/>
        </w:rPr>
        <w:t>Días de Inventario</w:t>
      </w:r>
    </w:p>
    <w:p w14:paraId="736ABC57" w14:textId="77777777" w:rsidR="00171355" w:rsidRPr="00605E91" w:rsidRDefault="00171355" w:rsidP="00171355">
      <w:pPr>
        <w:rPr>
          <w:rFonts w:cs="Arial"/>
          <w:szCs w:val="20"/>
        </w:rPr>
      </w:pPr>
      <w:r w:rsidRPr="00605E91">
        <w:rPr>
          <w:rFonts w:cs="Arial"/>
          <w:szCs w:val="20"/>
        </w:rPr>
        <w:t>El cálculo de esta razón corresponde a tomar el saldo del inventario total y se divide entre el costo de mercadería vendida diario. El resultado se interpreta como el número de días ventas que la empresa tiene en existencias para cubrir el mercado en caso de que no haya producción.</w:t>
      </w:r>
    </w:p>
    <w:p w14:paraId="60C849F8" w14:textId="77777777" w:rsidR="00171355" w:rsidRPr="00605E91" w:rsidRDefault="00171355" w:rsidP="00171355">
      <w:pPr>
        <w:pStyle w:val="Descripcin"/>
        <w:spacing w:after="0"/>
        <w:rPr>
          <w:rFonts w:cs="Arial"/>
          <w:szCs w:val="20"/>
        </w:rPr>
      </w:pPr>
    </w:p>
    <w:p w14:paraId="7ECA8C60" w14:textId="7D8C85DE" w:rsidR="00171355" w:rsidRPr="00605E91" w:rsidRDefault="00171355" w:rsidP="00171355">
      <w:pPr>
        <w:pStyle w:val="Descripcin"/>
        <w:keepNext/>
      </w:pPr>
      <w:bookmarkStart w:id="73" w:name="_Toc221006991"/>
      <w:bookmarkStart w:id="74" w:name="_Toc228284747"/>
      <w:r w:rsidRPr="00605E91">
        <w:t xml:space="preserve">Tabla </w:t>
      </w:r>
      <w:fldSimple w:instr=" SEQ Tabla \* ARABIC ">
        <w:r w:rsidR="0033654E">
          <w:rPr>
            <w:noProof/>
          </w:rPr>
          <w:t>14</w:t>
        </w:r>
      </w:fldSimple>
      <w:r w:rsidRPr="00605E91">
        <w:t xml:space="preserve"> Días de Inventario</w:t>
      </w:r>
      <w:bookmarkEnd w:id="73"/>
      <w:bookmarkEnd w:id="74"/>
    </w:p>
    <w:tbl>
      <w:tblPr>
        <w:tblW w:w="10126" w:type="dxa"/>
        <w:jc w:val="center"/>
        <w:tblCellMar>
          <w:left w:w="70" w:type="dxa"/>
          <w:right w:w="70" w:type="dxa"/>
        </w:tblCellMar>
        <w:tblLook w:val="04A0" w:firstRow="1" w:lastRow="0" w:firstColumn="1" w:lastColumn="0" w:noHBand="0" w:noVBand="1"/>
      </w:tblPr>
      <w:tblGrid>
        <w:gridCol w:w="2974"/>
        <w:gridCol w:w="1278"/>
        <w:gridCol w:w="1276"/>
        <w:gridCol w:w="1276"/>
        <w:gridCol w:w="1276"/>
        <w:gridCol w:w="1275"/>
        <w:gridCol w:w="771"/>
      </w:tblGrid>
      <w:tr w:rsidR="00171355" w:rsidRPr="00BE6368" w14:paraId="3F3E43F7" w14:textId="77777777" w:rsidTr="000D07EA">
        <w:trPr>
          <w:trHeight w:val="280"/>
          <w:jc w:val="center"/>
        </w:trPr>
        <w:tc>
          <w:tcPr>
            <w:tcW w:w="2974"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3B78448C"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Días de Inventario</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0FEA8A80"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33D00999"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Variación</w:t>
            </w:r>
            <w:r w:rsidRPr="00BE6368">
              <w:rPr>
                <w:rFonts w:eastAsia="Times New Roman" w:cs="Arial"/>
                <w:b/>
                <w:bCs/>
                <w:color w:val="000000"/>
                <w:sz w:val="18"/>
                <w:szCs w:val="18"/>
                <w:lang w:eastAsia="es-CR"/>
              </w:rPr>
              <w:br/>
              <w:t>Absoluta</w:t>
            </w:r>
          </w:p>
        </w:tc>
        <w:tc>
          <w:tcPr>
            <w:tcW w:w="77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4F0CF5CB"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w:t>
            </w:r>
          </w:p>
        </w:tc>
      </w:tr>
      <w:tr w:rsidR="00171355" w:rsidRPr="00BE6368" w14:paraId="29237569" w14:textId="77777777" w:rsidTr="000D07EA">
        <w:trPr>
          <w:trHeight w:val="280"/>
          <w:jc w:val="center"/>
        </w:trPr>
        <w:tc>
          <w:tcPr>
            <w:tcW w:w="2974" w:type="dxa"/>
            <w:vMerge/>
            <w:tcBorders>
              <w:top w:val="single" w:sz="4" w:space="0" w:color="A6A6A6"/>
              <w:left w:val="single" w:sz="4" w:space="0" w:color="A6A6A6"/>
              <w:bottom w:val="single" w:sz="4" w:space="0" w:color="A6A6A6"/>
              <w:right w:val="single" w:sz="4" w:space="0" w:color="A6A6A6"/>
            </w:tcBorders>
            <w:vAlign w:val="center"/>
            <w:hideMark/>
          </w:tcPr>
          <w:p w14:paraId="52C21EB1"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7C203C79"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7BBCD56E"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1654D752"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4FD53017"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40A2D140"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c>
          <w:tcPr>
            <w:tcW w:w="771" w:type="dxa"/>
            <w:vMerge/>
            <w:tcBorders>
              <w:top w:val="single" w:sz="4" w:space="0" w:color="A6A6A6"/>
              <w:left w:val="single" w:sz="4" w:space="0" w:color="A6A6A6"/>
              <w:bottom w:val="single" w:sz="4" w:space="0" w:color="A6A6A6"/>
              <w:right w:val="single" w:sz="4" w:space="0" w:color="A6A6A6"/>
            </w:tcBorders>
            <w:vAlign w:val="center"/>
            <w:hideMark/>
          </w:tcPr>
          <w:p w14:paraId="4142577F"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r>
      <w:tr w:rsidR="00171355" w:rsidRPr="00BE6368" w14:paraId="3E404F39" w14:textId="77777777" w:rsidTr="000D07EA">
        <w:trPr>
          <w:trHeight w:val="280"/>
          <w:jc w:val="center"/>
        </w:trPr>
        <w:tc>
          <w:tcPr>
            <w:tcW w:w="2974" w:type="dxa"/>
            <w:tcBorders>
              <w:top w:val="nil"/>
              <w:left w:val="single" w:sz="4" w:space="0" w:color="A6A6A6"/>
              <w:bottom w:val="single" w:sz="4" w:space="0" w:color="A6A6A6"/>
              <w:right w:val="single" w:sz="4" w:space="0" w:color="A6A6A6"/>
            </w:tcBorders>
            <w:noWrap/>
            <w:vAlign w:val="bottom"/>
            <w:hideMark/>
          </w:tcPr>
          <w:p w14:paraId="505C018E"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Inventario</w:t>
            </w:r>
          </w:p>
        </w:tc>
        <w:tc>
          <w:tcPr>
            <w:tcW w:w="1278" w:type="dxa"/>
            <w:tcBorders>
              <w:top w:val="nil"/>
              <w:left w:val="nil"/>
              <w:bottom w:val="single" w:sz="4" w:space="0" w:color="A6A6A6"/>
              <w:right w:val="single" w:sz="4" w:space="0" w:color="A6A6A6"/>
            </w:tcBorders>
            <w:noWrap/>
            <w:vAlign w:val="bottom"/>
            <w:hideMark/>
          </w:tcPr>
          <w:p w14:paraId="74B47834"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84 861 </w:t>
            </w:r>
          </w:p>
        </w:tc>
        <w:tc>
          <w:tcPr>
            <w:tcW w:w="1276" w:type="dxa"/>
            <w:tcBorders>
              <w:top w:val="nil"/>
              <w:left w:val="nil"/>
              <w:bottom w:val="single" w:sz="4" w:space="0" w:color="A6A6A6"/>
              <w:right w:val="single" w:sz="4" w:space="0" w:color="A6A6A6"/>
            </w:tcBorders>
            <w:noWrap/>
            <w:vAlign w:val="bottom"/>
            <w:hideMark/>
          </w:tcPr>
          <w:p w14:paraId="4A745801"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96 145 </w:t>
            </w:r>
          </w:p>
        </w:tc>
        <w:tc>
          <w:tcPr>
            <w:tcW w:w="1276" w:type="dxa"/>
            <w:tcBorders>
              <w:top w:val="nil"/>
              <w:left w:val="nil"/>
              <w:bottom w:val="single" w:sz="4" w:space="0" w:color="A6A6A6"/>
              <w:right w:val="single" w:sz="4" w:space="0" w:color="A6A6A6"/>
            </w:tcBorders>
            <w:noWrap/>
            <w:vAlign w:val="bottom"/>
            <w:hideMark/>
          </w:tcPr>
          <w:p w14:paraId="6C60F49A"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3 769 </w:t>
            </w:r>
          </w:p>
        </w:tc>
        <w:tc>
          <w:tcPr>
            <w:tcW w:w="1276" w:type="dxa"/>
            <w:tcBorders>
              <w:top w:val="nil"/>
              <w:left w:val="nil"/>
              <w:bottom w:val="single" w:sz="4" w:space="0" w:color="A6A6A6"/>
              <w:right w:val="single" w:sz="4" w:space="0" w:color="A6A6A6"/>
            </w:tcBorders>
            <w:noWrap/>
            <w:vAlign w:val="bottom"/>
            <w:hideMark/>
          </w:tcPr>
          <w:p w14:paraId="5E94BAC5"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3 769 </w:t>
            </w:r>
          </w:p>
        </w:tc>
        <w:tc>
          <w:tcPr>
            <w:tcW w:w="1275" w:type="dxa"/>
            <w:tcBorders>
              <w:top w:val="nil"/>
              <w:left w:val="nil"/>
              <w:bottom w:val="single" w:sz="4" w:space="0" w:color="A6A6A6"/>
              <w:right w:val="single" w:sz="4" w:space="0" w:color="A6A6A6"/>
            </w:tcBorders>
            <w:noWrap/>
            <w:vAlign w:val="bottom"/>
            <w:hideMark/>
          </w:tcPr>
          <w:p w14:paraId="0ACDF71B"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(92 376)</w:t>
            </w:r>
          </w:p>
        </w:tc>
        <w:tc>
          <w:tcPr>
            <w:tcW w:w="771" w:type="dxa"/>
            <w:tcBorders>
              <w:top w:val="nil"/>
              <w:left w:val="nil"/>
              <w:bottom w:val="single" w:sz="4" w:space="0" w:color="A6A6A6"/>
              <w:right w:val="single" w:sz="4" w:space="0" w:color="A6A6A6"/>
            </w:tcBorders>
            <w:noWrap/>
            <w:vAlign w:val="center"/>
            <w:hideMark/>
          </w:tcPr>
          <w:p w14:paraId="1A8D6AA0"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(96.1%)</w:t>
            </w:r>
          </w:p>
        </w:tc>
      </w:tr>
      <w:tr w:rsidR="00171355" w:rsidRPr="00BE6368" w14:paraId="184252D5" w14:textId="77777777" w:rsidTr="000D07EA">
        <w:trPr>
          <w:trHeight w:val="280"/>
          <w:jc w:val="center"/>
        </w:trPr>
        <w:tc>
          <w:tcPr>
            <w:tcW w:w="2974" w:type="dxa"/>
            <w:tcBorders>
              <w:top w:val="nil"/>
              <w:left w:val="single" w:sz="4" w:space="0" w:color="A6A6A6"/>
              <w:bottom w:val="single" w:sz="4" w:space="0" w:color="A6A6A6"/>
              <w:right w:val="single" w:sz="4" w:space="0" w:color="A6A6A6"/>
            </w:tcBorders>
            <w:noWrap/>
            <w:vAlign w:val="bottom"/>
            <w:hideMark/>
          </w:tcPr>
          <w:p w14:paraId="442C020B"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Costo de ventas entre 365 días</w:t>
            </w:r>
          </w:p>
        </w:tc>
        <w:tc>
          <w:tcPr>
            <w:tcW w:w="1278" w:type="dxa"/>
            <w:tcBorders>
              <w:top w:val="nil"/>
              <w:left w:val="nil"/>
              <w:bottom w:val="single" w:sz="4" w:space="0" w:color="A6A6A6"/>
              <w:right w:val="single" w:sz="4" w:space="0" w:color="A6A6A6"/>
            </w:tcBorders>
            <w:noWrap/>
            <w:vAlign w:val="bottom"/>
            <w:hideMark/>
          </w:tcPr>
          <w:p w14:paraId="67572CA5"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1 166 </w:t>
            </w:r>
          </w:p>
        </w:tc>
        <w:tc>
          <w:tcPr>
            <w:tcW w:w="1276" w:type="dxa"/>
            <w:tcBorders>
              <w:top w:val="nil"/>
              <w:left w:val="nil"/>
              <w:bottom w:val="single" w:sz="4" w:space="0" w:color="A6A6A6"/>
              <w:right w:val="single" w:sz="4" w:space="0" w:color="A6A6A6"/>
            </w:tcBorders>
            <w:noWrap/>
            <w:vAlign w:val="bottom"/>
            <w:hideMark/>
          </w:tcPr>
          <w:p w14:paraId="1658AF2E"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1 106 </w:t>
            </w:r>
          </w:p>
        </w:tc>
        <w:tc>
          <w:tcPr>
            <w:tcW w:w="1276" w:type="dxa"/>
            <w:tcBorders>
              <w:top w:val="nil"/>
              <w:left w:val="nil"/>
              <w:bottom w:val="single" w:sz="4" w:space="0" w:color="A6A6A6"/>
              <w:right w:val="single" w:sz="4" w:space="0" w:color="A6A6A6"/>
            </w:tcBorders>
            <w:noWrap/>
            <w:vAlign w:val="bottom"/>
            <w:hideMark/>
          </w:tcPr>
          <w:p w14:paraId="63452724"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56 </w:t>
            </w:r>
          </w:p>
        </w:tc>
        <w:tc>
          <w:tcPr>
            <w:tcW w:w="1276" w:type="dxa"/>
            <w:tcBorders>
              <w:top w:val="nil"/>
              <w:left w:val="nil"/>
              <w:bottom w:val="single" w:sz="4" w:space="0" w:color="A6A6A6"/>
              <w:right w:val="single" w:sz="4" w:space="0" w:color="A6A6A6"/>
            </w:tcBorders>
            <w:noWrap/>
            <w:vAlign w:val="bottom"/>
            <w:hideMark/>
          </w:tcPr>
          <w:p w14:paraId="6EFB6917"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56 </w:t>
            </w:r>
          </w:p>
        </w:tc>
        <w:tc>
          <w:tcPr>
            <w:tcW w:w="1275" w:type="dxa"/>
            <w:tcBorders>
              <w:top w:val="nil"/>
              <w:left w:val="nil"/>
              <w:bottom w:val="single" w:sz="4" w:space="0" w:color="A6A6A6"/>
              <w:right w:val="single" w:sz="4" w:space="0" w:color="A6A6A6"/>
            </w:tcBorders>
            <w:noWrap/>
            <w:vAlign w:val="bottom"/>
            <w:hideMark/>
          </w:tcPr>
          <w:p w14:paraId="3DFB8F77"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(1 049)</w:t>
            </w:r>
          </w:p>
        </w:tc>
        <w:tc>
          <w:tcPr>
            <w:tcW w:w="771" w:type="dxa"/>
            <w:tcBorders>
              <w:top w:val="nil"/>
              <w:left w:val="nil"/>
              <w:bottom w:val="single" w:sz="4" w:space="0" w:color="A6A6A6"/>
              <w:right w:val="single" w:sz="4" w:space="0" w:color="A6A6A6"/>
            </w:tcBorders>
            <w:noWrap/>
            <w:vAlign w:val="center"/>
            <w:hideMark/>
          </w:tcPr>
          <w:p w14:paraId="76BBA8A9"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(94.9%)</w:t>
            </w:r>
          </w:p>
        </w:tc>
      </w:tr>
      <w:tr w:rsidR="00171355" w:rsidRPr="00BE6368" w14:paraId="7FEACB25" w14:textId="77777777" w:rsidTr="000D07EA">
        <w:trPr>
          <w:trHeight w:val="280"/>
          <w:jc w:val="center"/>
        </w:trPr>
        <w:tc>
          <w:tcPr>
            <w:tcW w:w="2974" w:type="dxa"/>
            <w:tcBorders>
              <w:top w:val="nil"/>
              <w:left w:val="single" w:sz="4" w:space="0" w:color="A6A6A6"/>
              <w:bottom w:val="single" w:sz="4" w:space="0" w:color="A6A6A6"/>
              <w:right w:val="single" w:sz="4" w:space="0" w:color="A6A6A6"/>
            </w:tcBorders>
            <w:noWrap/>
            <w:vAlign w:val="bottom"/>
            <w:hideMark/>
          </w:tcPr>
          <w:p w14:paraId="43707D89"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Días de Inventario</w:t>
            </w:r>
          </w:p>
        </w:tc>
        <w:tc>
          <w:tcPr>
            <w:tcW w:w="1278" w:type="dxa"/>
            <w:tcBorders>
              <w:top w:val="nil"/>
              <w:left w:val="nil"/>
              <w:bottom w:val="single" w:sz="4" w:space="0" w:color="A6A6A6"/>
              <w:right w:val="single" w:sz="4" w:space="0" w:color="A6A6A6"/>
            </w:tcBorders>
            <w:noWrap/>
            <w:vAlign w:val="bottom"/>
            <w:hideMark/>
          </w:tcPr>
          <w:p w14:paraId="4D8CC789"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73 </w:t>
            </w:r>
          </w:p>
        </w:tc>
        <w:tc>
          <w:tcPr>
            <w:tcW w:w="1276" w:type="dxa"/>
            <w:tcBorders>
              <w:top w:val="nil"/>
              <w:left w:val="nil"/>
              <w:bottom w:val="single" w:sz="4" w:space="0" w:color="A6A6A6"/>
              <w:right w:val="single" w:sz="4" w:space="0" w:color="A6A6A6"/>
            </w:tcBorders>
            <w:noWrap/>
            <w:vAlign w:val="bottom"/>
            <w:hideMark/>
          </w:tcPr>
          <w:p w14:paraId="2CCFB9A6"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87 </w:t>
            </w:r>
          </w:p>
        </w:tc>
        <w:tc>
          <w:tcPr>
            <w:tcW w:w="1276" w:type="dxa"/>
            <w:tcBorders>
              <w:top w:val="nil"/>
              <w:left w:val="nil"/>
              <w:bottom w:val="single" w:sz="4" w:space="0" w:color="A6A6A6"/>
              <w:right w:val="single" w:sz="4" w:space="0" w:color="A6A6A6"/>
            </w:tcBorders>
            <w:noWrap/>
            <w:vAlign w:val="bottom"/>
            <w:hideMark/>
          </w:tcPr>
          <w:p w14:paraId="3811D7D8"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67 </w:t>
            </w:r>
          </w:p>
        </w:tc>
        <w:tc>
          <w:tcPr>
            <w:tcW w:w="1276" w:type="dxa"/>
            <w:tcBorders>
              <w:top w:val="nil"/>
              <w:left w:val="nil"/>
              <w:bottom w:val="single" w:sz="4" w:space="0" w:color="A6A6A6"/>
              <w:right w:val="single" w:sz="4" w:space="0" w:color="A6A6A6"/>
            </w:tcBorders>
            <w:noWrap/>
            <w:vAlign w:val="bottom"/>
            <w:hideMark/>
          </w:tcPr>
          <w:p w14:paraId="1F923856"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67 </w:t>
            </w:r>
          </w:p>
        </w:tc>
        <w:tc>
          <w:tcPr>
            <w:tcW w:w="1275" w:type="dxa"/>
            <w:tcBorders>
              <w:top w:val="nil"/>
              <w:left w:val="nil"/>
              <w:bottom w:val="single" w:sz="4" w:space="0" w:color="A6A6A6"/>
              <w:right w:val="single" w:sz="4" w:space="0" w:color="A6A6A6"/>
            </w:tcBorders>
            <w:noWrap/>
            <w:vAlign w:val="bottom"/>
            <w:hideMark/>
          </w:tcPr>
          <w:p w14:paraId="4787FDEE"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(20)</w:t>
            </w:r>
          </w:p>
        </w:tc>
        <w:tc>
          <w:tcPr>
            <w:tcW w:w="771" w:type="dxa"/>
            <w:tcBorders>
              <w:top w:val="nil"/>
              <w:left w:val="nil"/>
              <w:bottom w:val="single" w:sz="4" w:space="0" w:color="A6A6A6"/>
              <w:right w:val="single" w:sz="4" w:space="0" w:color="A6A6A6"/>
            </w:tcBorders>
            <w:noWrap/>
            <w:vAlign w:val="center"/>
            <w:hideMark/>
          </w:tcPr>
          <w:p w14:paraId="47256043"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(23.2%)</w:t>
            </w:r>
          </w:p>
        </w:tc>
      </w:tr>
    </w:tbl>
    <w:p w14:paraId="6BE502E5" w14:textId="4A831A61" w:rsidR="00171355" w:rsidRPr="00A30254" w:rsidRDefault="00171355" w:rsidP="000D07EA">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215475">
        <w:rPr>
          <w:rFonts w:cs="Arial"/>
          <w:color w:val="7F7F7F" w:themeColor="text1" w:themeTint="80"/>
          <w:sz w:val="18"/>
          <w:szCs w:val="18"/>
        </w:rPr>
        <w:t>Operaciones Continuadas</w:t>
      </w:r>
    </w:p>
    <w:p w14:paraId="01EC533F" w14:textId="77777777" w:rsidR="000D07EA" w:rsidRDefault="000D07EA" w:rsidP="00171355">
      <w:pPr>
        <w:rPr>
          <w:rFonts w:cs="Arial"/>
          <w:szCs w:val="20"/>
        </w:rPr>
      </w:pPr>
    </w:p>
    <w:p w14:paraId="47648168" w14:textId="4A51F9E5" w:rsidR="00171355" w:rsidRDefault="00171355" w:rsidP="00171355">
      <w:pPr>
        <w:rPr>
          <w:rFonts w:cs="Arial"/>
          <w:szCs w:val="20"/>
        </w:rPr>
      </w:pPr>
      <w:r w:rsidRPr="00605E91">
        <w:rPr>
          <w:rFonts w:cs="Arial"/>
          <w:szCs w:val="20"/>
        </w:rPr>
        <w:t>Para el 202</w:t>
      </w:r>
      <w:r>
        <w:rPr>
          <w:rFonts w:cs="Arial"/>
          <w:szCs w:val="20"/>
        </w:rPr>
        <w:t>5</w:t>
      </w:r>
      <w:r w:rsidRPr="00605E91">
        <w:rPr>
          <w:rFonts w:cs="Arial"/>
          <w:szCs w:val="20"/>
        </w:rPr>
        <w:t>, este indicador presenta un</w:t>
      </w:r>
      <w:r>
        <w:rPr>
          <w:rFonts w:cs="Arial"/>
          <w:szCs w:val="20"/>
        </w:rPr>
        <w:t>a</w:t>
      </w:r>
      <w:r w:rsidRPr="00605E91">
        <w:rPr>
          <w:rFonts w:cs="Arial"/>
          <w:szCs w:val="20"/>
        </w:rPr>
        <w:t xml:space="preserve"> </w:t>
      </w:r>
      <w:r>
        <w:rPr>
          <w:rFonts w:cs="Arial"/>
          <w:szCs w:val="20"/>
        </w:rPr>
        <w:t>disminución</w:t>
      </w:r>
      <w:r w:rsidRPr="00605E91">
        <w:rPr>
          <w:rFonts w:cs="Arial"/>
          <w:szCs w:val="20"/>
        </w:rPr>
        <w:t xml:space="preserve"> de </w:t>
      </w:r>
      <w:r>
        <w:rPr>
          <w:rFonts w:cs="Arial"/>
          <w:szCs w:val="20"/>
        </w:rPr>
        <w:t>20</w:t>
      </w:r>
      <w:r w:rsidRPr="00605E91">
        <w:rPr>
          <w:rFonts w:cs="Arial"/>
          <w:szCs w:val="20"/>
        </w:rPr>
        <w:t xml:space="preserve"> días respecto a 202</w:t>
      </w:r>
      <w:r>
        <w:rPr>
          <w:rFonts w:cs="Arial"/>
          <w:szCs w:val="20"/>
        </w:rPr>
        <w:t>4</w:t>
      </w:r>
      <w:r w:rsidRPr="00605E91">
        <w:rPr>
          <w:rFonts w:cs="Arial"/>
          <w:szCs w:val="20"/>
        </w:rPr>
        <w:t xml:space="preserve">, </w:t>
      </w:r>
      <w:r>
        <w:rPr>
          <w:rFonts w:cs="Arial"/>
          <w:szCs w:val="20"/>
        </w:rPr>
        <w:t>originado principalmente por</w:t>
      </w:r>
      <w:r w:rsidR="00215475">
        <w:rPr>
          <w:rFonts w:cs="Arial"/>
          <w:szCs w:val="20"/>
        </w:rPr>
        <w:t xml:space="preserve"> la eliminación de los rubros asociados a las Operaciones Discontinuadas del cálculo de dicha razón.</w:t>
      </w:r>
    </w:p>
    <w:p w14:paraId="75C543DA" w14:textId="77777777" w:rsidR="00171355" w:rsidRPr="00605E91" w:rsidRDefault="00171355" w:rsidP="00171355">
      <w:pPr>
        <w:rPr>
          <w:rFonts w:cs="Arial"/>
          <w:szCs w:val="20"/>
        </w:rPr>
      </w:pPr>
    </w:p>
    <w:p w14:paraId="2BC8F091" w14:textId="77777777" w:rsidR="00171355" w:rsidRPr="00605E91" w:rsidRDefault="00171355" w:rsidP="00705162">
      <w:pPr>
        <w:pStyle w:val="Prrafodelista"/>
        <w:numPr>
          <w:ilvl w:val="0"/>
          <w:numId w:val="12"/>
        </w:numPr>
        <w:rPr>
          <w:rFonts w:cs="Arial"/>
          <w:b/>
          <w:bCs/>
          <w:szCs w:val="20"/>
        </w:rPr>
      </w:pPr>
      <w:r w:rsidRPr="00605E91">
        <w:rPr>
          <w:rFonts w:cs="Arial"/>
          <w:b/>
          <w:bCs/>
          <w:szCs w:val="20"/>
        </w:rPr>
        <w:t>Rotación de Inventario</w:t>
      </w:r>
    </w:p>
    <w:p w14:paraId="56C1B394" w14:textId="77777777" w:rsidR="00171355" w:rsidRPr="00605E91" w:rsidRDefault="00171355" w:rsidP="00171355">
      <w:pPr>
        <w:rPr>
          <w:rFonts w:cs="Arial"/>
          <w:szCs w:val="20"/>
        </w:rPr>
      </w:pPr>
      <w:r w:rsidRPr="00605E91">
        <w:rPr>
          <w:rFonts w:cs="Arial"/>
          <w:szCs w:val="20"/>
        </w:rPr>
        <w:t>El cálculo de esta razón corresponde a tomar el costo de mercadería vendida y dividirlo entre el inventario total. El resultado se interpreta como las veces que rota el inventario en un año.</w:t>
      </w:r>
    </w:p>
    <w:p w14:paraId="60132ADA" w14:textId="77777777" w:rsidR="00171355" w:rsidRPr="00BE6368" w:rsidRDefault="00171355" w:rsidP="00171355"/>
    <w:p w14:paraId="5A5FD139" w14:textId="7494A05A" w:rsidR="00171355" w:rsidRPr="00605E91" w:rsidRDefault="00171355" w:rsidP="00171355">
      <w:pPr>
        <w:pStyle w:val="Descripcin"/>
        <w:keepNext/>
      </w:pPr>
      <w:bookmarkStart w:id="75" w:name="_Toc221006992"/>
      <w:bookmarkStart w:id="76" w:name="_Toc228284748"/>
      <w:r w:rsidRPr="00605E91">
        <w:t xml:space="preserve">Tabla </w:t>
      </w:r>
      <w:fldSimple w:instr=" SEQ Tabla \* ARABIC ">
        <w:r w:rsidR="0033654E">
          <w:rPr>
            <w:noProof/>
          </w:rPr>
          <w:t>15</w:t>
        </w:r>
      </w:fldSimple>
      <w:r w:rsidRPr="00605E91">
        <w:t xml:space="preserve"> Rotación de Inventario</w:t>
      </w:r>
      <w:bookmarkEnd w:id="75"/>
      <w:bookmarkEnd w:id="76"/>
    </w:p>
    <w:tbl>
      <w:tblPr>
        <w:tblW w:w="10737" w:type="dxa"/>
        <w:jc w:val="center"/>
        <w:tblCellMar>
          <w:left w:w="70" w:type="dxa"/>
          <w:right w:w="70" w:type="dxa"/>
        </w:tblCellMar>
        <w:tblLook w:val="04A0" w:firstRow="1" w:lastRow="0" w:firstColumn="1" w:lastColumn="0" w:noHBand="0" w:noVBand="1"/>
      </w:tblPr>
      <w:tblGrid>
        <w:gridCol w:w="3820"/>
        <w:gridCol w:w="1278"/>
        <w:gridCol w:w="1276"/>
        <w:gridCol w:w="1276"/>
        <w:gridCol w:w="1276"/>
        <w:gridCol w:w="1275"/>
        <w:gridCol w:w="771"/>
      </w:tblGrid>
      <w:tr w:rsidR="00171355" w:rsidRPr="00BE6368" w14:paraId="65A35F9C" w14:textId="77777777" w:rsidTr="00E36C3E">
        <w:trPr>
          <w:trHeight w:val="280"/>
          <w:jc w:val="center"/>
        </w:trPr>
        <w:tc>
          <w:tcPr>
            <w:tcW w:w="3820"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28EA645B"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Rotación de Inventarios</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4318B912"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2680C25B"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Variación</w:t>
            </w:r>
            <w:r w:rsidRPr="00BE6368">
              <w:rPr>
                <w:rFonts w:eastAsia="Times New Roman" w:cs="Arial"/>
                <w:b/>
                <w:bCs/>
                <w:color w:val="000000"/>
                <w:sz w:val="18"/>
                <w:szCs w:val="18"/>
                <w:lang w:eastAsia="es-CR"/>
              </w:rPr>
              <w:br/>
              <w:t>Absoluta</w:t>
            </w:r>
          </w:p>
        </w:tc>
        <w:tc>
          <w:tcPr>
            <w:tcW w:w="536"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34ACD63B"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w:t>
            </w:r>
          </w:p>
        </w:tc>
      </w:tr>
      <w:tr w:rsidR="00171355" w:rsidRPr="00BE6368" w14:paraId="053533C8" w14:textId="77777777" w:rsidTr="00E36C3E">
        <w:trPr>
          <w:trHeight w:val="280"/>
          <w:jc w:val="center"/>
        </w:trPr>
        <w:tc>
          <w:tcPr>
            <w:tcW w:w="3820" w:type="dxa"/>
            <w:vMerge/>
            <w:tcBorders>
              <w:top w:val="single" w:sz="4" w:space="0" w:color="A6A6A6"/>
              <w:left w:val="single" w:sz="4" w:space="0" w:color="A6A6A6"/>
              <w:bottom w:val="single" w:sz="4" w:space="0" w:color="A6A6A6"/>
              <w:right w:val="single" w:sz="4" w:space="0" w:color="A6A6A6"/>
            </w:tcBorders>
            <w:vAlign w:val="center"/>
            <w:hideMark/>
          </w:tcPr>
          <w:p w14:paraId="4797DD21"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280B25B0"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4EB19D97"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0EF77CBB"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4778C15D"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7E9EE5CC"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c>
          <w:tcPr>
            <w:tcW w:w="536" w:type="dxa"/>
            <w:vMerge/>
            <w:tcBorders>
              <w:top w:val="single" w:sz="4" w:space="0" w:color="A6A6A6"/>
              <w:left w:val="single" w:sz="4" w:space="0" w:color="A6A6A6"/>
              <w:bottom w:val="single" w:sz="4" w:space="0" w:color="A6A6A6"/>
              <w:right w:val="single" w:sz="4" w:space="0" w:color="A6A6A6"/>
            </w:tcBorders>
            <w:vAlign w:val="center"/>
            <w:hideMark/>
          </w:tcPr>
          <w:p w14:paraId="30E2BB38"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r>
      <w:tr w:rsidR="00171355" w:rsidRPr="00BE6368" w14:paraId="58E1D531" w14:textId="77777777" w:rsidTr="00E36C3E">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65102A5D"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Costo de ventas</w:t>
            </w:r>
          </w:p>
        </w:tc>
        <w:tc>
          <w:tcPr>
            <w:tcW w:w="1278" w:type="dxa"/>
            <w:tcBorders>
              <w:top w:val="nil"/>
              <w:left w:val="nil"/>
              <w:bottom w:val="single" w:sz="4" w:space="0" w:color="A6A6A6"/>
              <w:right w:val="single" w:sz="4" w:space="0" w:color="A6A6A6"/>
            </w:tcBorders>
            <w:noWrap/>
            <w:vAlign w:val="bottom"/>
            <w:hideMark/>
          </w:tcPr>
          <w:p w14:paraId="38362028"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425 606 </w:t>
            </w:r>
          </w:p>
        </w:tc>
        <w:tc>
          <w:tcPr>
            <w:tcW w:w="1276" w:type="dxa"/>
            <w:tcBorders>
              <w:top w:val="nil"/>
              <w:left w:val="nil"/>
              <w:bottom w:val="single" w:sz="4" w:space="0" w:color="A6A6A6"/>
              <w:right w:val="single" w:sz="4" w:space="0" w:color="A6A6A6"/>
            </w:tcBorders>
            <w:noWrap/>
            <w:vAlign w:val="bottom"/>
            <w:hideMark/>
          </w:tcPr>
          <w:p w14:paraId="0F7C675D"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403 590 </w:t>
            </w:r>
          </w:p>
        </w:tc>
        <w:tc>
          <w:tcPr>
            <w:tcW w:w="1276" w:type="dxa"/>
            <w:tcBorders>
              <w:top w:val="nil"/>
              <w:left w:val="nil"/>
              <w:bottom w:val="single" w:sz="4" w:space="0" w:color="A6A6A6"/>
              <w:right w:val="single" w:sz="4" w:space="0" w:color="A6A6A6"/>
            </w:tcBorders>
            <w:noWrap/>
            <w:vAlign w:val="bottom"/>
            <w:hideMark/>
          </w:tcPr>
          <w:p w14:paraId="3296238B"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20 612 </w:t>
            </w:r>
          </w:p>
        </w:tc>
        <w:tc>
          <w:tcPr>
            <w:tcW w:w="1276" w:type="dxa"/>
            <w:tcBorders>
              <w:top w:val="nil"/>
              <w:left w:val="nil"/>
              <w:bottom w:val="single" w:sz="4" w:space="0" w:color="A6A6A6"/>
              <w:right w:val="single" w:sz="4" w:space="0" w:color="A6A6A6"/>
            </w:tcBorders>
            <w:noWrap/>
            <w:vAlign w:val="bottom"/>
            <w:hideMark/>
          </w:tcPr>
          <w:p w14:paraId="44DE4D48"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20 612 </w:t>
            </w:r>
          </w:p>
        </w:tc>
        <w:tc>
          <w:tcPr>
            <w:tcW w:w="1275" w:type="dxa"/>
            <w:tcBorders>
              <w:top w:val="nil"/>
              <w:left w:val="nil"/>
              <w:bottom w:val="single" w:sz="4" w:space="0" w:color="A6A6A6"/>
              <w:right w:val="single" w:sz="4" w:space="0" w:color="A6A6A6"/>
            </w:tcBorders>
            <w:noWrap/>
            <w:vAlign w:val="bottom"/>
            <w:hideMark/>
          </w:tcPr>
          <w:p w14:paraId="1F47AF6E"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(382 978)</w:t>
            </w:r>
          </w:p>
        </w:tc>
        <w:tc>
          <w:tcPr>
            <w:tcW w:w="536" w:type="dxa"/>
            <w:tcBorders>
              <w:top w:val="nil"/>
              <w:left w:val="nil"/>
              <w:bottom w:val="single" w:sz="4" w:space="0" w:color="A6A6A6"/>
              <w:right w:val="single" w:sz="4" w:space="0" w:color="A6A6A6"/>
            </w:tcBorders>
            <w:noWrap/>
            <w:vAlign w:val="center"/>
            <w:hideMark/>
          </w:tcPr>
          <w:p w14:paraId="1C21D47F"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(94.9%)</w:t>
            </w:r>
          </w:p>
        </w:tc>
      </w:tr>
      <w:tr w:rsidR="00171355" w:rsidRPr="00BE6368" w14:paraId="485DDDE7" w14:textId="77777777" w:rsidTr="00E36C3E">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6ABC9675"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Inventario</w:t>
            </w:r>
          </w:p>
        </w:tc>
        <w:tc>
          <w:tcPr>
            <w:tcW w:w="1278" w:type="dxa"/>
            <w:tcBorders>
              <w:top w:val="nil"/>
              <w:left w:val="nil"/>
              <w:bottom w:val="single" w:sz="4" w:space="0" w:color="A6A6A6"/>
              <w:right w:val="single" w:sz="4" w:space="0" w:color="A6A6A6"/>
            </w:tcBorders>
            <w:noWrap/>
            <w:vAlign w:val="bottom"/>
            <w:hideMark/>
          </w:tcPr>
          <w:p w14:paraId="5FE508A7"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84 861 </w:t>
            </w:r>
          </w:p>
        </w:tc>
        <w:tc>
          <w:tcPr>
            <w:tcW w:w="1276" w:type="dxa"/>
            <w:tcBorders>
              <w:top w:val="nil"/>
              <w:left w:val="nil"/>
              <w:bottom w:val="single" w:sz="4" w:space="0" w:color="A6A6A6"/>
              <w:right w:val="single" w:sz="4" w:space="0" w:color="A6A6A6"/>
            </w:tcBorders>
            <w:noWrap/>
            <w:vAlign w:val="bottom"/>
            <w:hideMark/>
          </w:tcPr>
          <w:p w14:paraId="7089DC10"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96 145 </w:t>
            </w:r>
          </w:p>
        </w:tc>
        <w:tc>
          <w:tcPr>
            <w:tcW w:w="1276" w:type="dxa"/>
            <w:tcBorders>
              <w:top w:val="nil"/>
              <w:left w:val="nil"/>
              <w:bottom w:val="single" w:sz="4" w:space="0" w:color="A6A6A6"/>
              <w:right w:val="single" w:sz="4" w:space="0" w:color="A6A6A6"/>
            </w:tcBorders>
            <w:noWrap/>
            <w:vAlign w:val="bottom"/>
            <w:hideMark/>
          </w:tcPr>
          <w:p w14:paraId="73CC3324"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3 769 </w:t>
            </w:r>
          </w:p>
        </w:tc>
        <w:tc>
          <w:tcPr>
            <w:tcW w:w="1276" w:type="dxa"/>
            <w:tcBorders>
              <w:top w:val="nil"/>
              <w:left w:val="nil"/>
              <w:bottom w:val="single" w:sz="4" w:space="0" w:color="A6A6A6"/>
              <w:right w:val="single" w:sz="4" w:space="0" w:color="A6A6A6"/>
            </w:tcBorders>
            <w:noWrap/>
            <w:vAlign w:val="bottom"/>
            <w:hideMark/>
          </w:tcPr>
          <w:p w14:paraId="7BD2EA7B"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3 769 </w:t>
            </w:r>
          </w:p>
        </w:tc>
        <w:tc>
          <w:tcPr>
            <w:tcW w:w="1275" w:type="dxa"/>
            <w:tcBorders>
              <w:top w:val="nil"/>
              <w:left w:val="nil"/>
              <w:bottom w:val="single" w:sz="4" w:space="0" w:color="A6A6A6"/>
              <w:right w:val="single" w:sz="4" w:space="0" w:color="A6A6A6"/>
            </w:tcBorders>
            <w:noWrap/>
            <w:vAlign w:val="bottom"/>
            <w:hideMark/>
          </w:tcPr>
          <w:p w14:paraId="657A5B01"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(92 376)</w:t>
            </w:r>
          </w:p>
        </w:tc>
        <w:tc>
          <w:tcPr>
            <w:tcW w:w="536" w:type="dxa"/>
            <w:tcBorders>
              <w:top w:val="nil"/>
              <w:left w:val="nil"/>
              <w:bottom w:val="single" w:sz="4" w:space="0" w:color="A6A6A6"/>
              <w:right w:val="single" w:sz="4" w:space="0" w:color="A6A6A6"/>
            </w:tcBorders>
            <w:noWrap/>
            <w:vAlign w:val="center"/>
            <w:hideMark/>
          </w:tcPr>
          <w:p w14:paraId="22022BFA"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(96.1%)</w:t>
            </w:r>
          </w:p>
        </w:tc>
      </w:tr>
      <w:tr w:rsidR="00171355" w:rsidRPr="00BE6368" w14:paraId="5C5BC183" w14:textId="77777777" w:rsidTr="00E36C3E">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5416B6B7"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Rotación de Inventarios</w:t>
            </w:r>
          </w:p>
        </w:tc>
        <w:tc>
          <w:tcPr>
            <w:tcW w:w="1278" w:type="dxa"/>
            <w:tcBorders>
              <w:top w:val="nil"/>
              <w:left w:val="nil"/>
              <w:bottom w:val="single" w:sz="4" w:space="0" w:color="A6A6A6"/>
              <w:right w:val="single" w:sz="4" w:space="0" w:color="A6A6A6"/>
            </w:tcBorders>
            <w:noWrap/>
            <w:vAlign w:val="bottom"/>
            <w:hideMark/>
          </w:tcPr>
          <w:p w14:paraId="066C757B"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5.0 </w:t>
            </w:r>
          </w:p>
        </w:tc>
        <w:tc>
          <w:tcPr>
            <w:tcW w:w="1276" w:type="dxa"/>
            <w:tcBorders>
              <w:top w:val="nil"/>
              <w:left w:val="nil"/>
              <w:bottom w:val="single" w:sz="4" w:space="0" w:color="A6A6A6"/>
              <w:right w:val="single" w:sz="4" w:space="0" w:color="A6A6A6"/>
            </w:tcBorders>
            <w:noWrap/>
            <w:vAlign w:val="bottom"/>
            <w:hideMark/>
          </w:tcPr>
          <w:p w14:paraId="09E3B1D9"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4.2 </w:t>
            </w:r>
          </w:p>
        </w:tc>
        <w:tc>
          <w:tcPr>
            <w:tcW w:w="1276" w:type="dxa"/>
            <w:tcBorders>
              <w:top w:val="nil"/>
              <w:left w:val="nil"/>
              <w:bottom w:val="single" w:sz="4" w:space="0" w:color="A6A6A6"/>
              <w:right w:val="single" w:sz="4" w:space="0" w:color="A6A6A6"/>
            </w:tcBorders>
            <w:noWrap/>
            <w:vAlign w:val="bottom"/>
            <w:hideMark/>
          </w:tcPr>
          <w:p w14:paraId="7F2A9437"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5.5 </w:t>
            </w:r>
          </w:p>
        </w:tc>
        <w:tc>
          <w:tcPr>
            <w:tcW w:w="1276" w:type="dxa"/>
            <w:tcBorders>
              <w:top w:val="nil"/>
              <w:left w:val="nil"/>
              <w:bottom w:val="single" w:sz="4" w:space="0" w:color="A6A6A6"/>
              <w:right w:val="single" w:sz="4" w:space="0" w:color="A6A6A6"/>
            </w:tcBorders>
            <w:noWrap/>
            <w:vAlign w:val="bottom"/>
            <w:hideMark/>
          </w:tcPr>
          <w:p w14:paraId="1F84FFA3"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5.5 </w:t>
            </w:r>
          </w:p>
        </w:tc>
        <w:tc>
          <w:tcPr>
            <w:tcW w:w="1275" w:type="dxa"/>
            <w:tcBorders>
              <w:top w:val="nil"/>
              <w:left w:val="nil"/>
              <w:bottom w:val="single" w:sz="4" w:space="0" w:color="A6A6A6"/>
              <w:right w:val="single" w:sz="4" w:space="0" w:color="A6A6A6"/>
            </w:tcBorders>
            <w:noWrap/>
            <w:vAlign w:val="bottom"/>
            <w:hideMark/>
          </w:tcPr>
          <w:p w14:paraId="4C4FDB38"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1.27 </w:t>
            </w:r>
          </w:p>
        </w:tc>
        <w:tc>
          <w:tcPr>
            <w:tcW w:w="536" w:type="dxa"/>
            <w:tcBorders>
              <w:top w:val="nil"/>
              <w:left w:val="nil"/>
              <w:bottom w:val="single" w:sz="4" w:space="0" w:color="A6A6A6"/>
              <w:right w:val="single" w:sz="4" w:space="0" w:color="A6A6A6"/>
            </w:tcBorders>
            <w:noWrap/>
            <w:vAlign w:val="center"/>
            <w:hideMark/>
          </w:tcPr>
          <w:p w14:paraId="2E99C65E"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30.3%</w:t>
            </w:r>
          </w:p>
        </w:tc>
      </w:tr>
    </w:tbl>
    <w:p w14:paraId="0D177312" w14:textId="0E677B2C" w:rsidR="00171355" w:rsidRPr="00A30254" w:rsidRDefault="00171355" w:rsidP="000D07EA">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215475">
        <w:rPr>
          <w:rFonts w:cs="Arial"/>
          <w:color w:val="7F7F7F" w:themeColor="text1" w:themeTint="80"/>
          <w:sz w:val="18"/>
          <w:szCs w:val="18"/>
        </w:rPr>
        <w:t>Operaciones Continuadas</w:t>
      </w:r>
    </w:p>
    <w:p w14:paraId="1D05A508" w14:textId="260BD261" w:rsidR="00171355" w:rsidRPr="00605E91" w:rsidRDefault="00171355" w:rsidP="00171355">
      <w:pPr>
        <w:rPr>
          <w:rFonts w:cs="Arial"/>
          <w:szCs w:val="20"/>
        </w:rPr>
      </w:pPr>
      <w:r w:rsidRPr="00605E91">
        <w:rPr>
          <w:rFonts w:cs="Arial"/>
          <w:szCs w:val="20"/>
        </w:rPr>
        <w:lastRenderedPageBreak/>
        <w:t>Para el 202</w:t>
      </w:r>
      <w:r>
        <w:rPr>
          <w:rFonts w:cs="Arial"/>
          <w:szCs w:val="20"/>
        </w:rPr>
        <w:t>5</w:t>
      </w:r>
      <w:r w:rsidRPr="00605E91">
        <w:rPr>
          <w:rFonts w:cs="Arial"/>
          <w:szCs w:val="20"/>
        </w:rPr>
        <w:t xml:space="preserve">, el inventario rotó </w:t>
      </w:r>
      <w:r>
        <w:rPr>
          <w:rFonts w:cs="Arial"/>
          <w:szCs w:val="20"/>
        </w:rPr>
        <w:t>5</w:t>
      </w:r>
      <w:r w:rsidRPr="00605E91">
        <w:rPr>
          <w:rFonts w:cs="Arial"/>
          <w:szCs w:val="20"/>
        </w:rPr>
        <w:t>,</w:t>
      </w:r>
      <w:r>
        <w:rPr>
          <w:rFonts w:cs="Arial"/>
          <w:szCs w:val="20"/>
        </w:rPr>
        <w:t>5</w:t>
      </w:r>
      <w:r w:rsidRPr="00605E91">
        <w:rPr>
          <w:rFonts w:cs="Arial"/>
          <w:szCs w:val="20"/>
        </w:rPr>
        <w:t xml:space="preserve"> veces en el año, presentando </w:t>
      </w:r>
      <w:r>
        <w:rPr>
          <w:rFonts w:cs="Arial"/>
          <w:szCs w:val="20"/>
        </w:rPr>
        <w:t xml:space="preserve">un aumento </w:t>
      </w:r>
      <w:r w:rsidRPr="00605E91">
        <w:rPr>
          <w:rFonts w:cs="Arial"/>
          <w:szCs w:val="20"/>
        </w:rPr>
        <w:t xml:space="preserve">de </w:t>
      </w:r>
      <w:r>
        <w:rPr>
          <w:rFonts w:cs="Arial"/>
          <w:szCs w:val="20"/>
        </w:rPr>
        <w:t>1.3</w:t>
      </w:r>
      <w:r w:rsidRPr="00605E91">
        <w:rPr>
          <w:rFonts w:cs="Arial"/>
          <w:szCs w:val="20"/>
        </w:rPr>
        <w:t xml:space="preserve"> con respecto al periodo anterior, influenciado principalmente </w:t>
      </w:r>
      <w:r>
        <w:rPr>
          <w:rFonts w:cs="Arial"/>
          <w:szCs w:val="20"/>
        </w:rPr>
        <w:t>por las mejoras operativas para el almacenamiento del inventario y stock de seguridad</w:t>
      </w:r>
      <w:r w:rsidR="00215475">
        <w:rPr>
          <w:rFonts w:cs="Arial"/>
          <w:szCs w:val="20"/>
        </w:rPr>
        <w:t xml:space="preserve"> así como por la eliminación de los rubros asociados a las Operaciones Discontinuadas del cálculo de dicha razón</w:t>
      </w:r>
    </w:p>
    <w:p w14:paraId="7C98F3C7" w14:textId="77777777" w:rsidR="00171355" w:rsidRPr="00605E91" w:rsidRDefault="00171355" w:rsidP="00171355">
      <w:pPr>
        <w:spacing w:line="259" w:lineRule="auto"/>
        <w:jc w:val="left"/>
        <w:rPr>
          <w:rFonts w:cs="Arial"/>
          <w:b/>
          <w:bCs/>
          <w:szCs w:val="20"/>
        </w:rPr>
      </w:pPr>
    </w:p>
    <w:p w14:paraId="12CD0B43" w14:textId="77777777" w:rsidR="00171355" w:rsidRPr="00605E91" w:rsidRDefault="00171355" w:rsidP="00705162">
      <w:pPr>
        <w:pStyle w:val="Prrafodelista"/>
        <w:numPr>
          <w:ilvl w:val="0"/>
          <w:numId w:val="12"/>
        </w:numPr>
        <w:rPr>
          <w:rFonts w:cs="Arial"/>
          <w:b/>
          <w:bCs/>
          <w:szCs w:val="20"/>
        </w:rPr>
      </w:pPr>
      <w:r w:rsidRPr="00605E91">
        <w:rPr>
          <w:rFonts w:cs="Arial"/>
          <w:b/>
          <w:bCs/>
          <w:szCs w:val="20"/>
        </w:rPr>
        <w:t>Rotación de Activo Fijo</w:t>
      </w:r>
    </w:p>
    <w:p w14:paraId="5F35C774" w14:textId="77777777" w:rsidR="00171355" w:rsidRPr="00605E91" w:rsidRDefault="00171355" w:rsidP="00171355">
      <w:pPr>
        <w:rPr>
          <w:rFonts w:cs="Arial"/>
          <w:szCs w:val="20"/>
        </w:rPr>
      </w:pPr>
      <w:r w:rsidRPr="00605E91">
        <w:rPr>
          <w:rFonts w:cs="Arial"/>
          <w:szCs w:val="20"/>
        </w:rPr>
        <w:t>El cálculo de esta razón corresponde a tomar las ventas netas y dividirlas entre el activo fijo total. Se interpreta como la efectividad que tiene la empresa para utilizar su activo fijo total y convertirlo en desempeño comercial a través de las ventas.</w:t>
      </w:r>
    </w:p>
    <w:p w14:paraId="2D319D3C" w14:textId="1C24F100" w:rsidR="00171355" w:rsidRPr="00605E91" w:rsidRDefault="00171355" w:rsidP="00171355">
      <w:pPr>
        <w:pStyle w:val="Descripcin"/>
        <w:keepNext/>
      </w:pPr>
      <w:bookmarkStart w:id="77" w:name="_Toc221006993"/>
      <w:bookmarkStart w:id="78" w:name="_Toc228284749"/>
      <w:r w:rsidRPr="00605E91">
        <w:t xml:space="preserve">Tabla </w:t>
      </w:r>
      <w:fldSimple w:instr=" SEQ Tabla \* ARABIC ">
        <w:r w:rsidR="0033654E">
          <w:rPr>
            <w:noProof/>
          </w:rPr>
          <w:t>16</w:t>
        </w:r>
      </w:fldSimple>
      <w:r w:rsidRPr="00605E91">
        <w:t xml:space="preserve"> Rotación de Activo Fijo</w:t>
      </w:r>
      <w:bookmarkEnd w:id="77"/>
      <w:bookmarkEnd w:id="78"/>
    </w:p>
    <w:tbl>
      <w:tblPr>
        <w:tblW w:w="9701" w:type="dxa"/>
        <w:jc w:val="center"/>
        <w:tblCellMar>
          <w:left w:w="70" w:type="dxa"/>
          <w:right w:w="70" w:type="dxa"/>
        </w:tblCellMar>
        <w:tblLook w:val="04A0" w:firstRow="1" w:lastRow="0" w:firstColumn="1" w:lastColumn="0" w:noHBand="0" w:noVBand="1"/>
      </w:tblPr>
      <w:tblGrid>
        <w:gridCol w:w="2549"/>
        <w:gridCol w:w="1278"/>
        <w:gridCol w:w="1276"/>
        <w:gridCol w:w="1276"/>
        <w:gridCol w:w="1276"/>
        <w:gridCol w:w="1275"/>
        <w:gridCol w:w="771"/>
      </w:tblGrid>
      <w:tr w:rsidR="00171355" w:rsidRPr="00BE6368" w14:paraId="0B96BE76" w14:textId="77777777" w:rsidTr="009D0D03">
        <w:trPr>
          <w:trHeight w:val="280"/>
          <w:jc w:val="center"/>
        </w:trPr>
        <w:tc>
          <w:tcPr>
            <w:tcW w:w="2549"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6369D672"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Rotación activo fijo</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6E54B079"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420302B9"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Variación</w:t>
            </w:r>
            <w:r w:rsidRPr="00BE6368">
              <w:rPr>
                <w:rFonts w:eastAsia="Times New Roman" w:cs="Arial"/>
                <w:b/>
                <w:bCs/>
                <w:color w:val="000000"/>
                <w:sz w:val="18"/>
                <w:szCs w:val="18"/>
                <w:lang w:eastAsia="es-CR"/>
              </w:rPr>
              <w:br/>
              <w:t>Absoluta</w:t>
            </w:r>
          </w:p>
        </w:tc>
        <w:tc>
          <w:tcPr>
            <w:tcW w:w="77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088C5B49"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w:t>
            </w:r>
          </w:p>
        </w:tc>
      </w:tr>
      <w:tr w:rsidR="00171355" w:rsidRPr="00BE6368" w14:paraId="784E1F9F" w14:textId="77777777" w:rsidTr="009D0D03">
        <w:trPr>
          <w:trHeight w:val="280"/>
          <w:jc w:val="center"/>
        </w:trPr>
        <w:tc>
          <w:tcPr>
            <w:tcW w:w="2549" w:type="dxa"/>
            <w:vMerge/>
            <w:tcBorders>
              <w:top w:val="single" w:sz="4" w:space="0" w:color="A6A6A6"/>
              <w:left w:val="single" w:sz="4" w:space="0" w:color="A6A6A6"/>
              <w:bottom w:val="single" w:sz="4" w:space="0" w:color="A6A6A6"/>
              <w:right w:val="single" w:sz="4" w:space="0" w:color="A6A6A6"/>
            </w:tcBorders>
            <w:vAlign w:val="center"/>
            <w:hideMark/>
          </w:tcPr>
          <w:p w14:paraId="31157E86"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20A3A35D"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40BEE19B"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75E1C156"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70C2EBC3" w14:textId="77777777" w:rsidR="00171355" w:rsidRPr="00BE6368" w:rsidRDefault="00171355" w:rsidP="00E36C3E">
            <w:pPr>
              <w:spacing w:after="0" w:line="240" w:lineRule="auto"/>
              <w:jc w:val="center"/>
              <w:rPr>
                <w:rFonts w:eastAsia="Times New Roman" w:cs="Arial"/>
                <w:b/>
                <w:bCs/>
                <w:color w:val="000000"/>
                <w:sz w:val="18"/>
                <w:szCs w:val="18"/>
                <w:lang w:eastAsia="es-CR"/>
              </w:rPr>
            </w:pPr>
            <w:r w:rsidRPr="00BE6368">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00DB8ADC"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c>
          <w:tcPr>
            <w:tcW w:w="771" w:type="dxa"/>
            <w:vMerge/>
            <w:tcBorders>
              <w:top w:val="single" w:sz="4" w:space="0" w:color="A6A6A6"/>
              <w:left w:val="single" w:sz="4" w:space="0" w:color="A6A6A6"/>
              <w:bottom w:val="single" w:sz="4" w:space="0" w:color="A6A6A6"/>
              <w:right w:val="single" w:sz="4" w:space="0" w:color="A6A6A6"/>
            </w:tcBorders>
            <w:vAlign w:val="center"/>
            <w:hideMark/>
          </w:tcPr>
          <w:p w14:paraId="016AC682" w14:textId="77777777" w:rsidR="00171355" w:rsidRPr="00BE6368" w:rsidRDefault="00171355" w:rsidP="00E36C3E">
            <w:pPr>
              <w:spacing w:after="0" w:line="240" w:lineRule="auto"/>
              <w:jc w:val="left"/>
              <w:rPr>
                <w:rFonts w:eastAsia="Times New Roman" w:cs="Arial"/>
                <w:b/>
                <w:bCs/>
                <w:color w:val="000000"/>
                <w:sz w:val="18"/>
                <w:szCs w:val="18"/>
                <w:lang w:eastAsia="es-CR"/>
              </w:rPr>
            </w:pPr>
          </w:p>
        </w:tc>
      </w:tr>
      <w:tr w:rsidR="00171355" w:rsidRPr="00BE6368" w14:paraId="64F82460" w14:textId="77777777" w:rsidTr="009D0D03">
        <w:trPr>
          <w:trHeight w:val="280"/>
          <w:jc w:val="center"/>
        </w:trPr>
        <w:tc>
          <w:tcPr>
            <w:tcW w:w="2549" w:type="dxa"/>
            <w:tcBorders>
              <w:top w:val="nil"/>
              <w:left w:val="single" w:sz="4" w:space="0" w:color="A6A6A6"/>
              <w:bottom w:val="single" w:sz="4" w:space="0" w:color="A6A6A6"/>
              <w:right w:val="single" w:sz="4" w:space="0" w:color="A6A6A6"/>
            </w:tcBorders>
            <w:noWrap/>
            <w:vAlign w:val="bottom"/>
            <w:hideMark/>
          </w:tcPr>
          <w:p w14:paraId="68201D84"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Ventas Netas</w:t>
            </w:r>
          </w:p>
        </w:tc>
        <w:tc>
          <w:tcPr>
            <w:tcW w:w="1278" w:type="dxa"/>
            <w:tcBorders>
              <w:top w:val="nil"/>
              <w:left w:val="nil"/>
              <w:bottom w:val="single" w:sz="4" w:space="0" w:color="A6A6A6"/>
              <w:right w:val="single" w:sz="4" w:space="0" w:color="A6A6A6"/>
            </w:tcBorders>
            <w:noWrap/>
            <w:vAlign w:val="bottom"/>
            <w:hideMark/>
          </w:tcPr>
          <w:p w14:paraId="3319411F"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827 387 </w:t>
            </w:r>
          </w:p>
        </w:tc>
        <w:tc>
          <w:tcPr>
            <w:tcW w:w="1276" w:type="dxa"/>
            <w:tcBorders>
              <w:top w:val="nil"/>
              <w:left w:val="nil"/>
              <w:bottom w:val="single" w:sz="4" w:space="0" w:color="A6A6A6"/>
              <w:right w:val="single" w:sz="4" w:space="0" w:color="A6A6A6"/>
            </w:tcBorders>
            <w:noWrap/>
            <w:vAlign w:val="bottom"/>
            <w:hideMark/>
          </w:tcPr>
          <w:p w14:paraId="6AE418E0"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823 950 </w:t>
            </w:r>
          </w:p>
        </w:tc>
        <w:tc>
          <w:tcPr>
            <w:tcW w:w="1276" w:type="dxa"/>
            <w:tcBorders>
              <w:top w:val="nil"/>
              <w:left w:val="nil"/>
              <w:bottom w:val="single" w:sz="4" w:space="0" w:color="A6A6A6"/>
              <w:right w:val="single" w:sz="4" w:space="0" w:color="A6A6A6"/>
            </w:tcBorders>
            <w:noWrap/>
            <w:vAlign w:val="bottom"/>
            <w:hideMark/>
          </w:tcPr>
          <w:p w14:paraId="4B9B48AE"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62 459 </w:t>
            </w:r>
          </w:p>
        </w:tc>
        <w:tc>
          <w:tcPr>
            <w:tcW w:w="1276" w:type="dxa"/>
            <w:tcBorders>
              <w:top w:val="nil"/>
              <w:left w:val="nil"/>
              <w:bottom w:val="single" w:sz="4" w:space="0" w:color="A6A6A6"/>
              <w:right w:val="single" w:sz="4" w:space="0" w:color="A6A6A6"/>
            </w:tcBorders>
            <w:noWrap/>
            <w:vAlign w:val="bottom"/>
            <w:hideMark/>
          </w:tcPr>
          <w:p w14:paraId="1F400611"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62 459 </w:t>
            </w:r>
          </w:p>
        </w:tc>
        <w:tc>
          <w:tcPr>
            <w:tcW w:w="1275" w:type="dxa"/>
            <w:tcBorders>
              <w:top w:val="nil"/>
              <w:left w:val="nil"/>
              <w:bottom w:val="single" w:sz="4" w:space="0" w:color="A6A6A6"/>
              <w:right w:val="single" w:sz="4" w:space="0" w:color="A6A6A6"/>
            </w:tcBorders>
            <w:noWrap/>
            <w:vAlign w:val="bottom"/>
            <w:hideMark/>
          </w:tcPr>
          <w:p w14:paraId="76357F42"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(761 491)</w:t>
            </w:r>
          </w:p>
        </w:tc>
        <w:tc>
          <w:tcPr>
            <w:tcW w:w="771" w:type="dxa"/>
            <w:tcBorders>
              <w:top w:val="nil"/>
              <w:left w:val="nil"/>
              <w:bottom w:val="single" w:sz="4" w:space="0" w:color="A6A6A6"/>
              <w:right w:val="single" w:sz="4" w:space="0" w:color="A6A6A6"/>
            </w:tcBorders>
            <w:noWrap/>
            <w:vAlign w:val="center"/>
            <w:hideMark/>
          </w:tcPr>
          <w:p w14:paraId="7D5FF2F2"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(92.4%)</w:t>
            </w:r>
          </w:p>
        </w:tc>
      </w:tr>
      <w:tr w:rsidR="00171355" w:rsidRPr="00BE6368" w14:paraId="6B5A107F" w14:textId="77777777" w:rsidTr="009D0D03">
        <w:trPr>
          <w:trHeight w:val="280"/>
          <w:jc w:val="center"/>
        </w:trPr>
        <w:tc>
          <w:tcPr>
            <w:tcW w:w="2549" w:type="dxa"/>
            <w:tcBorders>
              <w:top w:val="nil"/>
              <w:left w:val="single" w:sz="4" w:space="0" w:color="A6A6A6"/>
              <w:bottom w:val="single" w:sz="4" w:space="0" w:color="A6A6A6"/>
              <w:right w:val="single" w:sz="4" w:space="0" w:color="A6A6A6"/>
            </w:tcBorders>
            <w:noWrap/>
            <w:vAlign w:val="bottom"/>
            <w:hideMark/>
          </w:tcPr>
          <w:p w14:paraId="1E985776"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Activo Fijo</w:t>
            </w:r>
          </w:p>
        </w:tc>
        <w:tc>
          <w:tcPr>
            <w:tcW w:w="1278" w:type="dxa"/>
            <w:tcBorders>
              <w:top w:val="nil"/>
              <w:left w:val="nil"/>
              <w:bottom w:val="single" w:sz="4" w:space="0" w:color="A6A6A6"/>
              <w:right w:val="single" w:sz="4" w:space="0" w:color="A6A6A6"/>
            </w:tcBorders>
            <w:noWrap/>
            <w:vAlign w:val="bottom"/>
            <w:hideMark/>
          </w:tcPr>
          <w:p w14:paraId="55600283"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350 671 </w:t>
            </w:r>
          </w:p>
        </w:tc>
        <w:tc>
          <w:tcPr>
            <w:tcW w:w="1276" w:type="dxa"/>
            <w:tcBorders>
              <w:top w:val="nil"/>
              <w:left w:val="nil"/>
              <w:bottom w:val="single" w:sz="4" w:space="0" w:color="A6A6A6"/>
              <w:right w:val="single" w:sz="4" w:space="0" w:color="A6A6A6"/>
            </w:tcBorders>
            <w:noWrap/>
            <w:vAlign w:val="bottom"/>
            <w:hideMark/>
          </w:tcPr>
          <w:p w14:paraId="5F4D41B7"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384 051 </w:t>
            </w:r>
          </w:p>
        </w:tc>
        <w:tc>
          <w:tcPr>
            <w:tcW w:w="1276" w:type="dxa"/>
            <w:tcBorders>
              <w:top w:val="nil"/>
              <w:left w:val="nil"/>
              <w:bottom w:val="single" w:sz="4" w:space="0" w:color="A6A6A6"/>
              <w:right w:val="single" w:sz="4" w:space="0" w:color="A6A6A6"/>
            </w:tcBorders>
            <w:noWrap/>
            <w:vAlign w:val="bottom"/>
            <w:hideMark/>
          </w:tcPr>
          <w:p w14:paraId="31DEF96D"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104 694 </w:t>
            </w:r>
          </w:p>
        </w:tc>
        <w:tc>
          <w:tcPr>
            <w:tcW w:w="1276" w:type="dxa"/>
            <w:tcBorders>
              <w:top w:val="nil"/>
              <w:left w:val="nil"/>
              <w:bottom w:val="single" w:sz="4" w:space="0" w:color="A6A6A6"/>
              <w:right w:val="single" w:sz="4" w:space="0" w:color="A6A6A6"/>
            </w:tcBorders>
            <w:noWrap/>
            <w:vAlign w:val="bottom"/>
            <w:hideMark/>
          </w:tcPr>
          <w:p w14:paraId="52138C4F"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104 694 </w:t>
            </w:r>
          </w:p>
        </w:tc>
        <w:tc>
          <w:tcPr>
            <w:tcW w:w="1275" w:type="dxa"/>
            <w:tcBorders>
              <w:top w:val="nil"/>
              <w:left w:val="nil"/>
              <w:bottom w:val="single" w:sz="4" w:space="0" w:color="A6A6A6"/>
              <w:right w:val="single" w:sz="4" w:space="0" w:color="A6A6A6"/>
            </w:tcBorders>
            <w:noWrap/>
            <w:vAlign w:val="bottom"/>
            <w:hideMark/>
          </w:tcPr>
          <w:p w14:paraId="52FA9800"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(279 357)</w:t>
            </w:r>
          </w:p>
        </w:tc>
        <w:tc>
          <w:tcPr>
            <w:tcW w:w="771" w:type="dxa"/>
            <w:tcBorders>
              <w:top w:val="nil"/>
              <w:left w:val="nil"/>
              <w:bottom w:val="single" w:sz="4" w:space="0" w:color="A6A6A6"/>
              <w:right w:val="single" w:sz="4" w:space="0" w:color="A6A6A6"/>
            </w:tcBorders>
            <w:noWrap/>
            <w:vAlign w:val="center"/>
            <w:hideMark/>
          </w:tcPr>
          <w:p w14:paraId="72A62804"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(72.7%)</w:t>
            </w:r>
          </w:p>
        </w:tc>
      </w:tr>
      <w:tr w:rsidR="00171355" w:rsidRPr="00BE6368" w14:paraId="18087C4A" w14:textId="77777777" w:rsidTr="009D0D03">
        <w:trPr>
          <w:trHeight w:val="280"/>
          <w:jc w:val="center"/>
        </w:trPr>
        <w:tc>
          <w:tcPr>
            <w:tcW w:w="2549" w:type="dxa"/>
            <w:tcBorders>
              <w:top w:val="nil"/>
              <w:left w:val="single" w:sz="4" w:space="0" w:color="A6A6A6"/>
              <w:bottom w:val="single" w:sz="4" w:space="0" w:color="A6A6A6"/>
              <w:right w:val="single" w:sz="4" w:space="0" w:color="A6A6A6"/>
            </w:tcBorders>
            <w:noWrap/>
            <w:vAlign w:val="bottom"/>
            <w:hideMark/>
          </w:tcPr>
          <w:p w14:paraId="7937B977"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Rotación activo fijo</w:t>
            </w:r>
          </w:p>
        </w:tc>
        <w:tc>
          <w:tcPr>
            <w:tcW w:w="1278" w:type="dxa"/>
            <w:tcBorders>
              <w:top w:val="nil"/>
              <w:left w:val="nil"/>
              <w:bottom w:val="single" w:sz="4" w:space="0" w:color="A6A6A6"/>
              <w:right w:val="single" w:sz="4" w:space="0" w:color="A6A6A6"/>
            </w:tcBorders>
            <w:noWrap/>
            <w:vAlign w:val="bottom"/>
            <w:hideMark/>
          </w:tcPr>
          <w:p w14:paraId="69D308A2"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2.4 </w:t>
            </w:r>
          </w:p>
        </w:tc>
        <w:tc>
          <w:tcPr>
            <w:tcW w:w="1276" w:type="dxa"/>
            <w:tcBorders>
              <w:top w:val="nil"/>
              <w:left w:val="nil"/>
              <w:bottom w:val="single" w:sz="4" w:space="0" w:color="A6A6A6"/>
              <w:right w:val="single" w:sz="4" w:space="0" w:color="A6A6A6"/>
            </w:tcBorders>
            <w:noWrap/>
            <w:vAlign w:val="bottom"/>
            <w:hideMark/>
          </w:tcPr>
          <w:p w14:paraId="5FFF192C"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2.1 </w:t>
            </w:r>
          </w:p>
        </w:tc>
        <w:tc>
          <w:tcPr>
            <w:tcW w:w="1276" w:type="dxa"/>
            <w:tcBorders>
              <w:top w:val="nil"/>
              <w:left w:val="nil"/>
              <w:bottom w:val="single" w:sz="4" w:space="0" w:color="A6A6A6"/>
              <w:right w:val="single" w:sz="4" w:space="0" w:color="A6A6A6"/>
            </w:tcBorders>
            <w:noWrap/>
            <w:vAlign w:val="bottom"/>
            <w:hideMark/>
          </w:tcPr>
          <w:p w14:paraId="5875A385"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0.6 </w:t>
            </w:r>
          </w:p>
        </w:tc>
        <w:tc>
          <w:tcPr>
            <w:tcW w:w="1276" w:type="dxa"/>
            <w:tcBorders>
              <w:top w:val="nil"/>
              <w:left w:val="nil"/>
              <w:bottom w:val="single" w:sz="4" w:space="0" w:color="A6A6A6"/>
              <w:right w:val="single" w:sz="4" w:space="0" w:color="A6A6A6"/>
            </w:tcBorders>
            <w:noWrap/>
            <w:vAlign w:val="bottom"/>
            <w:hideMark/>
          </w:tcPr>
          <w:p w14:paraId="340F0CCB"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0.6 </w:t>
            </w:r>
          </w:p>
        </w:tc>
        <w:tc>
          <w:tcPr>
            <w:tcW w:w="1275" w:type="dxa"/>
            <w:tcBorders>
              <w:top w:val="nil"/>
              <w:left w:val="nil"/>
              <w:bottom w:val="single" w:sz="4" w:space="0" w:color="A6A6A6"/>
              <w:right w:val="single" w:sz="4" w:space="0" w:color="A6A6A6"/>
            </w:tcBorders>
            <w:noWrap/>
            <w:vAlign w:val="bottom"/>
            <w:hideMark/>
          </w:tcPr>
          <w:p w14:paraId="406A9BAB" w14:textId="77777777" w:rsidR="00171355" w:rsidRPr="00BE6368" w:rsidRDefault="00171355" w:rsidP="00E36C3E">
            <w:pPr>
              <w:spacing w:after="0" w:line="240" w:lineRule="auto"/>
              <w:jc w:val="left"/>
              <w:rPr>
                <w:rFonts w:eastAsia="Times New Roman" w:cs="Arial"/>
                <w:color w:val="000000"/>
                <w:sz w:val="18"/>
                <w:szCs w:val="18"/>
                <w:lang w:eastAsia="es-CR"/>
              </w:rPr>
            </w:pPr>
            <w:r w:rsidRPr="00BE6368">
              <w:rPr>
                <w:rFonts w:eastAsia="Times New Roman" w:cs="Arial"/>
                <w:color w:val="000000"/>
                <w:sz w:val="18"/>
                <w:szCs w:val="18"/>
                <w:lang w:eastAsia="es-CR"/>
              </w:rPr>
              <w:t xml:space="preserve">            (1.55)</w:t>
            </w:r>
          </w:p>
        </w:tc>
        <w:tc>
          <w:tcPr>
            <w:tcW w:w="771" w:type="dxa"/>
            <w:tcBorders>
              <w:top w:val="nil"/>
              <w:left w:val="nil"/>
              <w:bottom w:val="single" w:sz="4" w:space="0" w:color="A6A6A6"/>
              <w:right w:val="single" w:sz="4" w:space="0" w:color="A6A6A6"/>
            </w:tcBorders>
            <w:noWrap/>
            <w:vAlign w:val="center"/>
            <w:hideMark/>
          </w:tcPr>
          <w:p w14:paraId="54E2B361" w14:textId="77777777" w:rsidR="00171355" w:rsidRPr="00BE6368" w:rsidRDefault="00171355" w:rsidP="00E36C3E">
            <w:pPr>
              <w:spacing w:after="0" w:line="240" w:lineRule="auto"/>
              <w:jc w:val="right"/>
              <w:rPr>
                <w:rFonts w:eastAsia="Times New Roman" w:cs="Arial"/>
                <w:color w:val="000000"/>
                <w:sz w:val="18"/>
                <w:szCs w:val="18"/>
                <w:lang w:eastAsia="es-CR"/>
              </w:rPr>
            </w:pPr>
            <w:r w:rsidRPr="00BE6368">
              <w:rPr>
                <w:rFonts w:eastAsia="Times New Roman" w:cs="Arial"/>
                <w:color w:val="000000"/>
                <w:sz w:val="18"/>
                <w:szCs w:val="18"/>
                <w:lang w:eastAsia="es-CR"/>
              </w:rPr>
              <w:t>(72.2%)</w:t>
            </w:r>
          </w:p>
        </w:tc>
      </w:tr>
    </w:tbl>
    <w:p w14:paraId="1894D384" w14:textId="2C311B00" w:rsidR="00171355" w:rsidRPr="00A30254" w:rsidRDefault="00171355" w:rsidP="009D0D03">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7813A4">
        <w:rPr>
          <w:rFonts w:cs="Arial"/>
          <w:color w:val="7F7F7F" w:themeColor="text1" w:themeTint="80"/>
          <w:sz w:val="18"/>
          <w:szCs w:val="18"/>
        </w:rPr>
        <w:t>Operaciones Continuadas</w:t>
      </w:r>
    </w:p>
    <w:p w14:paraId="20831E03" w14:textId="77777777" w:rsidR="00171355" w:rsidRDefault="00171355" w:rsidP="00171355">
      <w:pPr>
        <w:jc w:val="center"/>
        <w:rPr>
          <w:rFonts w:cs="Arial"/>
          <w:szCs w:val="20"/>
        </w:rPr>
      </w:pPr>
    </w:p>
    <w:p w14:paraId="61230F43" w14:textId="72E5A10B" w:rsidR="00171355" w:rsidRDefault="00171355" w:rsidP="00171355">
      <w:pPr>
        <w:rPr>
          <w:rFonts w:cs="Arial"/>
          <w:szCs w:val="20"/>
        </w:rPr>
      </w:pPr>
      <w:r w:rsidRPr="00DA045A">
        <w:rPr>
          <w:rFonts w:cs="Arial"/>
          <w:szCs w:val="20"/>
        </w:rPr>
        <w:t xml:space="preserve">Este indicador muestra una disminución de </w:t>
      </w:r>
      <w:r>
        <w:rPr>
          <w:rFonts w:cs="Arial"/>
          <w:szCs w:val="20"/>
        </w:rPr>
        <w:t>1.5</w:t>
      </w:r>
      <w:r w:rsidRPr="00DA045A">
        <w:rPr>
          <w:rFonts w:cs="Arial"/>
          <w:szCs w:val="20"/>
        </w:rPr>
        <w:t xml:space="preserve"> con relación al año 202</w:t>
      </w:r>
      <w:r>
        <w:rPr>
          <w:rFonts w:cs="Arial"/>
          <w:szCs w:val="20"/>
        </w:rPr>
        <w:t>4</w:t>
      </w:r>
      <w:r w:rsidRPr="00DA045A">
        <w:rPr>
          <w:rFonts w:cs="Arial"/>
          <w:szCs w:val="20"/>
        </w:rPr>
        <w:t xml:space="preserve">, lo cual se debe principalmente </w:t>
      </w:r>
      <w:r>
        <w:rPr>
          <w:rFonts w:cs="Arial"/>
          <w:szCs w:val="20"/>
        </w:rPr>
        <w:t>a l</w:t>
      </w:r>
      <w:r w:rsidR="00215475">
        <w:rPr>
          <w:rFonts w:cs="Arial"/>
          <w:szCs w:val="20"/>
        </w:rPr>
        <w:t>a</w:t>
      </w:r>
      <w:r w:rsidR="00215475" w:rsidRPr="00215475">
        <w:rPr>
          <w:rFonts w:cs="Arial"/>
          <w:szCs w:val="20"/>
        </w:rPr>
        <w:t xml:space="preserve"> </w:t>
      </w:r>
      <w:r w:rsidR="00215475">
        <w:rPr>
          <w:rFonts w:cs="Arial"/>
          <w:szCs w:val="20"/>
        </w:rPr>
        <w:t xml:space="preserve">eliminación de los rubros asociados a las Operaciones Discontinuadas del cálculo de dicha razón y el efecto de que las Operaciones Continuadas son más intensivas en </w:t>
      </w:r>
      <w:r>
        <w:rPr>
          <w:rFonts w:cs="Arial"/>
          <w:szCs w:val="20"/>
        </w:rPr>
        <w:t>activos fijos</w:t>
      </w:r>
      <w:r w:rsidR="00215475">
        <w:rPr>
          <w:rFonts w:cs="Arial"/>
          <w:szCs w:val="20"/>
        </w:rPr>
        <w:t>, principalmente por las propiedades de inversión.</w:t>
      </w:r>
    </w:p>
    <w:p w14:paraId="190D63B2" w14:textId="77777777" w:rsidR="00171355" w:rsidRPr="00605E91" w:rsidRDefault="00171355" w:rsidP="00171355">
      <w:pPr>
        <w:rPr>
          <w:rFonts w:cs="Arial"/>
          <w:szCs w:val="20"/>
        </w:rPr>
      </w:pPr>
    </w:p>
    <w:p w14:paraId="31B65BC9" w14:textId="77777777" w:rsidR="00171355" w:rsidRPr="00605E91" w:rsidRDefault="00171355" w:rsidP="00705162">
      <w:pPr>
        <w:pStyle w:val="Prrafodelista"/>
        <w:numPr>
          <w:ilvl w:val="0"/>
          <w:numId w:val="12"/>
        </w:numPr>
        <w:rPr>
          <w:rFonts w:cs="Arial"/>
          <w:b/>
          <w:bCs/>
          <w:szCs w:val="20"/>
        </w:rPr>
      </w:pPr>
      <w:r w:rsidRPr="00605E91">
        <w:rPr>
          <w:rFonts w:cs="Arial"/>
          <w:b/>
          <w:bCs/>
          <w:szCs w:val="20"/>
        </w:rPr>
        <w:t>Utilidad Neta más Gastos Financieros a Gastos Financieros</w:t>
      </w:r>
    </w:p>
    <w:p w14:paraId="3BEC09BB" w14:textId="77777777" w:rsidR="00171355" w:rsidRPr="00605E91" w:rsidRDefault="00171355" w:rsidP="00171355">
      <w:pPr>
        <w:rPr>
          <w:rFonts w:cs="Arial"/>
          <w:szCs w:val="20"/>
        </w:rPr>
      </w:pPr>
      <w:r w:rsidRPr="00605E91">
        <w:rPr>
          <w:rFonts w:cs="Arial"/>
          <w:szCs w:val="20"/>
        </w:rPr>
        <w:t>El cálculo de esta razón corresponde a tomar la utilidad neta y sumarle los gastos financieros. El resultado anterior se divide entre los gastos financieros. Este indicador muestra el número de veces que las ganancias netas antes de intereses cubren la carga financiera.</w:t>
      </w:r>
    </w:p>
    <w:p w14:paraId="693E315C" w14:textId="77777777" w:rsidR="00171355" w:rsidRDefault="00171355" w:rsidP="00171355"/>
    <w:p w14:paraId="05594EAF" w14:textId="77777777" w:rsidR="00A40362" w:rsidRDefault="00A40362" w:rsidP="00171355"/>
    <w:p w14:paraId="34C7FB16" w14:textId="77777777" w:rsidR="00A40362" w:rsidRDefault="00A40362" w:rsidP="00171355"/>
    <w:p w14:paraId="23D07652" w14:textId="77777777" w:rsidR="00A40362" w:rsidRPr="00EB075F" w:rsidRDefault="00A40362" w:rsidP="00171355"/>
    <w:p w14:paraId="11F87BE1" w14:textId="02BB4A90" w:rsidR="00171355" w:rsidRPr="00605E91" w:rsidRDefault="00171355" w:rsidP="00171355">
      <w:pPr>
        <w:pStyle w:val="Descripcin"/>
        <w:keepNext/>
      </w:pPr>
      <w:bookmarkStart w:id="79" w:name="_Toc221006994"/>
      <w:bookmarkStart w:id="80" w:name="_Toc228284750"/>
      <w:r w:rsidRPr="00605E91">
        <w:lastRenderedPageBreak/>
        <w:t xml:space="preserve">Tabla </w:t>
      </w:r>
      <w:fldSimple w:instr=" SEQ Tabla \* ARABIC ">
        <w:r w:rsidR="0033654E">
          <w:rPr>
            <w:noProof/>
          </w:rPr>
          <w:t>17</w:t>
        </w:r>
      </w:fldSimple>
      <w:r w:rsidRPr="00605E91">
        <w:t xml:space="preserve"> Utilidad Neta más Gastos Financieros a Gastos Financieros</w:t>
      </w:r>
      <w:bookmarkEnd w:id="79"/>
      <w:bookmarkEnd w:id="80"/>
    </w:p>
    <w:tbl>
      <w:tblPr>
        <w:tblW w:w="10551" w:type="dxa"/>
        <w:jc w:val="center"/>
        <w:tblCellMar>
          <w:left w:w="70" w:type="dxa"/>
          <w:right w:w="70" w:type="dxa"/>
        </w:tblCellMar>
        <w:tblLook w:val="04A0" w:firstRow="1" w:lastRow="0" w:firstColumn="1" w:lastColumn="0" w:noHBand="0" w:noVBand="1"/>
      </w:tblPr>
      <w:tblGrid>
        <w:gridCol w:w="3399"/>
        <w:gridCol w:w="1278"/>
        <w:gridCol w:w="1276"/>
        <w:gridCol w:w="1276"/>
        <w:gridCol w:w="1276"/>
        <w:gridCol w:w="1275"/>
        <w:gridCol w:w="771"/>
      </w:tblGrid>
      <w:tr w:rsidR="00171355" w:rsidRPr="00775643" w14:paraId="194199AF" w14:textId="77777777" w:rsidTr="000038D4">
        <w:trPr>
          <w:trHeight w:val="280"/>
          <w:jc w:val="center"/>
        </w:trPr>
        <w:tc>
          <w:tcPr>
            <w:tcW w:w="3399"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04B517F8"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Utilidad Neta mas Gastos Financieros a Gastos Financieros</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32654589"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72295456"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Variación</w:t>
            </w:r>
            <w:r w:rsidRPr="00775643">
              <w:rPr>
                <w:rFonts w:eastAsia="Times New Roman" w:cs="Arial"/>
                <w:b/>
                <w:bCs/>
                <w:color w:val="000000"/>
                <w:sz w:val="18"/>
                <w:szCs w:val="18"/>
                <w:lang w:eastAsia="es-CR"/>
              </w:rPr>
              <w:br/>
              <w:t>Absoluta</w:t>
            </w:r>
          </w:p>
        </w:tc>
        <w:tc>
          <w:tcPr>
            <w:tcW w:w="77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36955098"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w:t>
            </w:r>
          </w:p>
        </w:tc>
      </w:tr>
      <w:tr w:rsidR="00171355" w:rsidRPr="00775643" w14:paraId="6BBEB5EF" w14:textId="77777777" w:rsidTr="000038D4">
        <w:trPr>
          <w:trHeight w:val="280"/>
          <w:jc w:val="center"/>
        </w:trPr>
        <w:tc>
          <w:tcPr>
            <w:tcW w:w="3399" w:type="dxa"/>
            <w:vMerge/>
            <w:tcBorders>
              <w:top w:val="single" w:sz="4" w:space="0" w:color="A6A6A6"/>
              <w:left w:val="single" w:sz="4" w:space="0" w:color="A6A6A6"/>
              <w:bottom w:val="single" w:sz="4" w:space="0" w:color="A6A6A6"/>
              <w:right w:val="single" w:sz="4" w:space="0" w:color="A6A6A6"/>
            </w:tcBorders>
            <w:vAlign w:val="center"/>
            <w:hideMark/>
          </w:tcPr>
          <w:p w14:paraId="04B1867A"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298096C4"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4524A9A1"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2A8C69D2"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67C45914"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729A5284"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c>
          <w:tcPr>
            <w:tcW w:w="771" w:type="dxa"/>
            <w:vMerge/>
            <w:tcBorders>
              <w:top w:val="single" w:sz="4" w:space="0" w:color="A6A6A6"/>
              <w:left w:val="single" w:sz="4" w:space="0" w:color="A6A6A6"/>
              <w:bottom w:val="single" w:sz="4" w:space="0" w:color="A6A6A6"/>
              <w:right w:val="single" w:sz="4" w:space="0" w:color="A6A6A6"/>
            </w:tcBorders>
            <w:vAlign w:val="center"/>
            <w:hideMark/>
          </w:tcPr>
          <w:p w14:paraId="255C94A1"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r>
      <w:tr w:rsidR="00171355" w:rsidRPr="00775643" w14:paraId="46504E34" w14:textId="77777777" w:rsidTr="000038D4">
        <w:trPr>
          <w:trHeight w:val="280"/>
          <w:jc w:val="center"/>
        </w:trPr>
        <w:tc>
          <w:tcPr>
            <w:tcW w:w="3399" w:type="dxa"/>
            <w:tcBorders>
              <w:top w:val="nil"/>
              <w:left w:val="single" w:sz="4" w:space="0" w:color="A6A6A6"/>
              <w:bottom w:val="single" w:sz="4" w:space="0" w:color="A6A6A6"/>
              <w:right w:val="single" w:sz="4" w:space="0" w:color="A6A6A6"/>
            </w:tcBorders>
            <w:noWrap/>
            <w:vAlign w:val="center"/>
            <w:hideMark/>
          </w:tcPr>
          <w:p w14:paraId="0E567CAD"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Utilidad Neta</w:t>
            </w:r>
          </w:p>
        </w:tc>
        <w:tc>
          <w:tcPr>
            <w:tcW w:w="1278" w:type="dxa"/>
            <w:tcBorders>
              <w:top w:val="nil"/>
              <w:left w:val="nil"/>
              <w:bottom w:val="single" w:sz="4" w:space="0" w:color="A6A6A6"/>
              <w:right w:val="single" w:sz="4" w:space="0" w:color="A6A6A6"/>
            </w:tcBorders>
            <w:noWrap/>
            <w:vAlign w:val="center"/>
            <w:hideMark/>
          </w:tcPr>
          <w:p w14:paraId="26F9AD39"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95 266 </w:t>
            </w:r>
          </w:p>
        </w:tc>
        <w:tc>
          <w:tcPr>
            <w:tcW w:w="1276" w:type="dxa"/>
            <w:tcBorders>
              <w:top w:val="nil"/>
              <w:left w:val="nil"/>
              <w:bottom w:val="single" w:sz="4" w:space="0" w:color="A6A6A6"/>
              <w:right w:val="single" w:sz="4" w:space="0" w:color="A6A6A6"/>
            </w:tcBorders>
            <w:noWrap/>
            <w:vAlign w:val="center"/>
            <w:hideMark/>
          </w:tcPr>
          <w:p w14:paraId="53773C45"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86 008 </w:t>
            </w:r>
          </w:p>
        </w:tc>
        <w:tc>
          <w:tcPr>
            <w:tcW w:w="1276" w:type="dxa"/>
            <w:tcBorders>
              <w:top w:val="nil"/>
              <w:left w:val="nil"/>
              <w:bottom w:val="single" w:sz="4" w:space="0" w:color="A6A6A6"/>
              <w:right w:val="single" w:sz="4" w:space="0" w:color="A6A6A6"/>
            </w:tcBorders>
            <w:noWrap/>
            <w:vAlign w:val="center"/>
            <w:hideMark/>
          </w:tcPr>
          <w:p w14:paraId="205017BB"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51 976 </w:t>
            </w:r>
          </w:p>
        </w:tc>
        <w:tc>
          <w:tcPr>
            <w:tcW w:w="1276" w:type="dxa"/>
            <w:tcBorders>
              <w:top w:val="nil"/>
              <w:left w:val="nil"/>
              <w:bottom w:val="single" w:sz="4" w:space="0" w:color="A6A6A6"/>
              <w:right w:val="single" w:sz="4" w:space="0" w:color="A6A6A6"/>
            </w:tcBorders>
            <w:noWrap/>
            <w:vAlign w:val="center"/>
            <w:hideMark/>
          </w:tcPr>
          <w:p w14:paraId="3BAB33A8"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7 504 </w:t>
            </w:r>
          </w:p>
        </w:tc>
        <w:tc>
          <w:tcPr>
            <w:tcW w:w="1275" w:type="dxa"/>
            <w:tcBorders>
              <w:top w:val="nil"/>
              <w:left w:val="nil"/>
              <w:bottom w:val="single" w:sz="4" w:space="0" w:color="A6A6A6"/>
              <w:right w:val="single" w:sz="4" w:space="0" w:color="A6A6A6"/>
            </w:tcBorders>
            <w:noWrap/>
            <w:vAlign w:val="center"/>
            <w:hideMark/>
          </w:tcPr>
          <w:p w14:paraId="31E97BE3"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(78 504)</w:t>
            </w:r>
          </w:p>
        </w:tc>
        <w:tc>
          <w:tcPr>
            <w:tcW w:w="771" w:type="dxa"/>
            <w:tcBorders>
              <w:top w:val="nil"/>
              <w:left w:val="nil"/>
              <w:bottom w:val="single" w:sz="4" w:space="0" w:color="A6A6A6"/>
              <w:right w:val="single" w:sz="4" w:space="0" w:color="A6A6A6"/>
            </w:tcBorders>
            <w:noWrap/>
            <w:vAlign w:val="center"/>
            <w:hideMark/>
          </w:tcPr>
          <w:p w14:paraId="654294B8"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(91.3%)</w:t>
            </w:r>
          </w:p>
        </w:tc>
      </w:tr>
      <w:tr w:rsidR="00171355" w:rsidRPr="00775643" w14:paraId="6C5DB6D3" w14:textId="77777777" w:rsidTr="000038D4">
        <w:trPr>
          <w:trHeight w:val="280"/>
          <w:jc w:val="center"/>
        </w:trPr>
        <w:tc>
          <w:tcPr>
            <w:tcW w:w="3399" w:type="dxa"/>
            <w:tcBorders>
              <w:top w:val="nil"/>
              <w:left w:val="single" w:sz="4" w:space="0" w:color="A6A6A6"/>
              <w:bottom w:val="single" w:sz="4" w:space="0" w:color="A6A6A6"/>
              <w:right w:val="single" w:sz="4" w:space="0" w:color="A6A6A6"/>
            </w:tcBorders>
            <w:noWrap/>
            <w:vAlign w:val="center"/>
            <w:hideMark/>
          </w:tcPr>
          <w:p w14:paraId="11D5084B"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Gasto Financiero</w:t>
            </w:r>
          </w:p>
        </w:tc>
        <w:tc>
          <w:tcPr>
            <w:tcW w:w="1278" w:type="dxa"/>
            <w:tcBorders>
              <w:top w:val="nil"/>
              <w:left w:val="nil"/>
              <w:bottom w:val="single" w:sz="4" w:space="0" w:color="A6A6A6"/>
              <w:right w:val="single" w:sz="4" w:space="0" w:color="A6A6A6"/>
            </w:tcBorders>
            <w:noWrap/>
            <w:vAlign w:val="center"/>
            <w:hideMark/>
          </w:tcPr>
          <w:p w14:paraId="34ABF233"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26 723 </w:t>
            </w:r>
          </w:p>
        </w:tc>
        <w:tc>
          <w:tcPr>
            <w:tcW w:w="1276" w:type="dxa"/>
            <w:tcBorders>
              <w:top w:val="nil"/>
              <w:left w:val="nil"/>
              <w:bottom w:val="single" w:sz="4" w:space="0" w:color="A6A6A6"/>
              <w:right w:val="single" w:sz="4" w:space="0" w:color="A6A6A6"/>
            </w:tcBorders>
            <w:noWrap/>
            <w:vAlign w:val="center"/>
            <w:hideMark/>
          </w:tcPr>
          <w:p w14:paraId="437756E8"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21 816 </w:t>
            </w:r>
          </w:p>
        </w:tc>
        <w:tc>
          <w:tcPr>
            <w:tcW w:w="1276" w:type="dxa"/>
            <w:tcBorders>
              <w:top w:val="nil"/>
              <w:left w:val="nil"/>
              <w:bottom w:val="single" w:sz="4" w:space="0" w:color="A6A6A6"/>
              <w:right w:val="single" w:sz="4" w:space="0" w:color="A6A6A6"/>
            </w:tcBorders>
            <w:noWrap/>
            <w:vAlign w:val="center"/>
            <w:hideMark/>
          </w:tcPr>
          <w:p w14:paraId="544DEDF4"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3 784 </w:t>
            </w:r>
          </w:p>
        </w:tc>
        <w:tc>
          <w:tcPr>
            <w:tcW w:w="1276" w:type="dxa"/>
            <w:tcBorders>
              <w:top w:val="nil"/>
              <w:left w:val="nil"/>
              <w:bottom w:val="single" w:sz="4" w:space="0" w:color="A6A6A6"/>
              <w:right w:val="single" w:sz="4" w:space="0" w:color="A6A6A6"/>
            </w:tcBorders>
            <w:noWrap/>
            <w:vAlign w:val="center"/>
            <w:hideMark/>
          </w:tcPr>
          <w:p w14:paraId="4CAE8427"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3 784 </w:t>
            </w:r>
          </w:p>
        </w:tc>
        <w:tc>
          <w:tcPr>
            <w:tcW w:w="1275" w:type="dxa"/>
            <w:tcBorders>
              <w:top w:val="nil"/>
              <w:left w:val="nil"/>
              <w:bottom w:val="single" w:sz="4" w:space="0" w:color="A6A6A6"/>
              <w:right w:val="single" w:sz="4" w:space="0" w:color="A6A6A6"/>
            </w:tcBorders>
            <w:noWrap/>
            <w:vAlign w:val="center"/>
            <w:hideMark/>
          </w:tcPr>
          <w:p w14:paraId="5E10B631"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(18 032)</w:t>
            </w:r>
          </w:p>
        </w:tc>
        <w:tc>
          <w:tcPr>
            <w:tcW w:w="771" w:type="dxa"/>
            <w:tcBorders>
              <w:top w:val="nil"/>
              <w:left w:val="nil"/>
              <w:bottom w:val="single" w:sz="4" w:space="0" w:color="A6A6A6"/>
              <w:right w:val="single" w:sz="4" w:space="0" w:color="A6A6A6"/>
            </w:tcBorders>
            <w:noWrap/>
            <w:vAlign w:val="center"/>
            <w:hideMark/>
          </w:tcPr>
          <w:p w14:paraId="422A5077"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(82.7%)</w:t>
            </w:r>
          </w:p>
        </w:tc>
      </w:tr>
      <w:tr w:rsidR="00171355" w:rsidRPr="00775643" w14:paraId="518E60FC" w14:textId="77777777" w:rsidTr="000038D4">
        <w:trPr>
          <w:trHeight w:val="540"/>
          <w:jc w:val="center"/>
        </w:trPr>
        <w:tc>
          <w:tcPr>
            <w:tcW w:w="3399" w:type="dxa"/>
            <w:tcBorders>
              <w:top w:val="nil"/>
              <w:left w:val="single" w:sz="4" w:space="0" w:color="A6A6A6"/>
              <w:bottom w:val="single" w:sz="4" w:space="0" w:color="A6A6A6"/>
              <w:right w:val="single" w:sz="4" w:space="0" w:color="A6A6A6"/>
            </w:tcBorders>
            <w:vAlign w:val="center"/>
            <w:hideMark/>
          </w:tcPr>
          <w:p w14:paraId="623BB56F"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Utilidad Neta más Gastos Financieros a Gastos Financieros</w:t>
            </w:r>
          </w:p>
        </w:tc>
        <w:tc>
          <w:tcPr>
            <w:tcW w:w="1278" w:type="dxa"/>
            <w:tcBorders>
              <w:top w:val="nil"/>
              <w:left w:val="nil"/>
              <w:bottom w:val="single" w:sz="4" w:space="0" w:color="A6A6A6"/>
              <w:right w:val="single" w:sz="4" w:space="0" w:color="A6A6A6"/>
            </w:tcBorders>
            <w:noWrap/>
            <w:vAlign w:val="center"/>
            <w:hideMark/>
          </w:tcPr>
          <w:p w14:paraId="27AC5C09"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4.6 </w:t>
            </w:r>
          </w:p>
        </w:tc>
        <w:tc>
          <w:tcPr>
            <w:tcW w:w="1276" w:type="dxa"/>
            <w:tcBorders>
              <w:top w:val="nil"/>
              <w:left w:val="nil"/>
              <w:bottom w:val="single" w:sz="4" w:space="0" w:color="A6A6A6"/>
              <w:right w:val="single" w:sz="4" w:space="0" w:color="A6A6A6"/>
            </w:tcBorders>
            <w:noWrap/>
            <w:vAlign w:val="center"/>
            <w:hideMark/>
          </w:tcPr>
          <w:p w14:paraId="1A5390A6"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4.9 </w:t>
            </w:r>
          </w:p>
        </w:tc>
        <w:tc>
          <w:tcPr>
            <w:tcW w:w="1276" w:type="dxa"/>
            <w:tcBorders>
              <w:top w:val="nil"/>
              <w:left w:val="nil"/>
              <w:bottom w:val="single" w:sz="4" w:space="0" w:color="A6A6A6"/>
              <w:right w:val="single" w:sz="4" w:space="0" w:color="A6A6A6"/>
            </w:tcBorders>
            <w:noWrap/>
            <w:vAlign w:val="center"/>
            <w:hideMark/>
          </w:tcPr>
          <w:p w14:paraId="12E0FFCF"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14.7 </w:t>
            </w:r>
          </w:p>
        </w:tc>
        <w:tc>
          <w:tcPr>
            <w:tcW w:w="1276" w:type="dxa"/>
            <w:tcBorders>
              <w:top w:val="nil"/>
              <w:left w:val="nil"/>
              <w:bottom w:val="single" w:sz="4" w:space="0" w:color="A6A6A6"/>
              <w:right w:val="single" w:sz="4" w:space="0" w:color="A6A6A6"/>
            </w:tcBorders>
            <w:noWrap/>
            <w:vAlign w:val="center"/>
            <w:hideMark/>
          </w:tcPr>
          <w:p w14:paraId="5CC250F5"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3.0 </w:t>
            </w:r>
          </w:p>
        </w:tc>
        <w:tc>
          <w:tcPr>
            <w:tcW w:w="1275" w:type="dxa"/>
            <w:tcBorders>
              <w:top w:val="nil"/>
              <w:left w:val="nil"/>
              <w:bottom w:val="single" w:sz="4" w:space="0" w:color="A6A6A6"/>
              <w:right w:val="single" w:sz="4" w:space="0" w:color="A6A6A6"/>
            </w:tcBorders>
            <w:noWrap/>
            <w:vAlign w:val="center"/>
            <w:hideMark/>
          </w:tcPr>
          <w:p w14:paraId="25A8C004"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(2.0)</w:t>
            </w:r>
          </w:p>
        </w:tc>
        <w:tc>
          <w:tcPr>
            <w:tcW w:w="771" w:type="dxa"/>
            <w:tcBorders>
              <w:top w:val="nil"/>
              <w:left w:val="nil"/>
              <w:bottom w:val="single" w:sz="4" w:space="0" w:color="A6A6A6"/>
              <w:right w:val="single" w:sz="4" w:space="0" w:color="A6A6A6"/>
            </w:tcBorders>
            <w:noWrap/>
            <w:vAlign w:val="center"/>
            <w:hideMark/>
          </w:tcPr>
          <w:p w14:paraId="55DB1A57"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(39.6%)</w:t>
            </w:r>
          </w:p>
        </w:tc>
      </w:tr>
    </w:tbl>
    <w:p w14:paraId="4414808B" w14:textId="753C78EE" w:rsidR="00171355" w:rsidRPr="00A30254" w:rsidRDefault="00171355" w:rsidP="000038D4">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7813A4">
        <w:rPr>
          <w:rFonts w:cs="Arial"/>
          <w:color w:val="7F7F7F" w:themeColor="text1" w:themeTint="80"/>
          <w:sz w:val="18"/>
          <w:szCs w:val="18"/>
        </w:rPr>
        <w:t>Operaciones Continuadas</w:t>
      </w:r>
    </w:p>
    <w:p w14:paraId="6194360D" w14:textId="77777777" w:rsidR="00171355" w:rsidRDefault="00171355" w:rsidP="00171355">
      <w:pPr>
        <w:jc w:val="center"/>
        <w:rPr>
          <w:rFonts w:cs="Arial"/>
          <w:szCs w:val="20"/>
        </w:rPr>
      </w:pPr>
    </w:p>
    <w:p w14:paraId="0DEA7D99" w14:textId="657DC973" w:rsidR="00171355" w:rsidRPr="00605E91" w:rsidRDefault="00171355" w:rsidP="00171355">
      <w:pPr>
        <w:rPr>
          <w:rFonts w:cs="Arial"/>
          <w:szCs w:val="20"/>
        </w:rPr>
      </w:pPr>
      <w:r w:rsidRPr="00605E91">
        <w:rPr>
          <w:rFonts w:cs="Arial"/>
          <w:szCs w:val="20"/>
        </w:rPr>
        <w:t>Para el año 202</w:t>
      </w:r>
      <w:r>
        <w:rPr>
          <w:rFonts w:cs="Arial"/>
          <w:szCs w:val="20"/>
        </w:rPr>
        <w:t>5</w:t>
      </w:r>
      <w:r w:rsidRPr="00605E91">
        <w:rPr>
          <w:rFonts w:cs="Arial"/>
          <w:szCs w:val="20"/>
        </w:rPr>
        <w:t xml:space="preserve">, el índice </w:t>
      </w:r>
      <w:r w:rsidR="007813A4">
        <w:rPr>
          <w:rFonts w:cs="Arial"/>
          <w:szCs w:val="20"/>
        </w:rPr>
        <w:t xml:space="preserve">aumenta a 14.7 consecuencia de la eliminación del gasto financiero asociado a las Operaciones Discontinuadas por la implementación de la NIIF 5.   Para las Operaciones Continuadas, </w:t>
      </w:r>
      <w:r>
        <w:rPr>
          <w:rFonts w:cs="Arial"/>
          <w:szCs w:val="20"/>
        </w:rPr>
        <w:t>disminuye</w:t>
      </w:r>
      <w:r w:rsidRPr="00605E91">
        <w:rPr>
          <w:rFonts w:cs="Arial"/>
          <w:szCs w:val="20"/>
        </w:rPr>
        <w:t xml:space="preserve"> a </w:t>
      </w:r>
      <w:r>
        <w:rPr>
          <w:rFonts w:cs="Arial"/>
          <w:szCs w:val="20"/>
        </w:rPr>
        <w:t>3.0</w:t>
      </w:r>
      <w:r w:rsidRPr="00605E91">
        <w:rPr>
          <w:rFonts w:cs="Arial"/>
          <w:szCs w:val="20"/>
        </w:rPr>
        <w:t xml:space="preserve"> veces de cobertura con relación al 202</w:t>
      </w:r>
      <w:r>
        <w:rPr>
          <w:rFonts w:cs="Arial"/>
          <w:szCs w:val="20"/>
        </w:rPr>
        <w:t>4.</w:t>
      </w:r>
    </w:p>
    <w:p w14:paraId="77E10722" w14:textId="77777777" w:rsidR="00171355" w:rsidRPr="00605E91" w:rsidRDefault="00171355" w:rsidP="00171355">
      <w:pPr>
        <w:spacing w:line="259" w:lineRule="auto"/>
        <w:jc w:val="left"/>
        <w:rPr>
          <w:rFonts w:cs="Arial"/>
          <w:b/>
          <w:bCs/>
          <w:szCs w:val="20"/>
        </w:rPr>
      </w:pPr>
    </w:p>
    <w:p w14:paraId="0EDB982B" w14:textId="77777777" w:rsidR="00171355" w:rsidRPr="00605E91" w:rsidRDefault="00171355" w:rsidP="00705162">
      <w:pPr>
        <w:pStyle w:val="Prrafodelista"/>
        <w:numPr>
          <w:ilvl w:val="0"/>
          <w:numId w:val="12"/>
        </w:numPr>
        <w:rPr>
          <w:rFonts w:cs="Arial"/>
          <w:b/>
          <w:bCs/>
          <w:szCs w:val="20"/>
        </w:rPr>
      </w:pPr>
      <w:r w:rsidRPr="00605E91">
        <w:rPr>
          <w:rFonts w:cs="Arial"/>
          <w:b/>
          <w:bCs/>
          <w:szCs w:val="20"/>
        </w:rPr>
        <w:t>Cuentas Incobrables a Ventas Netas</w:t>
      </w:r>
    </w:p>
    <w:p w14:paraId="196963FE" w14:textId="77777777" w:rsidR="00171355" w:rsidRDefault="00171355" w:rsidP="00171355">
      <w:pPr>
        <w:rPr>
          <w:rFonts w:cs="Arial"/>
          <w:szCs w:val="20"/>
        </w:rPr>
      </w:pPr>
      <w:r w:rsidRPr="00605E91">
        <w:rPr>
          <w:rFonts w:cs="Arial"/>
          <w:szCs w:val="20"/>
        </w:rPr>
        <w:t>El cálculo de esta razón corresponde a tomar el monto del gasto de cuentas incobrables del período y dividirlo</w:t>
      </w:r>
      <w:r>
        <w:rPr>
          <w:rFonts w:cs="Arial"/>
          <w:szCs w:val="20"/>
        </w:rPr>
        <w:t xml:space="preserve"> </w:t>
      </w:r>
      <w:r w:rsidRPr="00605E91">
        <w:rPr>
          <w:rFonts w:cs="Arial"/>
          <w:szCs w:val="20"/>
        </w:rPr>
        <w:t>entre las ventas netas. El mismo indica el porcentaje de las ventas que la Compañía no logra recuperar.</w:t>
      </w:r>
    </w:p>
    <w:p w14:paraId="2D3EA4ED" w14:textId="77777777" w:rsidR="00171355" w:rsidRPr="00605E91" w:rsidRDefault="00171355" w:rsidP="00171355">
      <w:pPr>
        <w:rPr>
          <w:rFonts w:cs="Arial"/>
          <w:szCs w:val="20"/>
        </w:rPr>
      </w:pPr>
    </w:p>
    <w:p w14:paraId="5749F66E" w14:textId="08550BE3" w:rsidR="00171355" w:rsidRPr="00605E91" w:rsidRDefault="00171355" w:rsidP="00171355">
      <w:pPr>
        <w:pStyle w:val="Descripcin"/>
        <w:keepNext/>
      </w:pPr>
      <w:bookmarkStart w:id="81" w:name="_Toc221006995"/>
      <w:bookmarkStart w:id="82" w:name="_Toc228284751"/>
      <w:r w:rsidRPr="00605E91">
        <w:t xml:space="preserve">Tabla </w:t>
      </w:r>
      <w:fldSimple w:instr=" SEQ Tabla \* ARABIC ">
        <w:r w:rsidR="0033654E">
          <w:rPr>
            <w:noProof/>
          </w:rPr>
          <w:t>18</w:t>
        </w:r>
      </w:fldSimple>
      <w:r w:rsidRPr="00605E91">
        <w:t xml:space="preserve"> Cuentas Incobrables a Ventas Netas</w:t>
      </w:r>
      <w:bookmarkEnd w:id="81"/>
      <w:bookmarkEnd w:id="82"/>
    </w:p>
    <w:tbl>
      <w:tblPr>
        <w:tblW w:w="10737" w:type="dxa"/>
        <w:jc w:val="center"/>
        <w:tblCellMar>
          <w:left w:w="70" w:type="dxa"/>
          <w:right w:w="70" w:type="dxa"/>
        </w:tblCellMar>
        <w:tblLook w:val="04A0" w:firstRow="1" w:lastRow="0" w:firstColumn="1" w:lastColumn="0" w:noHBand="0" w:noVBand="1"/>
      </w:tblPr>
      <w:tblGrid>
        <w:gridCol w:w="3820"/>
        <w:gridCol w:w="1278"/>
        <w:gridCol w:w="1276"/>
        <w:gridCol w:w="1276"/>
        <w:gridCol w:w="1276"/>
        <w:gridCol w:w="1275"/>
        <w:gridCol w:w="771"/>
      </w:tblGrid>
      <w:tr w:rsidR="00171355" w:rsidRPr="00775643" w14:paraId="5394EA0B" w14:textId="77777777" w:rsidTr="00E36C3E">
        <w:trPr>
          <w:trHeight w:val="280"/>
          <w:jc w:val="center"/>
        </w:trPr>
        <w:tc>
          <w:tcPr>
            <w:tcW w:w="3820"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4B7FCE19"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Cuentas Incobrables a Ventas</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011283C1"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3E554174"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Variación</w:t>
            </w:r>
            <w:r w:rsidRPr="00775643">
              <w:rPr>
                <w:rFonts w:eastAsia="Times New Roman" w:cs="Arial"/>
                <w:b/>
                <w:bCs/>
                <w:color w:val="000000"/>
                <w:sz w:val="18"/>
                <w:szCs w:val="18"/>
                <w:lang w:eastAsia="es-CR"/>
              </w:rPr>
              <w:br/>
              <w:t>Absoluta</w:t>
            </w:r>
          </w:p>
        </w:tc>
        <w:tc>
          <w:tcPr>
            <w:tcW w:w="536"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67BCDDC6"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w:t>
            </w:r>
          </w:p>
        </w:tc>
      </w:tr>
      <w:tr w:rsidR="00171355" w:rsidRPr="00775643" w14:paraId="6EAAC4BA" w14:textId="77777777" w:rsidTr="00E36C3E">
        <w:trPr>
          <w:trHeight w:val="280"/>
          <w:jc w:val="center"/>
        </w:trPr>
        <w:tc>
          <w:tcPr>
            <w:tcW w:w="3820" w:type="dxa"/>
            <w:vMerge/>
            <w:tcBorders>
              <w:top w:val="single" w:sz="4" w:space="0" w:color="A6A6A6"/>
              <w:left w:val="single" w:sz="4" w:space="0" w:color="A6A6A6"/>
              <w:bottom w:val="single" w:sz="4" w:space="0" w:color="A6A6A6"/>
              <w:right w:val="single" w:sz="4" w:space="0" w:color="A6A6A6"/>
            </w:tcBorders>
            <w:vAlign w:val="center"/>
            <w:hideMark/>
          </w:tcPr>
          <w:p w14:paraId="12E37E2B"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3C6BE6C0"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12803742"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5BD49AD8"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06452F55"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273581B5"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c>
          <w:tcPr>
            <w:tcW w:w="536" w:type="dxa"/>
            <w:vMerge/>
            <w:tcBorders>
              <w:top w:val="single" w:sz="4" w:space="0" w:color="A6A6A6"/>
              <w:left w:val="single" w:sz="4" w:space="0" w:color="A6A6A6"/>
              <w:bottom w:val="single" w:sz="4" w:space="0" w:color="A6A6A6"/>
              <w:right w:val="single" w:sz="4" w:space="0" w:color="A6A6A6"/>
            </w:tcBorders>
            <w:vAlign w:val="center"/>
            <w:hideMark/>
          </w:tcPr>
          <w:p w14:paraId="4ABDCE93"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r>
      <w:tr w:rsidR="00171355" w:rsidRPr="00775643" w14:paraId="600D6655" w14:textId="77777777" w:rsidTr="00E36C3E">
        <w:trPr>
          <w:trHeight w:val="480"/>
          <w:jc w:val="center"/>
        </w:trPr>
        <w:tc>
          <w:tcPr>
            <w:tcW w:w="3820" w:type="dxa"/>
            <w:tcBorders>
              <w:top w:val="nil"/>
              <w:left w:val="single" w:sz="4" w:space="0" w:color="A6A6A6"/>
              <w:bottom w:val="single" w:sz="4" w:space="0" w:color="A6A6A6"/>
              <w:right w:val="single" w:sz="4" w:space="0" w:color="A6A6A6"/>
            </w:tcBorders>
            <w:vAlign w:val="center"/>
            <w:hideMark/>
          </w:tcPr>
          <w:p w14:paraId="2849FFEB"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Estimación para cuentas de cobro dudoso (Gasto del año)</w:t>
            </w:r>
          </w:p>
        </w:tc>
        <w:tc>
          <w:tcPr>
            <w:tcW w:w="1278" w:type="dxa"/>
            <w:tcBorders>
              <w:top w:val="nil"/>
              <w:left w:val="nil"/>
              <w:bottom w:val="single" w:sz="4" w:space="0" w:color="A6A6A6"/>
              <w:right w:val="single" w:sz="4" w:space="0" w:color="A6A6A6"/>
            </w:tcBorders>
            <w:noWrap/>
            <w:vAlign w:val="center"/>
            <w:hideMark/>
          </w:tcPr>
          <w:p w14:paraId="39EBA706"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1 761 </w:t>
            </w:r>
          </w:p>
        </w:tc>
        <w:tc>
          <w:tcPr>
            <w:tcW w:w="1276" w:type="dxa"/>
            <w:tcBorders>
              <w:top w:val="nil"/>
              <w:left w:val="nil"/>
              <w:bottom w:val="single" w:sz="4" w:space="0" w:color="A6A6A6"/>
              <w:right w:val="single" w:sz="4" w:space="0" w:color="A6A6A6"/>
            </w:tcBorders>
            <w:noWrap/>
            <w:vAlign w:val="center"/>
            <w:hideMark/>
          </w:tcPr>
          <w:p w14:paraId="2073640D"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2 365 </w:t>
            </w:r>
          </w:p>
        </w:tc>
        <w:tc>
          <w:tcPr>
            <w:tcW w:w="1276" w:type="dxa"/>
            <w:tcBorders>
              <w:top w:val="nil"/>
              <w:left w:val="nil"/>
              <w:bottom w:val="single" w:sz="4" w:space="0" w:color="A6A6A6"/>
              <w:right w:val="single" w:sz="4" w:space="0" w:color="A6A6A6"/>
            </w:tcBorders>
            <w:noWrap/>
            <w:vAlign w:val="center"/>
            <w:hideMark/>
          </w:tcPr>
          <w:p w14:paraId="05D21C85"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52 </w:t>
            </w:r>
          </w:p>
        </w:tc>
        <w:tc>
          <w:tcPr>
            <w:tcW w:w="1276" w:type="dxa"/>
            <w:tcBorders>
              <w:top w:val="nil"/>
              <w:left w:val="nil"/>
              <w:bottom w:val="single" w:sz="4" w:space="0" w:color="A6A6A6"/>
              <w:right w:val="single" w:sz="4" w:space="0" w:color="A6A6A6"/>
            </w:tcBorders>
            <w:noWrap/>
            <w:vAlign w:val="center"/>
            <w:hideMark/>
          </w:tcPr>
          <w:p w14:paraId="689CCCF7"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52 </w:t>
            </w:r>
          </w:p>
        </w:tc>
        <w:tc>
          <w:tcPr>
            <w:tcW w:w="1275" w:type="dxa"/>
            <w:tcBorders>
              <w:top w:val="nil"/>
              <w:left w:val="nil"/>
              <w:bottom w:val="single" w:sz="4" w:space="0" w:color="A6A6A6"/>
              <w:right w:val="single" w:sz="4" w:space="0" w:color="A6A6A6"/>
            </w:tcBorders>
            <w:noWrap/>
            <w:vAlign w:val="center"/>
            <w:hideMark/>
          </w:tcPr>
          <w:p w14:paraId="627017D7"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(2 313)</w:t>
            </w:r>
          </w:p>
        </w:tc>
        <w:tc>
          <w:tcPr>
            <w:tcW w:w="536" w:type="dxa"/>
            <w:tcBorders>
              <w:top w:val="nil"/>
              <w:left w:val="nil"/>
              <w:bottom w:val="single" w:sz="4" w:space="0" w:color="A6A6A6"/>
              <w:right w:val="single" w:sz="4" w:space="0" w:color="A6A6A6"/>
            </w:tcBorders>
            <w:noWrap/>
            <w:vAlign w:val="center"/>
            <w:hideMark/>
          </w:tcPr>
          <w:p w14:paraId="014F7378"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(97.8%)</w:t>
            </w:r>
          </w:p>
        </w:tc>
      </w:tr>
      <w:tr w:rsidR="00171355" w:rsidRPr="00775643" w14:paraId="7F958BD4" w14:textId="77777777" w:rsidTr="00E36C3E">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7D1BBD5E"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Ventas</w:t>
            </w:r>
          </w:p>
        </w:tc>
        <w:tc>
          <w:tcPr>
            <w:tcW w:w="1278" w:type="dxa"/>
            <w:tcBorders>
              <w:top w:val="nil"/>
              <w:left w:val="nil"/>
              <w:bottom w:val="single" w:sz="4" w:space="0" w:color="A6A6A6"/>
              <w:right w:val="single" w:sz="4" w:space="0" w:color="A6A6A6"/>
            </w:tcBorders>
            <w:noWrap/>
            <w:vAlign w:val="bottom"/>
            <w:hideMark/>
          </w:tcPr>
          <w:p w14:paraId="2C3CB96F"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827 387 </w:t>
            </w:r>
          </w:p>
        </w:tc>
        <w:tc>
          <w:tcPr>
            <w:tcW w:w="1276" w:type="dxa"/>
            <w:tcBorders>
              <w:top w:val="nil"/>
              <w:left w:val="nil"/>
              <w:bottom w:val="single" w:sz="4" w:space="0" w:color="A6A6A6"/>
              <w:right w:val="single" w:sz="4" w:space="0" w:color="A6A6A6"/>
            </w:tcBorders>
            <w:noWrap/>
            <w:vAlign w:val="bottom"/>
            <w:hideMark/>
          </w:tcPr>
          <w:p w14:paraId="30A29B96"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823 950 </w:t>
            </w:r>
          </w:p>
        </w:tc>
        <w:tc>
          <w:tcPr>
            <w:tcW w:w="1276" w:type="dxa"/>
            <w:tcBorders>
              <w:top w:val="nil"/>
              <w:left w:val="nil"/>
              <w:bottom w:val="single" w:sz="4" w:space="0" w:color="A6A6A6"/>
              <w:right w:val="single" w:sz="4" w:space="0" w:color="A6A6A6"/>
            </w:tcBorders>
            <w:noWrap/>
            <w:vAlign w:val="bottom"/>
            <w:hideMark/>
          </w:tcPr>
          <w:p w14:paraId="69378F2C"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62 459 </w:t>
            </w:r>
          </w:p>
        </w:tc>
        <w:tc>
          <w:tcPr>
            <w:tcW w:w="1276" w:type="dxa"/>
            <w:tcBorders>
              <w:top w:val="nil"/>
              <w:left w:val="nil"/>
              <w:bottom w:val="single" w:sz="4" w:space="0" w:color="A6A6A6"/>
              <w:right w:val="single" w:sz="4" w:space="0" w:color="A6A6A6"/>
            </w:tcBorders>
            <w:noWrap/>
            <w:vAlign w:val="bottom"/>
            <w:hideMark/>
          </w:tcPr>
          <w:p w14:paraId="137C8858"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62 459 </w:t>
            </w:r>
          </w:p>
        </w:tc>
        <w:tc>
          <w:tcPr>
            <w:tcW w:w="1275" w:type="dxa"/>
            <w:tcBorders>
              <w:top w:val="nil"/>
              <w:left w:val="nil"/>
              <w:bottom w:val="single" w:sz="4" w:space="0" w:color="A6A6A6"/>
              <w:right w:val="single" w:sz="4" w:space="0" w:color="A6A6A6"/>
            </w:tcBorders>
            <w:noWrap/>
            <w:vAlign w:val="center"/>
            <w:hideMark/>
          </w:tcPr>
          <w:p w14:paraId="2B874706"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(761 491)</w:t>
            </w:r>
          </w:p>
        </w:tc>
        <w:tc>
          <w:tcPr>
            <w:tcW w:w="536" w:type="dxa"/>
            <w:tcBorders>
              <w:top w:val="nil"/>
              <w:left w:val="nil"/>
              <w:bottom w:val="single" w:sz="4" w:space="0" w:color="A6A6A6"/>
              <w:right w:val="single" w:sz="4" w:space="0" w:color="A6A6A6"/>
            </w:tcBorders>
            <w:noWrap/>
            <w:vAlign w:val="center"/>
            <w:hideMark/>
          </w:tcPr>
          <w:p w14:paraId="7FBC8DB6"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(92.4%)</w:t>
            </w:r>
          </w:p>
        </w:tc>
      </w:tr>
      <w:tr w:rsidR="00171355" w:rsidRPr="00775643" w14:paraId="6762A345" w14:textId="77777777" w:rsidTr="00E36C3E">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27224904"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Cuentas Incobrables a Ventas</w:t>
            </w:r>
          </w:p>
        </w:tc>
        <w:tc>
          <w:tcPr>
            <w:tcW w:w="1278" w:type="dxa"/>
            <w:tcBorders>
              <w:top w:val="nil"/>
              <w:left w:val="nil"/>
              <w:bottom w:val="single" w:sz="4" w:space="0" w:color="A6A6A6"/>
              <w:right w:val="single" w:sz="4" w:space="0" w:color="A6A6A6"/>
            </w:tcBorders>
            <w:noWrap/>
            <w:vAlign w:val="bottom"/>
            <w:hideMark/>
          </w:tcPr>
          <w:p w14:paraId="6957E1D0"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0.2%</w:t>
            </w:r>
          </w:p>
        </w:tc>
        <w:tc>
          <w:tcPr>
            <w:tcW w:w="1276" w:type="dxa"/>
            <w:tcBorders>
              <w:top w:val="nil"/>
              <w:left w:val="nil"/>
              <w:bottom w:val="single" w:sz="4" w:space="0" w:color="A6A6A6"/>
              <w:right w:val="single" w:sz="4" w:space="0" w:color="A6A6A6"/>
            </w:tcBorders>
            <w:noWrap/>
            <w:vAlign w:val="bottom"/>
            <w:hideMark/>
          </w:tcPr>
          <w:p w14:paraId="6B7ECDB7"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0.3%</w:t>
            </w:r>
          </w:p>
        </w:tc>
        <w:tc>
          <w:tcPr>
            <w:tcW w:w="1276" w:type="dxa"/>
            <w:tcBorders>
              <w:top w:val="nil"/>
              <w:left w:val="nil"/>
              <w:bottom w:val="single" w:sz="4" w:space="0" w:color="A6A6A6"/>
              <w:right w:val="single" w:sz="4" w:space="0" w:color="A6A6A6"/>
            </w:tcBorders>
            <w:noWrap/>
            <w:vAlign w:val="bottom"/>
            <w:hideMark/>
          </w:tcPr>
          <w:p w14:paraId="7AA6C78F"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0.1%</w:t>
            </w:r>
          </w:p>
        </w:tc>
        <w:tc>
          <w:tcPr>
            <w:tcW w:w="1276" w:type="dxa"/>
            <w:tcBorders>
              <w:top w:val="nil"/>
              <w:left w:val="nil"/>
              <w:bottom w:val="single" w:sz="4" w:space="0" w:color="A6A6A6"/>
              <w:right w:val="single" w:sz="4" w:space="0" w:color="A6A6A6"/>
            </w:tcBorders>
            <w:noWrap/>
            <w:vAlign w:val="bottom"/>
            <w:hideMark/>
          </w:tcPr>
          <w:p w14:paraId="6B42B04F"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0.1%</w:t>
            </w:r>
          </w:p>
        </w:tc>
        <w:tc>
          <w:tcPr>
            <w:tcW w:w="1275" w:type="dxa"/>
            <w:tcBorders>
              <w:top w:val="nil"/>
              <w:left w:val="nil"/>
              <w:bottom w:val="single" w:sz="4" w:space="0" w:color="A6A6A6"/>
              <w:right w:val="single" w:sz="4" w:space="0" w:color="A6A6A6"/>
            </w:tcBorders>
            <w:noWrap/>
            <w:vAlign w:val="center"/>
            <w:hideMark/>
          </w:tcPr>
          <w:p w14:paraId="7872AE2C"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(0.2%)</w:t>
            </w:r>
          </w:p>
        </w:tc>
        <w:tc>
          <w:tcPr>
            <w:tcW w:w="536" w:type="dxa"/>
            <w:tcBorders>
              <w:top w:val="nil"/>
              <w:left w:val="nil"/>
              <w:bottom w:val="single" w:sz="4" w:space="0" w:color="A6A6A6"/>
              <w:right w:val="single" w:sz="4" w:space="0" w:color="A6A6A6"/>
            </w:tcBorders>
            <w:noWrap/>
            <w:vAlign w:val="center"/>
            <w:hideMark/>
          </w:tcPr>
          <w:p w14:paraId="6290C857"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(71.0%)</w:t>
            </w:r>
          </w:p>
        </w:tc>
      </w:tr>
    </w:tbl>
    <w:p w14:paraId="02ACBC9E" w14:textId="136373C6" w:rsidR="00171355" w:rsidRPr="00A30254" w:rsidRDefault="00171355" w:rsidP="00A81364">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7813A4">
        <w:rPr>
          <w:rFonts w:cs="Arial"/>
          <w:color w:val="7F7F7F" w:themeColor="text1" w:themeTint="80"/>
          <w:sz w:val="18"/>
          <w:szCs w:val="18"/>
        </w:rPr>
        <w:t>Operaciones Continuadas</w:t>
      </w:r>
    </w:p>
    <w:p w14:paraId="694E137B" w14:textId="77777777" w:rsidR="00A81364" w:rsidRDefault="00A81364" w:rsidP="00171355">
      <w:pPr>
        <w:rPr>
          <w:rFonts w:cs="Arial"/>
          <w:szCs w:val="20"/>
        </w:rPr>
      </w:pPr>
    </w:p>
    <w:p w14:paraId="40EE8C1D" w14:textId="78AEE9D9" w:rsidR="00171355" w:rsidRPr="00605E91" w:rsidRDefault="00171355" w:rsidP="00171355">
      <w:pPr>
        <w:rPr>
          <w:rFonts w:cs="Arial"/>
          <w:szCs w:val="20"/>
        </w:rPr>
      </w:pPr>
      <w:r w:rsidRPr="00605E91">
        <w:rPr>
          <w:rFonts w:cs="Arial"/>
          <w:szCs w:val="20"/>
        </w:rPr>
        <w:t>Para el periodo 202</w:t>
      </w:r>
      <w:r>
        <w:rPr>
          <w:rFonts w:cs="Arial"/>
          <w:szCs w:val="20"/>
        </w:rPr>
        <w:t>5</w:t>
      </w:r>
      <w:r w:rsidRPr="00605E91">
        <w:rPr>
          <w:rFonts w:cs="Arial"/>
          <w:szCs w:val="20"/>
        </w:rPr>
        <w:t xml:space="preserve">, este </w:t>
      </w:r>
      <w:r w:rsidRPr="00D2452B">
        <w:rPr>
          <w:rFonts w:cs="Arial"/>
          <w:szCs w:val="20"/>
        </w:rPr>
        <w:t>indicador disminuye a 0.</w:t>
      </w:r>
      <w:r w:rsidR="007813A4">
        <w:rPr>
          <w:rFonts w:cs="Arial"/>
          <w:szCs w:val="20"/>
        </w:rPr>
        <w:t>1</w:t>
      </w:r>
      <w:r w:rsidRPr="00D2452B">
        <w:rPr>
          <w:rFonts w:cs="Arial"/>
          <w:szCs w:val="20"/>
        </w:rPr>
        <w:t xml:space="preserve">%, </w:t>
      </w:r>
      <w:r w:rsidR="007813A4">
        <w:rPr>
          <w:rFonts w:cs="Arial"/>
          <w:szCs w:val="20"/>
        </w:rPr>
        <w:t>principalmente por la eliminación de los rubros asociados a las Operaciones Discontinuadas y a que el negocio de Operaciones Continuadas presenta un menor nivel de cuentas incobrables</w:t>
      </w:r>
      <w:r>
        <w:rPr>
          <w:rFonts w:cs="Arial"/>
          <w:szCs w:val="20"/>
        </w:rPr>
        <w:t>.</w:t>
      </w:r>
    </w:p>
    <w:p w14:paraId="1A81F8CC" w14:textId="77777777" w:rsidR="00171355" w:rsidRDefault="00171355" w:rsidP="00171355">
      <w:pPr>
        <w:spacing w:line="276" w:lineRule="auto"/>
        <w:rPr>
          <w:rFonts w:cs="Arial"/>
          <w:szCs w:val="20"/>
        </w:rPr>
      </w:pPr>
    </w:p>
    <w:p w14:paraId="07326FCC" w14:textId="77777777" w:rsidR="00171355" w:rsidRPr="00605E91" w:rsidRDefault="00171355" w:rsidP="00705162">
      <w:pPr>
        <w:pStyle w:val="Prrafodelista"/>
        <w:numPr>
          <w:ilvl w:val="0"/>
          <w:numId w:val="12"/>
        </w:numPr>
        <w:rPr>
          <w:rFonts w:cs="Arial"/>
          <w:b/>
          <w:bCs/>
          <w:szCs w:val="20"/>
        </w:rPr>
      </w:pPr>
      <w:r w:rsidRPr="00605E91">
        <w:rPr>
          <w:rFonts w:cs="Arial"/>
          <w:b/>
          <w:bCs/>
          <w:szCs w:val="20"/>
        </w:rPr>
        <w:t>Activos y Pasivos en Moneda Extranjera</w:t>
      </w:r>
    </w:p>
    <w:p w14:paraId="34F795BD" w14:textId="77777777" w:rsidR="00171355" w:rsidRDefault="00171355" w:rsidP="00171355">
      <w:pPr>
        <w:rPr>
          <w:rFonts w:cs="Arial"/>
          <w:szCs w:val="20"/>
        </w:rPr>
      </w:pPr>
      <w:r w:rsidRPr="00605E91">
        <w:rPr>
          <w:rFonts w:cs="Arial"/>
          <w:szCs w:val="20"/>
        </w:rPr>
        <w:t>A continuación, se presenta un detalle de los activos y pasivos monetarios con efecto en el Estado Consolidado de Pérdidas y Ganancias y Otros Resultados, denominados en US dólares que están sujetos a riesgo de tipo de cambio para los últimos dos años.</w:t>
      </w:r>
    </w:p>
    <w:p w14:paraId="19384915" w14:textId="77777777" w:rsidR="00171355" w:rsidRPr="00605E91" w:rsidRDefault="00171355" w:rsidP="00171355">
      <w:pPr>
        <w:rPr>
          <w:rFonts w:cs="Arial"/>
          <w:szCs w:val="20"/>
        </w:rPr>
      </w:pPr>
    </w:p>
    <w:p w14:paraId="1F5860CE" w14:textId="7764BAEF" w:rsidR="00171355" w:rsidRPr="00605E91" w:rsidRDefault="00171355" w:rsidP="00171355">
      <w:pPr>
        <w:pStyle w:val="Descripcin"/>
        <w:keepNext/>
      </w:pPr>
      <w:bookmarkStart w:id="83" w:name="_Toc221006996"/>
      <w:bookmarkStart w:id="84" w:name="_Toc228284752"/>
      <w:r w:rsidRPr="00605E91">
        <w:t xml:space="preserve">Tabla </w:t>
      </w:r>
      <w:fldSimple w:instr=" SEQ Tabla \* ARABIC ">
        <w:r w:rsidR="0033654E">
          <w:rPr>
            <w:noProof/>
          </w:rPr>
          <w:t>19</w:t>
        </w:r>
      </w:fldSimple>
      <w:r w:rsidRPr="00605E91">
        <w:t xml:space="preserve"> Activos y Pasivos en Moneda Extranjera</w:t>
      </w:r>
      <w:bookmarkEnd w:id="83"/>
      <w:bookmarkEnd w:id="84"/>
    </w:p>
    <w:tbl>
      <w:tblPr>
        <w:tblW w:w="7933" w:type="dxa"/>
        <w:jc w:val="center"/>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Layout w:type="fixed"/>
        <w:tblCellMar>
          <w:left w:w="70" w:type="dxa"/>
          <w:right w:w="70" w:type="dxa"/>
        </w:tblCellMar>
        <w:tblLook w:val="04A0" w:firstRow="1" w:lastRow="0" w:firstColumn="1" w:lastColumn="0" w:noHBand="0" w:noVBand="1"/>
      </w:tblPr>
      <w:tblGrid>
        <w:gridCol w:w="3920"/>
        <w:gridCol w:w="2006"/>
        <w:gridCol w:w="2007"/>
      </w:tblGrid>
      <w:tr w:rsidR="00171355" w:rsidRPr="00605E91" w14:paraId="4768716D" w14:textId="77777777" w:rsidTr="00E36C3E">
        <w:trPr>
          <w:trHeight w:val="177"/>
          <w:jc w:val="center"/>
        </w:trPr>
        <w:tc>
          <w:tcPr>
            <w:tcW w:w="3920" w:type="dxa"/>
            <w:vMerge w:val="restart"/>
            <w:shd w:val="clear" w:color="auto" w:fill="F2F2F2" w:themeFill="background1" w:themeFillShade="F2"/>
            <w:noWrap/>
            <w:vAlign w:val="center"/>
            <w:hideMark/>
          </w:tcPr>
          <w:p w14:paraId="1C867ED4" w14:textId="77777777" w:rsidR="00171355" w:rsidRPr="00605E91" w:rsidRDefault="00171355" w:rsidP="00E36C3E">
            <w:pPr>
              <w:spacing w:line="276" w:lineRule="auto"/>
              <w:contextualSpacing/>
              <w:jc w:val="center"/>
              <w:rPr>
                <w:rFonts w:cs="Arial"/>
                <w:b/>
                <w:bCs/>
                <w:szCs w:val="20"/>
              </w:rPr>
            </w:pPr>
            <w:r w:rsidRPr="00605E91">
              <w:rPr>
                <w:rFonts w:cs="Arial"/>
                <w:b/>
                <w:bCs/>
                <w:szCs w:val="20"/>
              </w:rPr>
              <w:t>Rubros</w:t>
            </w:r>
          </w:p>
        </w:tc>
        <w:tc>
          <w:tcPr>
            <w:tcW w:w="4013" w:type="dxa"/>
            <w:gridSpan w:val="2"/>
            <w:shd w:val="clear" w:color="auto" w:fill="F2F2F2" w:themeFill="background1" w:themeFillShade="F2"/>
            <w:noWrap/>
            <w:vAlign w:val="center"/>
            <w:hideMark/>
          </w:tcPr>
          <w:p w14:paraId="6EBC4322" w14:textId="77777777" w:rsidR="00171355" w:rsidRPr="00605E91" w:rsidRDefault="00171355" w:rsidP="00E36C3E">
            <w:pPr>
              <w:spacing w:line="276" w:lineRule="auto"/>
              <w:contextualSpacing/>
              <w:jc w:val="center"/>
              <w:rPr>
                <w:rFonts w:cs="Arial"/>
                <w:b/>
                <w:bCs/>
                <w:szCs w:val="20"/>
              </w:rPr>
            </w:pPr>
            <w:r w:rsidRPr="00605E91">
              <w:rPr>
                <w:rFonts w:cs="Arial"/>
                <w:b/>
                <w:bCs/>
                <w:szCs w:val="20"/>
              </w:rPr>
              <w:t>En miles de dólares</w:t>
            </w:r>
            <w:r w:rsidRPr="00605E91">
              <w:rPr>
                <w:rStyle w:val="Refdenotaalpie"/>
                <w:rFonts w:cs="Arial"/>
                <w:b/>
                <w:bCs/>
                <w:szCs w:val="20"/>
              </w:rPr>
              <w:footnoteReference w:id="3"/>
            </w:r>
          </w:p>
        </w:tc>
      </w:tr>
      <w:tr w:rsidR="00171355" w:rsidRPr="00605E91" w14:paraId="3EDC2E71" w14:textId="77777777" w:rsidTr="00E36C3E">
        <w:trPr>
          <w:trHeight w:val="177"/>
          <w:jc w:val="center"/>
        </w:trPr>
        <w:tc>
          <w:tcPr>
            <w:tcW w:w="3920" w:type="dxa"/>
            <w:vMerge/>
            <w:shd w:val="clear" w:color="auto" w:fill="F2F2F2" w:themeFill="background1" w:themeFillShade="F2"/>
            <w:noWrap/>
            <w:vAlign w:val="center"/>
          </w:tcPr>
          <w:p w14:paraId="0CD44907" w14:textId="77777777" w:rsidR="00171355" w:rsidRPr="00605E91" w:rsidRDefault="00171355" w:rsidP="00E36C3E">
            <w:pPr>
              <w:spacing w:line="276" w:lineRule="auto"/>
              <w:contextualSpacing/>
              <w:jc w:val="center"/>
              <w:rPr>
                <w:rFonts w:cs="Arial"/>
                <w:b/>
                <w:bCs/>
                <w:szCs w:val="20"/>
              </w:rPr>
            </w:pPr>
          </w:p>
        </w:tc>
        <w:tc>
          <w:tcPr>
            <w:tcW w:w="4013" w:type="dxa"/>
            <w:gridSpan w:val="2"/>
            <w:shd w:val="clear" w:color="auto" w:fill="F2F2F2" w:themeFill="background1" w:themeFillShade="F2"/>
            <w:noWrap/>
            <w:vAlign w:val="center"/>
          </w:tcPr>
          <w:p w14:paraId="470250A2" w14:textId="77777777" w:rsidR="00171355" w:rsidRPr="00605E91" w:rsidRDefault="00171355" w:rsidP="00E36C3E">
            <w:pPr>
              <w:spacing w:line="276" w:lineRule="auto"/>
              <w:contextualSpacing/>
              <w:jc w:val="center"/>
              <w:rPr>
                <w:rFonts w:cs="Arial"/>
                <w:b/>
                <w:bCs/>
                <w:szCs w:val="20"/>
              </w:rPr>
            </w:pPr>
          </w:p>
        </w:tc>
      </w:tr>
      <w:tr w:rsidR="00171355" w:rsidRPr="00605E91" w14:paraId="49760922" w14:textId="77777777" w:rsidTr="00E36C3E">
        <w:trPr>
          <w:trHeight w:val="255"/>
          <w:jc w:val="center"/>
        </w:trPr>
        <w:tc>
          <w:tcPr>
            <w:tcW w:w="3920" w:type="dxa"/>
            <w:vMerge/>
            <w:shd w:val="clear" w:color="auto" w:fill="F2F2F2" w:themeFill="background1" w:themeFillShade="F2"/>
            <w:vAlign w:val="center"/>
            <w:hideMark/>
          </w:tcPr>
          <w:p w14:paraId="1FEE8BDB" w14:textId="77777777" w:rsidR="00171355" w:rsidRPr="00605E91" w:rsidRDefault="00171355" w:rsidP="00E36C3E">
            <w:pPr>
              <w:spacing w:line="276" w:lineRule="auto"/>
              <w:contextualSpacing/>
              <w:jc w:val="center"/>
              <w:rPr>
                <w:rFonts w:cs="Arial"/>
                <w:b/>
                <w:bCs/>
                <w:szCs w:val="20"/>
              </w:rPr>
            </w:pPr>
          </w:p>
        </w:tc>
        <w:tc>
          <w:tcPr>
            <w:tcW w:w="2006" w:type="dxa"/>
            <w:shd w:val="clear" w:color="auto" w:fill="F2F2F2" w:themeFill="background1" w:themeFillShade="F2"/>
            <w:noWrap/>
            <w:vAlign w:val="center"/>
            <w:hideMark/>
          </w:tcPr>
          <w:p w14:paraId="1D780C21" w14:textId="77777777" w:rsidR="00171355" w:rsidRPr="00605E91" w:rsidRDefault="00171355" w:rsidP="00E36C3E">
            <w:pPr>
              <w:spacing w:line="276" w:lineRule="auto"/>
              <w:contextualSpacing/>
              <w:jc w:val="center"/>
              <w:rPr>
                <w:rFonts w:cs="Arial"/>
                <w:b/>
                <w:bCs/>
                <w:szCs w:val="20"/>
              </w:rPr>
            </w:pPr>
            <w:r w:rsidRPr="00605E91">
              <w:rPr>
                <w:rFonts w:cs="Arial"/>
                <w:b/>
                <w:bCs/>
                <w:szCs w:val="20"/>
              </w:rPr>
              <w:t>202</w:t>
            </w:r>
            <w:r>
              <w:rPr>
                <w:rFonts w:cs="Arial"/>
                <w:b/>
                <w:bCs/>
                <w:szCs w:val="20"/>
              </w:rPr>
              <w:t>4</w:t>
            </w:r>
          </w:p>
        </w:tc>
        <w:tc>
          <w:tcPr>
            <w:tcW w:w="2007" w:type="dxa"/>
            <w:shd w:val="clear" w:color="auto" w:fill="F2F2F2" w:themeFill="background1" w:themeFillShade="F2"/>
            <w:noWrap/>
            <w:hideMark/>
          </w:tcPr>
          <w:p w14:paraId="217610FA" w14:textId="77777777" w:rsidR="00171355" w:rsidRPr="00605E91" w:rsidRDefault="00171355" w:rsidP="00E36C3E">
            <w:pPr>
              <w:spacing w:line="276" w:lineRule="auto"/>
              <w:contextualSpacing/>
              <w:jc w:val="center"/>
              <w:rPr>
                <w:rFonts w:cs="Arial"/>
                <w:b/>
                <w:bCs/>
                <w:szCs w:val="20"/>
              </w:rPr>
            </w:pPr>
            <w:r w:rsidRPr="00605E91">
              <w:rPr>
                <w:rFonts w:cs="Arial"/>
                <w:b/>
                <w:bCs/>
                <w:szCs w:val="20"/>
              </w:rPr>
              <w:t>202</w:t>
            </w:r>
            <w:r>
              <w:rPr>
                <w:rFonts w:cs="Arial"/>
                <w:b/>
                <w:bCs/>
                <w:szCs w:val="20"/>
              </w:rPr>
              <w:t>5</w:t>
            </w:r>
          </w:p>
        </w:tc>
      </w:tr>
      <w:tr w:rsidR="00171355" w:rsidRPr="00605E91" w14:paraId="226A14E6" w14:textId="77777777" w:rsidTr="00E36C3E">
        <w:trPr>
          <w:trHeight w:val="255"/>
          <w:jc w:val="center"/>
        </w:trPr>
        <w:tc>
          <w:tcPr>
            <w:tcW w:w="7933" w:type="dxa"/>
            <w:gridSpan w:val="3"/>
            <w:noWrap/>
            <w:vAlign w:val="center"/>
            <w:hideMark/>
          </w:tcPr>
          <w:p w14:paraId="50492DAD" w14:textId="77777777" w:rsidR="00171355" w:rsidRPr="00605E91" w:rsidRDefault="00171355" w:rsidP="00E36C3E">
            <w:pPr>
              <w:spacing w:line="276" w:lineRule="auto"/>
              <w:contextualSpacing/>
              <w:jc w:val="center"/>
              <w:rPr>
                <w:rFonts w:cs="Arial"/>
                <w:b/>
                <w:bCs/>
                <w:szCs w:val="20"/>
              </w:rPr>
            </w:pPr>
            <w:r w:rsidRPr="00605E91">
              <w:rPr>
                <w:rFonts w:cs="Arial"/>
                <w:b/>
                <w:bCs/>
                <w:szCs w:val="20"/>
              </w:rPr>
              <w:t>Activos</w:t>
            </w:r>
          </w:p>
        </w:tc>
      </w:tr>
      <w:tr w:rsidR="00171355" w:rsidRPr="00605E91" w14:paraId="7F3ED83F" w14:textId="77777777" w:rsidTr="00E36C3E">
        <w:trPr>
          <w:trHeight w:val="255"/>
          <w:jc w:val="center"/>
        </w:trPr>
        <w:tc>
          <w:tcPr>
            <w:tcW w:w="3920" w:type="dxa"/>
            <w:noWrap/>
            <w:vAlign w:val="center"/>
            <w:hideMark/>
          </w:tcPr>
          <w:p w14:paraId="5AB0873B" w14:textId="77777777" w:rsidR="00171355" w:rsidRPr="00605E91" w:rsidRDefault="00171355" w:rsidP="00E36C3E">
            <w:pPr>
              <w:spacing w:line="276" w:lineRule="auto"/>
              <w:contextualSpacing/>
              <w:rPr>
                <w:rFonts w:cs="Arial"/>
                <w:szCs w:val="20"/>
              </w:rPr>
            </w:pPr>
            <w:r w:rsidRPr="00605E91">
              <w:rPr>
                <w:rFonts w:cs="Arial"/>
                <w:szCs w:val="20"/>
              </w:rPr>
              <w:t>Efectivo y equivalentes de efectivo</w:t>
            </w:r>
          </w:p>
        </w:tc>
        <w:tc>
          <w:tcPr>
            <w:tcW w:w="2006" w:type="dxa"/>
            <w:noWrap/>
            <w:vAlign w:val="center"/>
          </w:tcPr>
          <w:p w14:paraId="4140CDCE" w14:textId="77777777" w:rsidR="00171355" w:rsidRPr="00605E91" w:rsidRDefault="00171355" w:rsidP="00E36C3E">
            <w:pPr>
              <w:spacing w:line="276" w:lineRule="auto"/>
              <w:contextualSpacing/>
              <w:jc w:val="center"/>
              <w:rPr>
                <w:rFonts w:cs="Arial"/>
                <w:szCs w:val="20"/>
              </w:rPr>
            </w:pPr>
            <w:r w:rsidRPr="00605E91">
              <w:rPr>
                <w:szCs w:val="20"/>
              </w:rPr>
              <w:t>31.097</w:t>
            </w:r>
          </w:p>
        </w:tc>
        <w:tc>
          <w:tcPr>
            <w:tcW w:w="2007" w:type="dxa"/>
            <w:noWrap/>
          </w:tcPr>
          <w:p w14:paraId="6E243CD6" w14:textId="77777777" w:rsidR="00171355" w:rsidRPr="00605E91" w:rsidRDefault="00171355" w:rsidP="00E36C3E">
            <w:pPr>
              <w:spacing w:line="276" w:lineRule="auto"/>
              <w:contextualSpacing/>
              <w:jc w:val="center"/>
              <w:rPr>
                <w:rFonts w:cs="Arial"/>
                <w:szCs w:val="20"/>
              </w:rPr>
            </w:pPr>
            <w:r>
              <w:rPr>
                <w:szCs w:val="20"/>
              </w:rPr>
              <w:t>34.298</w:t>
            </w:r>
          </w:p>
        </w:tc>
      </w:tr>
      <w:tr w:rsidR="00171355" w:rsidRPr="00605E91" w14:paraId="2F06A952" w14:textId="77777777" w:rsidTr="00E36C3E">
        <w:trPr>
          <w:trHeight w:val="255"/>
          <w:jc w:val="center"/>
        </w:trPr>
        <w:tc>
          <w:tcPr>
            <w:tcW w:w="3920" w:type="dxa"/>
            <w:noWrap/>
            <w:vAlign w:val="center"/>
            <w:hideMark/>
          </w:tcPr>
          <w:p w14:paraId="28FAE87E" w14:textId="77777777" w:rsidR="00171355" w:rsidRPr="00605E91" w:rsidRDefault="00171355" w:rsidP="00E36C3E">
            <w:pPr>
              <w:spacing w:line="276" w:lineRule="auto"/>
              <w:contextualSpacing/>
              <w:rPr>
                <w:rFonts w:cs="Arial"/>
                <w:szCs w:val="20"/>
              </w:rPr>
            </w:pPr>
            <w:r w:rsidRPr="00605E91">
              <w:rPr>
                <w:rFonts w:cs="Arial"/>
                <w:szCs w:val="20"/>
              </w:rPr>
              <w:t>Documentos y cuentas por cobrar, neto</w:t>
            </w:r>
          </w:p>
        </w:tc>
        <w:tc>
          <w:tcPr>
            <w:tcW w:w="2006" w:type="dxa"/>
            <w:noWrap/>
            <w:vAlign w:val="center"/>
          </w:tcPr>
          <w:p w14:paraId="3CB5EA23" w14:textId="77777777" w:rsidR="00171355" w:rsidRPr="00605E91" w:rsidRDefault="00171355" w:rsidP="00E36C3E">
            <w:pPr>
              <w:spacing w:line="276" w:lineRule="auto"/>
              <w:contextualSpacing/>
              <w:jc w:val="center"/>
              <w:rPr>
                <w:rFonts w:cs="Arial"/>
                <w:szCs w:val="20"/>
              </w:rPr>
            </w:pPr>
            <w:r w:rsidRPr="00605E91">
              <w:rPr>
                <w:szCs w:val="20"/>
              </w:rPr>
              <w:t>24.836</w:t>
            </w:r>
          </w:p>
        </w:tc>
        <w:tc>
          <w:tcPr>
            <w:tcW w:w="2007" w:type="dxa"/>
            <w:noWrap/>
          </w:tcPr>
          <w:p w14:paraId="29E41BAE" w14:textId="77777777" w:rsidR="00171355" w:rsidRPr="00605E91" w:rsidRDefault="00171355" w:rsidP="00E36C3E">
            <w:pPr>
              <w:spacing w:line="276" w:lineRule="auto"/>
              <w:contextualSpacing/>
              <w:jc w:val="center"/>
              <w:rPr>
                <w:rFonts w:cs="Arial"/>
                <w:szCs w:val="20"/>
              </w:rPr>
            </w:pPr>
          </w:p>
        </w:tc>
      </w:tr>
      <w:tr w:rsidR="00171355" w:rsidRPr="00605E91" w14:paraId="018ABE11" w14:textId="77777777" w:rsidTr="00E36C3E">
        <w:trPr>
          <w:trHeight w:val="255"/>
          <w:jc w:val="center"/>
        </w:trPr>
        <w:tc>
          <w:tcPr>
            <w:tcW w:w="3920" w:type="dxa"/>
            <w:noWrap/>
            <w:vAlign w:val="center"/>
            <w:hideMark/>
          </w:tcPr>
          <w:p w14:paraId="2D9A70BA" w14:textId="77777777" w:rsidR="00171355" w:rsidRPr="00605E91" w:rsidRDefault="00171355" w:rsidP="00E36C3E">
            <w:pPr>
              <w:spacing w:line="276" w:lineRule="auto"/>
              <w:contextualSpacing/>
              <w:rPr>
                <w:rFonts w:cs="Arial"/>
                <w:b/>
                <w:bCs/>
                <w:szCs w:val="20"/>
              </w:rPr>
            </w:pPr>
            <w:r w:rsidRPr="00605E91">
              <w:rPr>
                <w:rFonts w:cs="Arial"/>
                <w:b/>
                <w:bCs/>
                <w:szCs w:val="20"/>
              </w:rPr>
              <w:t>Total de activos</w:t>
            </w:r>
          </w:p>
        </w:tc>
        <w:tc>
          <w:tcPr>
            <w:tcW w:w="2006" w:type="dxa"/>
            <w:noWrap/>
            <w:vAlign w:val="center"/>
          </w:tcPr>
          <w:p w14:paraId="18E3636B" w14:textId="77777777" w:rsidR="00171355" w:rsidRPr="00605E91" w:rsidRDefault="00171355" w:rsidP="00E36C3E">
            <w:pPr>
              <w:spacing w:line="276" w:lineRule="auto"/>
              <w:contextualSpacing/>
              <w:jc w:val="center"/>
              <w:rPr>
                <w:rFonts w:cs="Arial"/>
                <w:b/>
                <w:bCs/>
                <w:szCs w:val="20"/>
              </w:rPr>
            </w:pPr>
            <w:r w:rsidRPr="00605E91">
              <w:rPr>
                <w:rFonts w:cs="Arial"/>
                <w:b/>
                <w:bCs/>
                <w:szCs w:val="20"/>
              </w:rPr>
              <w:t>55.933</w:t>
            </w:r>
          </w:p>
        </w:tc>
        <w:tc>
          <w:tcPr>
            <w:tcW w:w="2007" w:type="dxa"/>
            <w:noWrap/>
          </w:tcPr>
          <w:p w14:paraId="6669BD29" w14:textId="77777777" w:rsidR="00171355" w:rsidRPr="00605E91" w:rsidRDefault="00171355" w:rsidP="00E36C3E">
            <w:pPr>
              <w:spacing w:line="276" w:lineRule="auto"/>
              <w:contextualSpacing/>
              <w:jc w:val="center"/>
              <w:rPr>
                <w:rFonts w:cs="Arial"/>
                <w:b/>
                <w:bCs/>
                <w:szCs w:val="20"/>
              </w:rPr>
            </w:pPr>
            <w:r>
              <w:rPr>
                <w:rFonts w:cs="Arial"/>
                <w:b/>
                <w:bCs/>
                <w:szCs w:val="20"/>
              </w:rPr>
              <w:t>34.298</w:t>
            </w:r>
          </w:p>
        </w:tc>
      </w:tr>
      <w:tr w:rsidR="00171355" w:rsidRPr="00605E91" w14:paraId="18C34EE8" w14:textId="77777777" w:rsidTr="00E36C3E">
        <w:trPr>
          <w:trHeight w:val="255"/>
          <w:jc w:val="center"/>
        </w:trPr>
        <w:tc>
          <w:tcPr>
            <w:tcW w:w="7933" w:type="dxa"/>
            <w:gridSpan w:val="3"/>
            <w:noWrap/>
            <w:vAlign w:val="center"/>
            <w:hideMark/>
          </w:tcPr>
          <w:p w14:paraId="42AA426E" w14:textId="77777777" w:rsidR="00171355" w:rsidRPr="00605E91" w:rsidRDefault="00171355" w:rsidP="00E36C3E">
            <w:pPr>
              <w:spacing w:line="276" w:lineRule="auto"/>
              <w:contextualSpacing/>
              <w:jc w:val="center"/>
              <w:rPr>
                <w:rFonts w:cs="Arial"/>
                <w:b/>
                <w:bCs/>
                <w:szCs w:val="20"/>
              </w:rPr>
            </w:pPr>
            <w:r w:rsidRPr="00605E91">
              <w:rPr>
                <w:rFonts w:cs="Arial"/>
                <w:b/>
                <w:bCs/>
                <w:szCs w:val="20"/>
              </w:rPr>
              <w:t>Pasivos</w:t>
            </w:r>
          </w:p>
        </w:tc>
      </w:tr>
      <w:tr w:rsidR="00171355" w:rsidRPr="00605E91" w14:paraId="2E15C6A8" w14:textId="77777777" w:rsidTr="00E36C3E">
        <w:trPr>
          <w:trHeight w:val="255"/>
          <w:jc w:val="center"/>
        </w:trPr>
        <w:tc>
          <w:tcPr>
            <w:tcW w:w="3920" w:type="dxa"/>
            <w:noWrap/>
            <w:vAlign w:val="center"/>
            <w:hideMark/>
          </w:tcPr>
          <w:p w14:paraId="17B6CA2A" w14:textId="77777777" w:rsidR="00171355" w:rsidRPr="00605E91" w:rsidRDefault="00171355" w:rsidP="00E36C3E">
            <w:pPr>
              <w:spacing w:line="276" w:lineRule="auto"/>
              <w:contextualSpacing/>
              <w:rPr>
                <w:rFonts w:cs="Arial"/>
                <w:szCs w:val="20"/>
              </w:rPr>
            </w:pPr>
            <w:r w:rsidRPr="00605E91">
              <w:rPr>
                <w:rFonts w:cs="Arial"/>
                <w:szCs w:val="20"/>
              </w:rPr>
              <w:t>Préstamos bancarios</w:t>
            </w:r>
          </w:p>
        </w:tc>
        <w:tc>
          <w:tcPr>
            <w:tcW w:w="2006" w:type="dxa"/>
            <w:noWrap/>
            <w:vAlign w:val="center"/>
          </w:tcPr>
          <w:p w14:paraId="5A76635B" w14:textId="77777777" w:rsidR="00171355" w:rsidRPr="00605E91" w:rsidRDefault="00171355" w:rsidP="00E36C3E">
            <w:pPr>
              <w:spacing w:line="276" w:lineRule="auto"/>
              <w:contextualSpacing/>
              <w:jc w:val="center"/>
              <w:rPr>
                <w:rFonts w:cs="Arial"/>
                <w:szCs w:val="20"/>
              </w:rPr>
            </w:pPr>
            <w:r w:rsidRPr="00605E91">
              <w:rPr>
                <w:rFonts w:cs="Arial"/>
                <w:szCs w:val="20"/>
              </w:rPr>
              <w:t>82.680</w:t>
            </w:r>
          </w:p>
        </w:tc>
        <w:tc>
          <w:tcPr>
            <w:tcW w:w="2007" w:type="dxa"/>
            <w:noWrap/>
          </w:tcPr>
          <w:p w14:paraId="0ACE7972" w14:textId="77777777" w:rsidR="00171355" w:rsidRPr="00605E91" w:rsidRDefault="00171355" w:rsidP="00E36C3E">
            <w:pPr>
              <w:spacing w:line="276" w:lineRule="auto"/>
              <w:contextualSpacing/>
              <w:jc w:val="center"/>
              <w:rPr>
                <w:rFonts w:cs="Arial"/>
                <w:szCs w:val="20"/>
              </w:rPr>
            </w:pPr>
            <w:r>
              <w:rPr>
                <w:rFonts w:cs="Arial"/>
                <w:szCs w:val="20"/>
              </w:rPr>
              <w:t>35.160</w:t>
            </w:r>
          </w:p>
        </w:tc>
      </w:tr>
      <w:tr w:rsidR="00171355" w:rsidRPr="00605E91" w14:paraId="157D8004" w14:textId="77777777" w:rsidTr="00E36C3E">
        <w:trPr>
          <w:trHeight w:val="54"/>
          <w:jc w:val="center"/>
        </w:trPr>
        <w:tc>
          <w:tcPr>
            <w:tcW w:w="3920" w:type="dxa"/>
            <w:noWrap/>
            <w:vAlign w:val="center"/>
          </w:tcPr>
          <w:p w14:paraId="1472F65F" w14:textId="77777777" w:rsidR="00171355" w:rsidRPr="00605E91" w:rsidRDefault="00171355" w:rsidP="00E36C3E">
            <w:pPr>
              <w:spacing w:line="276" w:lineRule="auto"/>
              <w:contextualSpacing/>
              <w:rPr>
                <w:rFonts w:cs="Arial"/>
                <w:szCs w:val="20"/>
              </w:rPr>
            </w:pPr>
            <w:r w:rsidRPr="00605E91">
              <w:rPr>
                <w:rFonts w:cs="Arial"/>
                <w:szCs w:val="20"/>
              </w:rPr>
              <w:t>Pasivos bajo arrendamiento</w:t>
            </w:r>
          </w:p>
        </w:tc>
        <w:tc>
          <w:tcPr>
            <w:tcW w:w="2006" w:type="dxa"/>
            <w:noWrap/>
            <w:vAlign w:val="center"/>
          </w:tcPr>
          <w:p w14:paraId="19625E1A" w14:textId="77777777" w:rsidR="00171355" w:rsidRPr="00605E91" w:rsidRDefault="00171355" w:rsidP="00E36C3E">
            <w:pPr>
              <w:spacing w:line="276" w:lineRule="auto"/>
              <w:contextualSpacing/>
              <w:jc w:val="center"/>
              <w:rPr>
                <w:rFonts w:cs="Arial"/>
                <w:szCs w:val="20"/>
              </w:rPr>
            </w:pPr>
            <w:r w:rsidRPr="00605E91">
              <w:rPr>
                <w:rFonts w:cs="Arial"/>
                <w:szCs w:val="20"/>
              </w:rPr>
              <w:t>35.711</w:t>
            </w:r>
          </w:p>
        </w:tc>
        <w:tc>
          <w:tcPr>
            <w:tcW w:w="2007" w:type="dxa"/>
            <w:noWrap/>
          </w:tcPr>
          <w:p w14:paraId="6DC0B8C6" w14:textId="77777777" w:rsidR="00171355" w:rsidRPr="00605E91" w:rsidRDefault="00171355" w:rsidP="00E36C3E">
            <w:pPr>
              <w:spacing w:line="276" w:lineRule="auto"/>
              <w:contextualSpacing/>
              <w:jc w:val="center"/>
              <w:rPr>
                <w:rFonts w:cs="Arial"/>
                <w:szCs w:val="20"/>
              </w:rPr>
            </w:pPr>
            <w:r>
              <w:rPr>
                <w:rFonts w:cs="Arial"/>
                <w:szCs w:val="20"/>
              </w:rPr>
              <w:t>5.464</w:t>
            </w:r>
          </w:p>
        </w:tc>
      </w:tr>
      <w:tr w:rsidR="00171355" w:rsidRPr="00605E91" w14:paraId="04A8973D" w14:textId="77777777" w:rsidTr="00E36C3E">
        <w:trPr>
          <w:trHeight w:val="255"/>
          <w:jc w:val="center"/>
        </w:trPr>
        <w:tc>
          <w:tcPr>
            <w:tcW w:w="3920" w:type="dxa"/>
            <w:noWrap/>
            <w:vAlign w:val="center"/>
            <w:hideMark/>
          </w:tcPr>
          <w:p w14:paraId="0AA4C524" w14:textId="77777777" w:rsidR="00171355" w:rsidRPr="00605E91" w:rsidRDefault="00171355" w:rsidP="00E36C3E">
            <w:pPr>
              <w:spacing w:line="276" w:lineRule="auto"/>
              <w:contextualSpacing/>
              <w:rPr>
                <w:rFonts w:cs="Arial"/>
                <w:szCs w:val="20"/>
              </w:rPr>
            </w:pPr>
            <w:r w:rsidRPr="00605E91">
              <w:rPr>
                <w:rFonts w:cs="Arial"/>
                <w:szCs w:val="20"/>
              </w:rPr>
              <w:t>Cuentas por pagar</w:t>
            </w:r>
          </w:p>
        </w:tc>
        <w:tc>
          <w:tcPr>
            <w:tcW w:w="2006" w:type="dxa"/>
            <w:noWrap/>
            <w:vAlign w:val="center"/>
          </w:tcPr>
          <w:p w14:paraId="6E2BA595" w14:textId="77777777" w:rsidR="00171355" w:rsidRPr="00605E91" w:rsidRDefault="00171355" w:rsidP="00E36C3E">
            <w:pPr>
              <w:spacing w:line="276" w:lineRule="auto"/>
              <w:contextualSpacing/>
              <w:jc w:val="center"/>
              <w:rPr>
                <w:rFonts w:cs="Arial"/>
                <w:szCs w:val="20"/>
              </w:rPr>
            </w:pPr>
            <w:r w:rsidRPr="00605E91">
              <w:rPr>
                <w:rFonts w:cs="Arial"/>
                <w:szCs w:val="20"/>
              </w:rPr>
              <w:t>51.108</w:t>
            </w:r>
          </w:p>
        </w:tc>
        <w:tc>
          <w:tcPr>
            <w:tcW w:w="2007" w:type="dxa"/>
            <w:noWrap/>
          </w:tcPr>
          <w:p w14:paraId="1B7C251D" w14:textId="77777777" w:rsidR="00171355" w:rsidRPr="00605E91" w:rsidRDefault="00171355" w:rsidP="00E36C3E">
            <w:pPr>
              <w:spacing w:line="276" w:lineRule="auto"/>
              <w:contextualSpacing/>
              <w:jc w:val="center"/>
              <w:rPr>
                <w:rFonts w:cs="Arial"/>
                <w:szCs w:val="20"/>
              </w:rPr>
            </w:pPr>
            <w:r>
              <w:rPr>
                <w:rFonts w:cs="Arial"/>
                <w:szCs w:val="20"/>
              </w:rPr>
              <w:t>548</w:t>
            </w:r>
          </w:p>
        </w:tc>
      </w:tr>
      <w:tr w:rsidR="00171355" w:rsidRPr="00605E91" w14:paraId="31F50672" w14:textId="77777777" w:rsidTr="00E36C3E">
        <w:trPr>
          <w:trHeight w:val="255"/>
          <w:jc w:val="center"/>
        </w:trPr>
        <w:tc>
          <w:tcPr>
            <w:tcW w:w="3920" w:type="dxa"/>
            <w:noWrap/>
            <w:vAlign w:val="center"/>
            <w:hideMark/>
          </w:tcPr>
          <w:p w14:paraId="52BEC07F" w14:textId="77777777" w:rsidR="00171355" w:rsidRPr="00605E91" w:rsidRDefault="00171355" w:rsidP="00E36C3E">
            <w:pPr>
              <w:spacing w:line="276" w:lineRule="auto"/>
              <w:contextualSpacing/>
              <w:rPr>
                <w:rFonts w:cs="Arial"/>
                <w:b/>
                <w:bCs/>
                <w:szCs w:val="20"/>
              </w:rPr>
            </w:pPr>
            <w:r w:rsidRPr="00605E91">
              <w:rPr>
                <w:rFonts w:cs="Arial"/>
                <w:b/>
                <w:bCs/>
                <w:szCs w:val="20"/>
              </w:rPr>
              <w:t>Total de pasivos</w:t>
            </w:r>
          </w:p>
        </w:tc>
        <w:tc>
          <w:tcPr>
            <w:tcW w:w="2006" w:type="dxa"/>
            <w:noWrap/>
            <w:vAlign w:val="center"/>
          </w:tcPr>
          <w:p w14:paraId="7AEBB0F5" w14:textId="77777777" w:rsidR="00171355" w:rsidRPr="00605E91" w:rsidRDefault="00171355" w:rsidP="00E36C3E">
            <w:pPr>
              <w:spacing w:line="276" w:lineRule="auto"/>
              <w:contextualSpacing/>
              <w:jc w:val="center"/>
              <w:rPr>
                <w:rFonts w:cs="Arial"/>
                <w:b/>
                <w:bCs/>
                <w:szCs w:val="20"/>
              </w:rPr>
            </w:pPr>
            <w:r w:rsidRPr="00605E91">
              <w:rPr>
                <w:rFonts w:cs="Arial"/>
                <w:b/>
                <w:bCs/>
                <w:szCs w:val="20"/>
              </w:rPr>
              <w:t>169.499</w:t>
            </w:r>
          </w:p>
        </w:tc>
        <w:tc>
          <w:tcPr>
            <w:tcW w:w="2007" w:type="dxa"/>
            <w:noWrap/>
          </w:tcPr>
          <w:p w14:paraId="3EF0ABA1" w14:textId="77777777" w:rsidR="00171355" w:rsidRPr="00605E91" w:rsidRDefault="00171355" w:rsidP="00E36C3E">
            <w:pPr>
              <w:spacing w:line="276" w:lineRule="auto"/>
              <w:contextualSpacing/>
              <w:jc w:val="center"/>
              <w:rPr>
                <w:rFonts w:cs="Arial"/>
                <w:b/>
                <w:bCs/>
                <w:szCs w:val="20"/>
              </w:rPr>
            </w:pPr>
            <w:r>
              <w:rPr>
                <w:rFonts w:cs="Arial"/>
                <w:b/>
                <w:bCs/>
                <w:szCs w:val="20"/>
              </w:rPr>
              <w:t>41.172</w:t>
            </w:r>
          </w:p>
        </w:tc>
      </w:tr>
    </w:tbl>
    <w:p w14:paraId="20051DC8" w14:textId="77777777" w:rsidR="00171355" w:rsidRPr="00605E91" w:rsidRDefault="00171355" w:rsidP="00171355">
      <w:pPr>
        <w:rPr>
          <w:rFonts w:cs="Arial"/>
          <w:szCs w:val="20"/>
        </w:rPr>
      </w:pPr>
    </w:p>
    <w:p w14:paraId="7F543760" w14:textId="77777777" w:rsidR="00171355" w:rsidRPr="00634A98" w:rsidRDefault="00171355" w:rsidP="00705162">
      <w:pPr>
        <w:pStyle w:val="Ttulo2"/>
        <w:numPr>
          <w:ilvl w:val="0"/>
          <w:numId w:val="4"/>
        </w:numPr>
        <w:rPr>
          <w:rFonts w:cs="Arial"/>
          <w:b/>
          <w:bCs/>
          <w:sz w:val="20"/>
          <w:szCs w:val="20"/>
        </w:rPr>
      </w:pPr>
      <w:bookmarkStart w:id="85" w:name="_Toc221012575"/>
      <w:bookmarkStart w:id="86" w:name="_Toc228284514"/>
      <w:r w:rsidRPr="00634A98">
        <w:rPr>
          <w:rFonts w:cs="Arial"/>
          <w:b/>
          <w:bCs/>
          <w:sz w:val="20"/>
          <w:szCs w:val="20"/>
        </w:rPr>
        <w:t>Endeudamiento y capitalización</w:t>
      </w:r>
      <w:bookmarkEnd w:id="85"/>
      <w:bookmarkEnd w:id="86"/>
    </w:p>
    <w:p w14:paraId="5CDD6724" w14:textId="77777777" w:rsidR="00171355" w:rsidRPr="00605E91" w:rsidRDefault="00171355" w:rsidP="00171355">
      <w:pPr>
        <w:rPr>
          <w:rFonts w:cs="Arial"/>
          <w:i/>
          <w:iCs/>
          <w:szCs w:val="20"/>
        </w:rPr>
      </w:pPr>
      <w:r w:rsidRPr="00605E91">
        <w:rPr>
          <w:rFonts w:cs="Arial"/>
          <w:szCs w:val="20"/>
        </w:rPr>
        <w:t xml:space="preserve">El Artículo 116 de la Ley Orgánica del Banco Central de Costa Rica, establece que: </w:t>
      </w:r>
      <w:r w:rsidRPr="00605E91">
        <w:rPr>
          <w:rFonts w:cs="Arial"/>
          <w:i/>
          <w:iCs/>
          <w:szCs w:val="20"/>
        </w:rPr>
        <w:t>“No se considera intermediación financiera la captación de recursos para capital de trabajo o para el financiamiento de proyectos de inversión de carácter no financiero de la propia empresa emisora o sus subsidiarias, siempre que las emisiones se encuentren registradas ante la Superintendencia General de Valores. En estos casos, los pasivos totales de las empresas emisoras no pueden exceder de cuatro veces su capital y reservas, conforme a las reglas que emita la Superintendencia General de Valores. Para normar este tema se emitió el acuerdo del Superintendente SGV-A-73.”</w:t>
      </w:r>
    </w:p>
    <w:p w14:paraId="34CAC74A" w14:textId="77777777" w:rsidR="00171355" w:rsidRPr="00634A98" w:rsidRDefault="00171355" w:rsidP="00705162">
      <w:pPr>
        <w:pStyle w:val="Ttulo3"/>
        <w:numPr>
          <w:ilvl w:val="1"/>
          <w:numId w:val="4"/>
        </w:numPr>
        <w:rPr>
          <w:rFonts w:cs="Arial"/>
          <w:b/>
          <w:bCs/>
          <w:sz w:val="20"/>
          <w:szCs w:val="20"/>
        </w:rPr>
      </w:pPr>
      <w:bookmarkStart w:id="87" w:name="_Toc221012576"/>
      <w:bookmarkStart w:id="88" w:name="_Toc228284515"/>
      <w:r w:rsidRPr="00634A98">
        <w:rPr>
          <w:rFonts w:cs="Arial"/>
          <w:b/>
          <w:bCs/>
          <w:sz w:val="20"/>
          <w:szCs w:val="20"/>
        </w:rPr>
        <w:t>Endeudamiento</w:t>
      </w:r>
      <w:bookmarkEnd w:id="87"/>
      <w:bookmarkEnd w:id="88"/>
    </w:p>
    <w:p w14:paraId="624C3B58" w14:textId="77777777" w:rsidR="00171355" w:rsidRPr="00605E91" w:rsidRDefault="00171355" w:rsidP="00705162">
      <w:pPr>
        <w:pStyle w:val="Prrafodelista"/>
        <w:numPr>
          <w:ilvl w:val="0"/>
          <w:numId w:val="13"/>
        </w:numPr>
        <w:rPr>
          <w:rFonts w:cs="Arial"/>
          <w:b/>
          <w:bCs/>
          <w:szCs w:val="20"/>
        </w:rPr>
      </w:pPr>
      <w:r w:rsidRPr="00605E91">
        <w:rPr>
          <w:rFonts w:cs="Arial"/>
          <w:b/>
          <w:bCs/>
          <w:szCs w:val="20"/>
        </w:rPr>
        <w:t>Pasivo Total a Patrimonio Neto (Excluyendo las Utilidades Disponibles)</w:t>
      </w:r>
    </w:p>
    <w:p w14:paraId="218D9A87" w14:textId="77777777" w:rsidR="00171355" w:rsidRDefault="00171355" w:rsidP="00171355">
      <w:pPr>
        <w:rPr>
          <w:rFonts w:cs="Arial"/>
          <w:szCs w:val="20"/>
        </w:rPr>
      </w:pPr>
      <w:r w:rsidRPr="00605E91">
        <w:rPr>
          <w:rFonts w:cs="Arial"/>
          <w:szCs w:val="20"/>
        </w:rPr>
        <w:t>El cálculo de esta razón corresponde a tomar el saldo del pasivo total (incluyendo el total de las emisiones autorizadas colocadas) y dividirlo entre el patrimonio neto (excluyendo las utilidades no distribuidas disponibles). El resultado se interpreta como la exposición de los acreedores en el caso de una posible insolvencia de la Compañía, una vez excluidas las utilidades disponibles. Este cálculo no incluye el interés minoritario.</w:t>
      </w:r>
    </w:p>
    <w:p w14:paraId="16814A2C" w14:textId="77777777" w:rsidR="00C03443" w:rsidRDefault="00C03443" w:rsidP="00171355">
      <w:pPr>
        <w:rPr>
          <w:rFonts w:cs="Arial"/>
          <w:szCs w:val="20"/>
        </w:rPr>
      </w:pPr>
    </w:p>
    <w:p w14:paraId="2CB08466" w14:textId="77777777" w:rsidR="00C03443" w:rsidRDefault="00C03443" w:rsidP="00171355">
      <w:pPr>
        <w:rPr>
          <w:rFonts w:cs="Arial"/>
          <w:szCs w:val="20"/>
        </w:rPr>
      </w:pPr>
    </w:p>
    <w:p w14:paraId="04EF6755" w14:textId="77777777" w:rsidR="00C03443" w:rsidRPr="00605E91" w:rsidRDefault="00C03443" w:rsidP="00171355">
      <w:pPr>
        <w:rPr>
          <w:rFonts w:cs="Arial"/>
          <w:szCs w:val="20"/>
        </w:rPr>
      </w:pPr>
    </w:p>
    <w:p w14:paraId="17144AE4" w14:textId="399F6F67" w:rsidR="00171355" w:rsidRDefault="00171355" w:rsidP="00171355">
      <w:pPr>
        <w:pStyle w:val="Descripcin"/>
        <w:keepNext/>
      </w:pPr>
      <w:bookmarkStart w:id="89" w:name="_Toc221006997"/>
      <w:bookmarkStart w:id="90" w:name="_Toc228284753"/>
      <w:r w:rsidRPr="00605E91">
        <w:lastRenderedPageBreak/>
        <w:t xml:space="preserve">Tabla </w:t>
      </w:r>
      <w:fldSimple w:instr=" SEQ Tabla \* ARABIC ">
        <w:r w:rsidR="0033654E">
          <w:rPr>
            <w:noProof/>
          </w:rPr>
          <w:t>20</w:t>
        </w:r>
      </w:fldSimple>
      <w:r w:rsidRPr="00605E91">
        <w:t xml:space="preserve"> Pasivo Total a Patrimonio Neto (Excluyendo las Utilidades Disponibles)</w:t>
      </w:r>
      <w:bookmarkEnd w:id="89"/>
      <w:bookmarkEnd w:id="90"/>
    </w:p>
    <w:tbl>
      <w:tblPr>
        <w:tblW w:w="10273" w:type="dxa"/>
        <w:jc w:val="center"/>
        <w:tblCellMar>
          <w:left w:w="70" w:type="dxa"/>
          <w:right w:w="70" w:type="dxa"/>
        </w:tblCellMar>
        <w:tblLook w:val="04A0" w:firstRow="1" w:lastRow="0" w:firstColumn="1" w:lastColumn="0" w:noHBand="0" w:noVBand="1"/>
      </w:tblPr>
      <w:tblGrid>
        <w:gridCol w:w="3121"/>
        <w:gridCol w:w="1278"/>
        <w:gridCol w:w="1276"/>
        <w:gridCol w:w="1276"/>
        <w:gridCol w:w="1276"/>
        <w:gridCol w:w="1275"/>
        <w:gridCol w:w="771"/>
      </w:tblGrid>
      <w:tr w:rsidR="00171355" w:rsidRPr="00775643" w14:paraId="4BED23EB" w14:textId="77777777" w:rsidTr="00BA6F6C">
        <w:trPr>
          <w:trHeight w:val="280"/>
          <w:jc w:val="center"/>
        </w:trPr>
        <w:tc>
          <w:tcPr>
            <w:tcW w:w="312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0089CCBF"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Pasivo Total a Patrimonio Neto</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41806C8A"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76D0C9F7"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Variación</w:t>
            </w:r>
            <w:r w:rsidRPr="00775643">
              <w:rPr>
                <w:rFonts w:eastAsia="Times New Roman" w:cs="Arial"/>
                <w:b/>
                <w:bCs/>
                <w:color w:val="000000"/>
                <w:sz w:val="18"/>
                <w:szCs w:val="18"/>
                <w:lang w:eastAsia="es-CR"/>
              </w:rPr>
              <w:br/>
              <w:t>Absoluta</w:t>
            </w:r>
          </w:p>
        </w:tc>
        <w:tc>
          <w:tcPr>
            <w:tcW w:w="77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42E0FA3F"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w:t>
            </w:r>
          </w:p>
        </w:tc>
      </w:tr>
      <w:tr w:rsidR="00171355" w:rsidRPr="00775643" w14:paraId="63E6F1FE" w14:textId="77777777" w:rsidTr="00BA6F6C">
        <w:trPr>
          <w:trHeight w:val="280"/>
          <w:jc w:val="center"/>
        </w:trPr>
        <w:tc>
          <w:tcPr>
            <w:tcW w:w="3121" w:type="dxa"/>
            <w:vMerge/>
            <w:tcBorders>
              <w:top w:val="single" w:sz="4" w:space="0" w:color="A6A6A6"/>
              <w:left w:val="single" w:sz="4" w:space="0" w:color="A6A6A6"/>
              <w:bottom w:val="single" w:sz="4" w:space="0" w:color="A6A6A6"/>
              <w:right w:val="single" w:sz="4" w:space="0" w:color="A6A6A6"/>
            </w:tcBorders>
            <w:vAlign w:val="center"/>
            <w:hideMark/>
          </w:tcPr>
          <w:p w14:paraId="6387D0D3"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6C63226A"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322C2EB3"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64085BF9"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2FBD3C38"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09BC053E"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c>
          <w:tcPr>
            <w:tcW w:w="771" w:type="dxa"/>
            <w:vMerge/>
            <w:tcBorders>
              <w:top w:val="single" w:sz="4" w:space="0" w:color="A6A6A6"/>
              <w:left w:val="single" w:sz="4" w:space="0" w:color="A6A6A6"/>
              <w:bottom w:val="single" w:sz="4" w:space="0" w:color="A6A6A6"/>
              <w:right w:val="single" w:sz="4" w:space="0" w:color="A6A6A6"/>
            </w:tcBorders>
            <w:vAlign w:val="center"/>
            <w:hideMark/>
          </w:tcPr>
          <w:p w14:paraId="0D21C749"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r>
      <w:tr w:rsidR="00171355" w:rsidRPr="00775643" w14:paraId="621C0294" w14:textId="77777777" w:rsidTr="00BA6F6C">
        <w:trPr>
          <w:trHeight w:val="280"/>
          <w:jc w:val="center"/>
        </w:trPr>
        <w:tc>
          <w:tcPr>
            <w:tcW w:w="3121" w:type="dxa"/>
            <w:tcBorders>
              <w:top w:val="nil"/>
              <w:left w:val="single" w:sz="4" w:space="0" w:color="A6A6A6"/>
              <w:bottom w:val="single" w:sz="4" w:space="0" w:color="A6A6A6"/>
              <w:right w:val="single" w:sz="4" w:space="0" w:color="A6A6A6"/>
            </w:tcBorders>
            <w:noWrap/>
            <w:vAlign w:val="bottom"/>
            <w:hideMark/>
          </w:tcPr>
          <w:p w14:paraId="2DDE7923"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Pasivo Total</w:t>
            </w:r>
          </w:p>
        </w:tc>
        <w:tc>
          <w:tcPr>
            <w:tcW w:w="1278" w:type="dxa"/>
            <w:tcBorders>
              <w:top w:val="nil"/>
              <w:left w:val="nil"/>
              <w:bottom w:val="single" w:sz="4" w:space="0" w:color="A6A6A6"/>
              <w:right w:val="single" w:sz="4" w:space="0" w:color="A6A6A6"/>
            </w:tcBorders>
            <w:noWrap/>
            <w:vAlign w:val="bottom"/>
            <w:hideMark/>
          </w:tcPr>
          <w:p w14:paraId="4ADA01B7"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461 717 </w:t>
            </w:r>
          </w:p>
        </w:tc>
        <w:tc>
          <w:tcPr>
            <w:tcW w:w="1276" w:type="dxa"/>
            <w:tcBorders>
              <w:top w:val="nil"/>
              <w:left w:val="nil"/>
              <w:bottom w:val="single" w:sz="4" w:space="0" w:color="A6A6A6"/>
              <w:right w:val="single" w:sz="4" w:space="0" w:color="A6A6A6"/>
            </w:tcBorders>
            <w:noWrap/>
            <w:vAlign w:val="bottom"/>
            <w:hideMark/>
          </w:tcPr>
          <w:p w14:paraId="2880A6B1"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489 674 </w:t>
            </w:r>
          </w:p>
        </w:tc>
        <w:tc>
          <w:tcPr>
            <w:tcW w:w="1276" w:type="dxa"/>
            <w:tcBorders>
              <w:top w:val="nil"/>
              <w:left w:val="nil"/>
              <w:bottom w:val="single" w:sz="4" w:space="0" w:color="A6A6A6"/>
              <w:right w:val="single" w:sz="4" w:space="0" w:color="A6A6A6"/>
            </w:tcBorders>
            <w:noWrap/>
            <w:vAlign w:val="bottom"/>
            <w:hideMark/>
          </w:tcPr>
          <w:p w14:paraId="6A87ACA4"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465 547 </w:t>
            </w:r>
          </w:p>
        </w:tc>
        <w:tc>
          <w:tcPr>
            <w:tcW w:w="1276" w:type="dxa"/>
            <w:tcBorders>
              <w:top w:val="nil"/>
              <w:left w:val="nil"/>
              <w:bottom w:val="single" w:sz="4" w:space="0" w:color="A6A6A6"/>
              <w:right w:val="single" w:sz="4" w:space="0" w:color="A6A6A6"/>
            </w:tcBorders>
            <w:noWrap/>
            <w:vAlign w:val="bottom"/>
            <w:hideMark/>
          </w:tcPr>
          <w:p w14:paraId="71F6EF55"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67 283 </w:t>
            </w:r>
          </w:p>
        </w:tc>
        <w:tc>
          <w:tcPr>
            <w:tcW w:w="1275" w:type="dxa"/>
            <w:tcBorders>
              <w:top w:val="nil"/>
              <w:left w:val="nil"/>
              <w:bottom w:val="single" w:sz="4" w:space="0" w:color="A6A6A6"/>
              <w:right w:val="single" w:sz="4" w:space="0" w:color="A6A6A6"/>
            </w:tcBorders>
            <w:noWrap/>
            <w:vAlign w:val="center"/>
            <w:hideMark/>
          </w:tcPr>
          <w:p w14:paraId="29489554"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(422 391)</w:t>
            </w:r>
          </w:p>
        </w:tc>
        <w:tc>
          <w:tcPr>
            <w:tcW w:w="771" w:type="dxa"/>
            <w:tcBorders>
              <w:top w:val="nil"/>
              <w:left w:val="nil"/>
              <w:bottom w:val="single" w:sz="4" w:space="0" w:color="A6A6A6"/>
              <w:right w:val="single" w:sz="4" w:space="0" w:color="A6A6A6"/>
            </w:tcBorders>
            <w:noWrap/>
            <w:vAlign w:val="center"/>
            <w:hideMark/>
          </w:tcPr>
          <w:p w14:paraId="60957E52"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(86.3%)</w:t>
            </w:r>
          </w:p>
        </w:tc>
      </w:tr>
      <w:tr w:rsidR="00171355" w:rsidRPr="00775643" w14:paraId="1788755C" w14:textId="77777777" w:rsidTr="00BA6F6C">
        <w:trPr>
          <w:trHeight w:val="280"/>
          <w:jc w:val="center"/>
        </w:trPr>
        <w:tc>
          <w:tcPr>
            <w:tcW w:w="3121" w:type="dxa"/>
            <w:tcBorders>
              <w:top w:val="nil"/>
              <w:left w:val="single" w:sz="4" w:space="0" w:color="A6A6A6"/>
              <w:bottom w:val="single" w:sz="4" w:space="0" w:color="A6A6A6"/>
              <w:right w:val="single" w:sz="4" w:space="0" w:color="A6A6A6"/>
            </w:tcBorders>
            <w:noWrap/>
            <w:vAlign w:val="bottom"/>
            <w:hideMark/>
          </w:tcPr>
          <w:p w14:paraId="679BCC18"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Patrimonio</w:t>
            </w:r>
          </w:p>
        </w:tc>
        <w:tc>
          <w:tcPr>
            <w:tcW w:w="1278" w:type="dxa"/>
            <w:tcBorders>
              <w:top w:val="nil"/>
              <w:left w:val="nil"/>
              <w:bottom w:val="single" w:sz="4" w:space="0" w:color="A6A6A6"/>
              <w:right w:val="single" w:sz="4" w:space="0" w:color="A6A6A6"/>
            </w:tcBorders>
            <w:noWrap/>
            <w:vAlign w:val="bottom"/>
            <w:hideMark/>
          </w:tcPr>
          <w:p w14:paraId="5EF196E0"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412 730 </w:t>
            </w:r>
          </w:p>
        </w:tc>
        <w:tc>
          <w:tcPr>
            <w:tcW w:w="1276" w:type="dxa"/>
            <w:tcBorders>
              <w:top w:val="nil"/>
              <w:left w:val="nil"/>
              <w:bottom w:val="single" w:sz="4" w:space="0" w:color="A6A6A6"/>
              <w:right w:val="single" w:sz="4" w:space="0" w:color="A6A6A6"/>
            </w:tcBorders>
            <w:noWrap/>
            <w:vAlign w:val="bottom"/>
            <w:hideMark/>
          </w:tcPr>
          <w:p w14:paraId="7535E743"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426 396 </w:t>
            </w:r>
          </w:p>
        </w:tc>
        <w:tc>
          <w:tcPr>
            <w:tcW w:w="1276" w:type="dxa"/>
            <w:tcBorders>
              <w:top w:val="nil"/>
              <w:left w:val="nil"/>
              <w:bottom w:val="single" w:sz="4" w:space="0" w:color="A6A6A6"/>
              <w:right w:val="single" w:sz="4" w:space="0" w:color="A6A6A6"/>
            </w:tcBorders>
            <w:noWrap/>
            <w:vAlign w:val="bottom"/>
            <w:hideMark/>
          </w:tcPr>
          <w:p w14:paraId="2FF5F804"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404 688 </w:t>
            </w:r>
          </w:p>
        </w:tc>
        <w:tc>
          <w:tcPr>
            <w:tcW w:w="1276" w:type="dxa"/>
            <w:tcBorders>
              <w:top w:val="nil"/>
              <w:left w:val="nil"/>
              <w:bottom w:val="single" w:sz="4" w:space="0" w:color="A6A6A6"/>
              <w:right w:val="single" w:sz="4" w:space="0" w:color="A6A6A6"/>
            </w:tcBorders>
            <w:noWrap/>
            <w:vAlign w:val="bottom"/>
            <w:hideMark/>
          </w:tcPr>
          <w:p w14:paraId="0A3882E7"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404 688 </w:t>
            </w:r>
          </w:p>
        </w:tc>
        <w:tc>
          <w:tcPr>
            <w:tcW w:w="1275" w:type="dxa"/>
            <w:tcBorders>
              <w:top w:val="nil"/>
              <w:left w:val="nil"/>
              <w:bottom w:val="single" w:sz="4" w:space="0" w:color="A6A6A6"/>
              <w:right w:val="single" w:sz="4" w:space="0" w:color="A6A6A6"/>
            </w:tcBorders>
            <w:noWrap/>
            <w:vAlign w:val="center"/>
            <w:hideMark/>
          </w:tcPr>
          <w:p w14:paraId="35029C67"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(21 708)</w:t>
            </w:r>
          </w:p>
        </w:tc>
        <w:tc>
          <w:tcPr>
            <w:tcW w:w="771" w:type="dxa"/>
            <w:tcBorders>
              <w:top w:val="nil"/>
              <w:left w:val="nil"/>
              <w:bottom w:val="single" w:sz="4" w:space="0" w:color="A6A6A6"/>
              <w:right w:val="single" w:sz="4" w:space="0" w:color="A6A6A6"/>
            </w:tcBorders>
            <w:noWrap/>
            <w:vAlign w:val="center"/>
            <w:hideMark/>
          </w:tcPr>
          <w:p w14:paraId="4036F602"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(5.1%)</w:t>
            </w:r>
          </w:p>
        </w:tc>
      </w:tr>
      <w:tr w:rsidR="00171355" w:rsidRPr="00775643" w14:paraId="2CC5AC8C" w14:textId="77777777" w:rsidTr="00BA6F6C">
        <w:trPr>
          <w:trHeight w:val="280"/>
          <w:jc w:val="center"/>
        </w:trPr>
        <w:tc>
          <w:tcPr>
            <w:tcW w:w="3121" w:type="dxa"/>
            <w:tcBorders>
              <w:top w:val="nil"/>
              <w:left w:val="single" w:sz="4" w:space="0" w:color="A6A6A6"/>
              <w:bottom w:val="single" w:sz="4" w:space="0" w:color="A6A6A6"/>
              <w:right w:val="single" w:sz="4" w:space="0" w:color="A6A6A6"/>
            </w:tcBorders>
            <w:noWrap/>
            <w:vAlign w:val="bottom"/>
            <w:hideMark/>
          </w:tcPr>
          <w:p w14:paraId="690AFA99"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Utilidades No Distribuidas</w:t>
            </w:r>
          </w:p>
        </w:tc>
        <w:tc>
          <w:tcPr>
            <w:tcW w:w="1278" w:type="dxa"/>
            <w:tcBorders>
              <w:top w:val="nil"/>
              <w:left w:val="nil"/>
              <w:bottom w:val="single" w:sz="4" w:space="0" w:color="A6A6A6"/>
              <w:right w:val="single" w:sz="4" w:space="0" w:color="A6A6A6"/>
            </w:tcBorders>
            <w:noWrap/>
            <w:vAlign w:val="bottom"/>
            <w:hideMark/>
          </w:tcPr>
          <w:p w14:paraId="653CB7EA"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261 570 </w:t>
            </w:r>
          </w:p>
        </w:tc>
        <w:tc>
          <w:tcPr>
            <w:tcW w:w="1276" w:type="dxa"/>
            <w:tcBorders>
              <w:top w:val="nil"/>
              <w:left w:val="nil"/>
              <w:bottom w:val="single" w:sz="4" w:space="0" w:color="A6A6A6"/>
              <w:right w:val="single" w:sz="4" w:space="0" w:color="A6A6A6"/>
            </w:tcBorders>
            <w:noWrap/>
            <w:vAlign w:val="bottom"/>
            <w:hideMark/>
          </w:tcPr>
          <w:p w14:paraId="65688145"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281 677 </w:t>
            </w:r>
          </w:p>
        </w:tc>
        <w:tc>
          <w:tcPr>
            <w:tcW w:w="1276" w:type="dxa"/>
            <w:tcBorders>
              <w:top w:val="nil"/>
              <w:left w:val="nil"/>
              <w:bottom w:val="single" w:sz="4" w:space="0" w:color="A6A6A6"/>
              <w:right w:val="single" w:sz="4" w:space="0" w:color="A6A6A6"/>
            </w:tcBorders>
            <w:noWrap/>
            <w:vAlign w:val="bottom"/>
            <w:hideMark/>
          </w:tcPr>
          <w:p w14:paraId="7534182B"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271 915 </w:t>
            </w:r>
          </w:p>
        </w:tc>
        <w:tc>
          <w:tcPr>
            <w:tcW w:w="1276" w:type="dxa"/>
            <w:tcBorders>
              <w:top w:val="nil"/>
              <w:left w:val="nil"/>
              <w:bottom w:val="single" w:sz="4" w:space="0" w:color="A6A6A6"/>
              <w:right w:val="single" w:sz="4" w:space="0" w:color="A6A6A6"/>
            </w:tcBorders>
            <w:noWrap/>
            <w:vAlign w:val="bottom"/>
            <w:hideMark/>
          </w:tcPr>
          <w:p w14:paraId="6A901D3C"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271 915 </w:t>
            </w:r>
          </w:p>
        </w:tc>
        <w:tc>
          <w:tcPr>
            <w:tcW w:w="1275" w:type="dxa"/>
            <w:tcBorders>
              <w:top w:val="nil"/>
              <w:left w:val="nil"/>
              <w:bottom w:val="single" w:sz="4" w:space="0" w:color="A6A6A6"/>
              <w:right w:val="single" w:sz="4" w:space="0" w:color="A6A6A6"/>
            </w:tcBorders>
            <w:noWrap/>
            <w:vAlign w:val="center"/>
            <w:hideMark/>
          </w:tcPr>
          <w:p w14:paraId="35BE6B20"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(9 762)</w:t>
            </w:r>
          </w:p>
        </w:tc>
        <w:tc>
          <w:tcPr>
            <w:tcW w:w="771" w:type="dxa"/>
            <w:tcBorders>
              <w:top w:val="nil"/>
              <w:left w:val="nil"/>
              <w:bottom w:val="single" w:sz="4" w:space="0" w:color="A6A6A6"/>
              <w:right w:val="single" w:sz="4" w:space="0" w:color="A6A6A6"/>
            </w:tcBorders>
            <w:noWrap/>
            <w:vAlign w:val="center"/>
            <w:hideMark/>
          </w:tcPr>
          <w:p w14:paraId="65208CC7"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(3.5%)</w:t>
            </w:r>
          </w:p>
        </w:tc>
      </w:tr>
      <w:tr w:rsidR="00171355" w:rsidRPr="00775643" w14:paraId="76C2CBD9" w14:textId="77777777" w:rsidTr="00BA6F6C">
        <w:trPr>
          <w:trHeight w:val="280"/>
          <w:jc w:val="center"/>
        </w:trPr>
        <w:tc>
          <w:tcPr>
            <w:tcW w:w="3121" w:type="dxa"/>
            <w:tcBorders>
              <w:top w:val="nil"/>
              <w:left w:val="single" w:sz="4" w:space="0" w:color="A6A6A6"/>
              <w:bottom w:val="single" w:sz="4" w:space="0" w:color="A6A6A6"/>
              <w:right w:val="single" w:sz="4" w:space="0" w:color="A6A6A6"/>
            </w:tcBorders>
            <w:noWrap/>
            <w:vAlign w:val="bottom"/>
            <w:hideMark/>
          </w:tcPr>
          <w:p w14:paraId="3679532C"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Pasivo Total a Patrimonio Neto</w:t>
            </w:r>
          </w:p>
        </w:tc>
        <w:tc>
          <w:tcPr>
            <w:tcW w:w="1278" w:type="dxa"/>
            <w:tcBorders>
              <w:top w:val="nil"/>
              <w:left w:val="nil"/>
              <w:bottom w:val="single" w:sz="4" w:space="0" w:color="A6A6A6"/>
              <w:right w:val="single" w:sz="4" w:space="0" w:color="A6A6A6"/>
            </w:tcBorders>
            <w:noWrap/>
            <w:vAlign w:val="bottom"/>
            <w:hideMark/>
          </w:tcPr>
          <w:p w14:paraId="6778906E"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3.05 </w:t>
            </w:r>
          </w:p>
        </w:tc>
        <w:tc>
          <w:tcPr>
            <w:tcW w:w="1276" w:type="dxa"/>
            <w:tcBorders>
              <w:top w:val="nil"/>
              <w:left w:val="nil"/>
              <w:bottom w:val="single" w:sz="4" w:space="0" w:color="A6A6A6"/>
              <w:right w:val="single" w:sz="4" w:space="0" w:color="A6A6A6"/>
            </w:tcBorders>
            <w:noWrap/>
            <w:vAlign w:val="bottom"/>
            <w:hideMark/>
          </w:tcPr>
          <w:p w14:paraId="1749B6D0"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3.38 </w:t>
            </w:r>
          </w:p>
        </w:tc>
        <w:tc>
          <w:tcPr>
            <w:tcW w:w="1276" w:type="dxa"/>
            <w:tcBorders>
              <w:top w:val="nil"/>
              <w:left w:val="nil"/>
              <w:bottom w:val="single" w:sz="4" w:space="0" w:color="A6A6A6"/>
              <w:right w:val="single" w:sz="4" w:space="0" w:color="A6A6A6"/>
            </w:tcBorders>
            <w:noWrap/>
            <w:vAlign w:val="bottom"/>
            <w:hideMark/>
          </w:tcPr>
          <w:p w14:paraId="01F6FDCB"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3.51 </w:t>
            </w:r>
          </w:p>
        </w:tc>
        <w:tc>
          <w:tcPr>
            <w:tcW w:w="1276" w:type="dxa"/>
            <w:tcBorders>
              <w:top w:val="nil"/>
              <w:left w:val="nil"/>
              <w:bottom w:val="single" w:sz="4" w:space="0" w:color="A6A6A6"/>
              <w:right w:val="single" w:sz="4" w:space="0" w:color="A6A6A6"/>
            </w:tcBorders>
            <w:noWrap/>
            <w:vAlign w:val="bottom"/>
            <w:hideMark/>
          </w:tcPr>
          <w:p w14:paraId="7B72F902"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0.51 </w:t>
            </w:r>
          </w:p>
        </w:tc>
        <w:tc>
          <w:tcPr>
            <w:tcW w:w="1275" w:type="dxa"/>
            <w:tcBorders>
              <w:top w:val="nil"/>
              <w:left w:val="nil"/>
              <w:bottom w:val="single" w:sz="4" w:space="0" w:color="A6A6A6"/>
              <w:right w:val="single" w:sz="4" w:space="0" w:color="A6A6A6"/>
            </w:tcBorders>
            <w:noWrap/>
            <w:vAlign w:val="center"/>
            <w:hideMark/>
          </w:tcPr>
          <w:p w14:paraId="04C7BEA3"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(2.9)</w:t>
            </w:r>
          </w:p>
        </w:tc>
        <w:tc>
          <w:tcPr>
            <w:tcW w:w="771" w:type="dxa"/>
            <w:tcBorders>
              <w:top w:val="nil"/>
              <w:left w:val="nil"/>
              <w:bottom w:val="single" w:sz="4" w:space="0" w:color="A6A6A6"/>
              <w:right w:val="single" w:sz="4" w:space="0" w:color="A6A6A6"/>
            </w:tcBorders>
            <w:noWrap/>
            <w:vAlign w:val="center"/>
            <w:hideMark/>
          </w:tcPr>
          <w:p w14:paraId="7DE935D3"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(85.0%)</w:t>
            </w:r>
          </w:p>
        </w:tc>
      </w:tr>
    </w:tbl>
    <w:p w14:paraId="3C0F8E17" w14:textId="38180A25" w:rsidR="00171355" w:rsidRPr="00A30254" w:rsidRDefault="00171355" w:rsidP="000348A1">
      <w:pPr>
        <w:jc w:val="left"/>
        <w:rPr>
          <w:rFonts w:cs="Arial"/>
          <w:color w:val="7F7F7F" w:themeColor="text1" w:themeTint="80"/>
          <w:sz w:val="18"/>
          <w:szCs w:val="18"/>
        </w:rPr>
      </w:pPr>
      <w:r w:rsidRPr="00A30254">
        <w:rPr>
          <w:rFonts w:cs="Arial"/>
          <w:color w:val="7F7F7F" w:themeColor="text1" w:themeTint="80"/>
          <w:sz w:val="18"/>
          <w:szCs w:val="18"/>
        </w:rPr>
        <w:t xml:space="preserve">2025*: Cálculo </w:t>
      </w:r>
      <w:r w:rsidR="007813A4">
        <w:rPr>
          <w:rFonts w:cs="Arial"/>
          <w:color w:val="7F7F7F" w:themeColor="text1" w:themeTint="80"/>
          <w:sz w:val="18"/>
          <w:szCs w:val="18"/>
        </w:rPr>
        <w:t>Operaciones Continuadas</w:t>
      </w:r>
    </w:p>
    <w:p w14:paraId="3BCAEC9C" w14:textId="34160FCD" w:rsidR="00171355" w:rsidRDefault="00E9060B" w:rsidP="00171355">
      <w:pPr>
        <w:spacing w:before="240"/>
        <w:rPr>
          <w:rFonts w:cs="Arial"/>
          <w:szCs w:val="20"/>
        </w:rPr>
      </w:pPr>
      <w:r>
        <w:rPr>
          <w:rFonts w:cs="Arial"/>
          <w:szCs w:val="20"/>
        </w:rPr>
        <w:t xml:space="preserve">La disminución de la razón </w:t>
      </w:r>
      <w:r w:rsidR="00C03443">
        <w:rPr>
          <w:rFonts w:cs="Arial"/>
          <w:szCs w:val="20"/>
        </w:rPr>
        <w:t>financiera</w:t>
      </w:r>
      <w:r>
        <w:rPr>
          <w:rFonts w:cs="Arial"/>
          <w:szCs w:val="20"/>
        </w:rPr>
        <w:t xml:space="preserve"> se debe a la exclusión del endeudamiento asociado a las operaciones discontinuadas.</w:t>
      </w:r>
    </w:p>
    <w:p w14:paraId="4E711D17" w14:textId="77777777" w:rsidR="00C03443" w:rsidRPr="00605E91" w:rsidRDefault="00C03443" w:rsidP="00171355">
      <w:pPr>
        <w:spacing w:before="240"/>
        <w:rPr>
          <w:rFonts w:cs="Arial"/>
          <w:szCs w:val="20"/>
        </w:rPr>
      </w:pPr>
    </w:p>
    <w:p w14:paraId="72E3F7DB" w14:textId="77777777" w:rsidR="00171355" w:rsidRPr="00605E91" w:rsidRDefault="00171355" w:rsidP="00705162">
      <w:pPr>
        <w:pStyle w:val="Prrafodelista"/>
        <w:numPr>
          <w:ilvl w:val="0"/>
          <w:numId w:val="13"/>
        </w:numPr>
        <w:rPr>
          <w:rFonts w:cs="Arial"/>
          <w:b/>
          <w:bCs/>
          <w:szCs w:val="20"/>
        </w:rPr>
      </w:pPr>
      <w:r w:rsidRPr="00605E91">
        <w:rPr>
          <w:rFonts w:cs="Arial"/>
          <w:b/>
          <w:bCs/>
          <w:szCs w:val="20"/>
        </w:rPr>
        <w:t>Captación Efectiva a Pasivo Total</w:t>
      </w:r>
    </w:p>
    <w:p w14:paraId="2EA88EEF" w14:textId="77777777" w:rsidR="00171355" w:rsidRPr="00605E91" w:rsidRDefault="00171355" w:rsidP="00171355">
      <w:pPr>
        <w:spacing w:line="259" w:lineRule="auto"/>
        <w:jc w:val="left"/>
        <w:rPr>
          <w:rFonts w:cs="Arial"/>
          <w:szCs w:val="20"/>
        </w:rPr>
      </w:pPr>
      <w:r w:rsidRPr="00605E91">
        <w:rPr>
          <w:rFonts w:cs="Arial"/>
          <w:szCs w:val="20"/>
        </w:rPr>
        <w:t>El cálculo de esta razón corresponde al saldo de deuda colocado entre el pasivo total.</w:t>
      </w:r>
    </w:p>
    <w:p w14:paraId="138042C4" w14:textId="77777777" w:rsidR="00171355" w:rsidRDefault="00171355" w:rsidP="00171355"/>
    <w:p w14:paraId="39E50DD2" w14:textId="6C28FB09" w:rsidR="00171355" w:rsidRPr="00605E91" w:rsidRDefault="00171355" w:rsidP="00171355">
      <w:pPr>
        <w:pStyle w:val="Descripcin"/>
        <w:keepNext/>
      </w:pPr>
      <w:bookmarkStart w:id="91" w:name="_Toc221006998"/>
      <w:bookmarkStart w:id="92" w:name="_Toc228284754"/>
      <w:r w:rsidRPr="00605E91">
        <w:t xml:space="preserve">Tabla </w:t>
      </w:r>
      <w:fldSimple w:instr=" SEQ Tabla \* ARABIC ">
        <w:r w:rsidR="0033654E">
          <w:rPr>
            <w:noProof/>
          </w:rPr>
          <w:t>21</w:t>
        </w:r>
      </w:fldSimple>
      <w:r w:rsidRPr="00605E91">
        <w:t xml:space="preserve"> Captación Efectiva a Pasivo Total</w:t>
      </w:r>
      <w:bookmarkEnd w:id="91"/>
      <w:bookmarkEnd w:id="92"/>
    </w:p>
    <w:tbl>
      <w:tblPr>
        <w:tblW w:w="11072" w:type="dxa"/>
        <w:jc w:val="center"/>
        <w:tblCellMar>
          <w:left w:w="70" w:type="dxa"/>
          <w:right w:w="70" w:type="dxa"/>
        </w:tblCellMar>
        <w:tblLook w:val="04A0" w:firstRow="1" w:lastRow="0" w:firstColumn="1" w:lastColumn="0" w:noHBand="0" w:noVBand="1"/>
      </w:tblPr>
      <w:tblGrid>
        <w:gridCol w:w="3820"/>
        <w:gridCol w:w="1278"/>
        <w:gridCol w:w="1276"/>
        <w:gridCol w:w="1276"/>
        <w:gridCol w:w="1276"/>
        <w:gridCol w:w="1275"/>
        <w:gridCol w:w="871"/>
      </w:tblGrid>
      <w:tr w:rsidR="00171355" w:rsidRPr="00775643" w14:paraId="4E2CEABC" w14:textId="77777777" w:rsidTr="000348A1">
        <w:trPr>
          <w:trHeight w:val="460"/>
          <w:jc w:val="center"/>
        </w:trPr>
        <w:tc>
          <w:tcPr>
            <w:tcW w:w="3820"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4E7A7D2C"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Captación a Pasivo Total</w:t>
            </w:r>
          </w:p>
        </w:tc>
        <w:tc>
          <w:tcPr>
            <w:tcW w:w="5106" w:type="dxa"/>
            <w:gridSpan w:val="4"/>
            <w:tcBorders>
              <w:top w:val="single" w:sz="4" w:space="0" w:color="A6A6A6"/>
              <w:left w:val="nil"/>
              <w:bottom w:val="single" w:sz="4" w:space="0" w:color="A6A6A6"/>
              <w:right w:val="single" w:sz="4" w:space="0" w:color="A6A6A6"/>
            </w:tcBorders>
            <w:shd w:val="clear" w:color="000000" w:fill="F2F2F2"/>
            <w:noWrap/>
            <w:vAlign w:val="center"/>
            <w:hideMark/>
          </w:tcPr>
          <w:p w14:paraId="4C20DB33"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En millones de colones</w:t>
            </w:r>
          </w:p>
        </w:tc>
        <w:tc>
          <w:tcPr>
            <w:tcW w:w="1275" w:type="dxa"/>
            <w:vMerge w:val="restart"/>
            <w:tcBorders>
              <w:top w:val="single" w:sz="4" w:space="0" w:color="A6A6A6"/>
              <w:left w:val="single" w:sz="4" w:space="0" w:color="A6A6A6"/>
              <w:bottom w:val="single" w:sz="4" w:space="0" w:color="A6A6A6"/>
              <w:right w:val="single" w:sz="4" w:space="0" w:color="A6A6A6"/>
            </w:tcBorders>
            <w:shd w:val="clear" w:color="000000" w:fill="F2F2F2"/>
            <w:vAlign w:val="center"/>
            <w:hideMark/>
          </w:tcPr>
          <w:p w14:paraId="238601AE"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Variación</w:t>
            </w:r>
            <w:r w:rsidRPr="00775643">
              <w:rPr>
                <w:rFonts w:eastAsia="Times New Roman" w:cs="Arial"/>
                <w:b/>
                <w:bCs/>
                <w:color w:val="000000"/>
                <w:sz w:val="18"/>
                <w:szCs w:val="18"/>
                <w:lang w:eastAsia="es-CR"/>
              </w:rPr>
              <w:br/>
              <w:t>Absoluta</w:t>
            </w:r>
          </w:p>
        </w:tc>
        <w:tc>
          <w:tcPr>
            <w:tcW w:w="871" w:type="dxa"/>
            <w:vMerge w:val="restart"/>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66FB34FE"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w:t>
            </w:r>
          </w:p>
        </w:tc>
      </w:tr>
      <w:tr w:rsidR="00171355" w:rsidRPr="00775643" w14:paraId="6BD4C36E" w14:textId="77777777" w:rsidTr="000348A1">
        <w:trPr>
          <w:trHeight w:val="280"/>
          <w:jc w:val="center"/>
        </w:trPr>
        <w:tc>
          <w:tcPr>
            <w:tcW w:w="3820" w:type="dxa"/>
            <w:vMerge/>
            <w:tcBorders>
              <w:top w:val="single" w:sz="4" w:space="0" w:color="A6A6A6"/>
              <w:left w:val="single" w:sz="4" w:space="0" w:color="A6A6A6"/>
              <w:bottom w:val="single" w:sz="4" w:space="0" w:color="A6A6A6"/>
              <w:right w:val="single" w:sz="4" w:space="0" w:color="A6A6A6"/>
            </w:tcBorders>
            <w:vAlign w:val="center"/>
            <w:hideMark/>
          </w:tcPr>
          <w:p w14:paraId="2C360ECE"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c>
          <w:tcPr>
            <w:tcW w:w="1278" w:type="dxa"/>
            <w:tcBorders>
              <w:top w:val="nil"/>
              <w:left w:val="nil"/>
              <w:bottom w:val="single" w:sz="4" w:space="0" w:color="A6A6A6"/>
              <w:right w:val="single" w:sz="4" w:space="0" w:color="A6A6A6"/>
            </w:tcBorders>
            <w:shd w:val="clear" w:color="000000" w:fill="F2F2F2"/>
            <w:noWrap/>
            <w:vAlign w:val="center"/>
            <w:hideMark/>
          </w:tcPr>
          <w:p w14:paraId="30E2CCE1"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2023</w:t>
            </w:r>
          </w:p>
        </w:tc>
        <w:tc>
          <w:tcPr>
            <w:tcW w:w="1276" w:type="dxa"/>
            <w:tcBorders>
              <w:top w:val="nil"/>
              <w:left w:val="nil"/>
              <w:bottom w:val="single" w:sz="4" w:space="0" w:color="A6A6A6"/>
              <w:right w:val="single" w:sz="4" w:space="0" w:color="A6A6A6"/>
            </w:tcBorders>
            <w:shd w:val="clear" w:color="000000" w:fill="F2F2F2"/>
            <w:noWrap/>
            <w:vAlign w:val="center"/>
            <w:hideMark/>
          </w:tcPr>
          <w:p w14:paraId="07DA97A1"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2024</w:t>
            </w:r>
          </w:p>
        </w:tc>
        <w:tc>
          <w:tcPr>
            <w:tcW w:w="1276" w:type="dxa"/>
            <w:tcBorders>
              <w:top w:val="nil"/>
              <w:left w:val="nil"/>
              <w:bottom w:val="single" w:sz="4" w:space="0" w:color="A6A6A6"/>
              <w:right w:val="single" w:sz="4" w:space="0" w:color="A6A6A6"/>
            </w:tcBorders>
            <w:shd w:val="clear" w:color="000000" w:fill="F2F2F2"/>
            <w:noWrap/>
            <w:vAlign w:val="center"/>
            <w:hideMark/>
          </w:tcPr>
          <w:p w14:paraId="67F79E54"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2025</w:t>
            </w:r>
          </w:p>
        </w:tc>
        <w:tc>
          <w:tcPr>
            <w:tcW w:w="1276" w:type="dxa"/>
            <w:tcBorders>
              <w:top w:val="nil"/>
              <w:left w:val="nil"/>
              <w:bottom w:val="single" w:sz="4" w:space="0" w:color="A6A6A6"/>
              <w:right w:val="single" w:sz="4" w:space="0" w:color="A6A6A6"/>
            </w:tcBorders>
            <w:shd w:val="clear" w:color="000000" w:fill="F2F2F2"/>
            <w:noWrap/>
            <w:vAlign w:val="center"/>
            <w:hideMark/>
          </w:tcPr>
          <w:p w14:paraId="2181E81D" w14:textId="77777777" w:rsidR="00171355" w:rsidRPr="00775643" w:rsidRDefault="00171355" w:rsidP="00E36C3E">
            <w:pPr>
              <w:spacing w:after="0" w:line="240" w:lineRule="auto"/>
              <w:jc w:val="center"/>
              <w:rPr>
                <w:rFonts w:eastAsia="Times New Roman" w:cs="Arial"/>
                <w:b/>
                <w:bCs/>
                <w:color w:val="000000"/>
                <w:sz w:val="18"/>
                <w:szCs w:val="18"/>
                <w:lang w:eastAsia="es-CR"/>
              </w:rPr>
            </w:pPr>
            <w:r w:rsidRPr="00775643">
              <w:rPr>
                <w:rFonts w:eastAsia="Times New Roman" w:cs="Arial"/>
                <w:b/>
                <w:bCs/>
                <w:color w:val="000000"/>
                <w:sz w:val="18"/>
                <w:szCs w:val="18"/>
                <w:lang w:eastAsia="es-CR"/>
              </w:rPr>
              <w:t>2025*</w:t>
            </w:r>
          </w:p>
        </w:tc>
        <w:tc>
          <w:tcPr>
            <w:tcW w:w="1275" w:type="dxa"/>
            <w:vMerge/>
            <w:tcBorders>
              <w:top w:val="single" w:sz="4" w:space="0" w:color="A6A6A6"/>
              <w:left w:val="single" w:sz="4" w:space="0" w:color="A6A6A6"/>
              <w:bottom w:val="single" w:sz="4" w:space="0" w:color="A6A6A6"/>
              <w:right w:val="single" w:sz="4" w:space="0" w:color="A6A6A6"/>
            </w:tcBorders>
            <w:vAlign w:val="center"/>
            <w:hideMark/>
          </w:tcPr>
          <w:p w14:paraId="0FB27415"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c>
          <w:tcPr>
            <w:tcW w:w="871" w:type="dxa"/>
            <w:vMerge/>
            <w:tcBorders>
              <w:top w:val="single" w:sz="4" w:space="0" w:color="A6A6A6"/>
              <w:left w:val="single" w:sz="4" w:space="0" w:color="A6A6A6"/>
              <w:bottom w:val="single" w:sz="4" w:space="0" w:color="A6A6A6"/>
              <w:right w:val="single" w:sz="4" w:space="0" w:color="A6A6A6"/>
            </w:tcBorders>
            <w:vAlign w:val="center"/>
            <w:hideMark/>
          </w:tcPr>
          <w:p w14:paraId="4C1C1169" w14:textId="77777777" w:rsidR="00171355" w:rsidRPr="00775643" w:rsidRDefault="00171355" w:rsidP="00E36C3E">
            <w:pPr>
              <w:spacing w:after="0" w:line="240" w:lineRule="auto"/>
              <w:jc w:val="left"/>
              <w:rPr>
                <w:rFonts w:eastAsia="Times New Roman" w:cs="Arial"/>
                <w:b/>
                <w:bCs/>
                <w:color w:val="000000"/>
                <w:sz w:val="18"/>
                <w:szCs w:val="18"/>
                <w:lang w:eastAsia="es-CR"/>
              </w:rPr>
            </w:pPr>
          </w:p>
        </w:tc>
      </w:tr>
      <w:tr w:rsidR="00171355" w:rsidRPr="00775643" w14:paraId="232767B3" w14:textId="77777777" w:rsidTr="000348A1">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5C5A4E71"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Captación</w:t>
            </w:r>
          </w:p>
        </w:tc>
        <w:tc>
          <w:tcPr>
            <w:tcW w:w="1278" w:type="dxa"/>
            <w:tcBorders>
              <w:top w:val="nil"/>
              <w:left w:val="nil"/>
              <w:bottom w:val="single" w:sz="4" w:space="0" w:color="A6A6A6"/>
              <w:right w:val="single" w:sz="4" w:space="0" w:color="A6A6A6"/>
            </w:tcBorders>
            <w:noWrap/>
            <w:vAlign w:val="bottom"/>
            <w:hideMark/>
          </w:tcPr>
          <w:p w14:paraId="0F802C15"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50 000 </w:t>
            </w:r>
          </w:p>
        </w:tc>
        <w:tc>
          <w:tcPr>
            <w:tcW w:w="1276" w:type="dxa"/>
            <w:tcBorders>
              <w:top w:val="nil"/>
              <w:left w:val="nil"/>
              <w:bottom w:val="single" w:sz="4" w:space="0" w:color="A6A6A6"/>
              <w:right w:val="single" w:sz="4" w:space="0" w:color="A6A6A6"/>
            </w:tcBorders>
            <w:noWrap/>
            <w:vAlign w:val="bottom"/>
            <w:hideMark/>
          </w:tcPr>
          <w:p w14:paraId="4327CBBD"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50 000 </w:t>
            </w:r>
          </w:p>
        </w:tc>
        <w:tc>
          <w:tcPr>
            <w:tcW w:w="1276" w:type="dxa"/>
            <w:tcBorders>
              <w:top w:val="nil"/>
              <w:left w:val="nil"/>
              <w:bottom w:val="single" w:sz="4" w:space="0" w:color="A6A6A6"/>
              <w:right w:val="single" w:sz="4" w:space="0" w:color="A6A6A6"/>
            </w:tcBorders>
            <w:noWrap/>
            <w:vAlign w:val="bottom"/>
            <w:hideMark/>
          </w:tcPr>
          <w:p w14:paraId="68BFEEA5"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 </w:t>
            </w:r>
          </w:p>
        </w:tc>
        <w:tc>
          <w:tcPr>
            <w:tcW w:w="1276" w:type="dxa"/>
            <w:tcBorders>
              <w:top w:val="nil"/>
              <w:left w:val="nil"/>
              <w:bottom w:val="single" w:sz="4" w:space="0" w:color="A6A6A6"/>
              <w:right w:val="single" w:sz="4" w:space="0" w:color="A6A6A6"/>
            </w:tcBorders>
            <w:noWrap/>
            <w:vAlign w:val="bottom"/>
            <w:hideMark/>
          </w:tcPr>
          <w:p w14:paraId="263319BE"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 </w:t>
            </w:r>
          </w:p>
        </w:tc>
        <w:tc>
          <w:tcPr>
            <w:tcW w:w="1275" w:type="dxa"/>
            <w:tcBorders>
              <w:top w:val="nil"/>
              <w:left w:val="nil"/>
              <w:bottom w:val="single" w:sz="4" w:space="0" w:color="A6A6A6"/>
              <w:right w:val="single" w:sz="4" w:space="0" w:color="A6A6A6"/>
            </w:tcBorders>
            <w:noWrap/>
            <w:vAlign w:val="center"/>
            <w:hideMark/>
          </w:tcPr>
          <w:p w14:paraId="116F53C9"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(50 000)</w:t>
            </w:r>
          </w:p>
        </w:tc>
        <w:tc>
          <w:tcPr>
            <w:tcW w:w="871" w:type="dxa"/>
            <w:tcBorders>
              <w:top w:val="nil"/>
              <w:left w:val="nil"/>
              <w:bottom w:val="single" w:sz="4" w:space="0" w:color="A6A6A6"/>
              <w:right w:val="single" w:sz="4" w:space="0" w:color="A6A6A6"/>
            </w:tcBorders>
            <w:noWrap/>
            <w:vAlign w:val="center"/>
            <w:hideMark/>
          </w:tcPr>
          <w:p w14:paraId="76EDFD9D"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(100.0%)</w:t>
            </w:r>
          </w:p>
        </w:tc>
      </w:tr>
      <w:tr w:rsidR="00171355" w:rsidRPr="00775643" w14:paraId="2A722AC3" w14:textId="77777777" w:rsidTr="000348A1">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39C1F4A7"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Pasivo Total</w:t>
            </w:r>
          </w:p>
        </w:tc>
        <w:tc>
          <w:tcPr>
            <w:tcW w:w="1278" w:type="dxa"/>
            <w:tcBorders>
              <w:top w:val="nil"/>
              <w:left w:val="nil"/>
              <w:bottom w:val="single" w:sz="4" w:space="0" w:color="A6A6A6"/>
              <w:right w:val="single" w:sz="4" w:space="0" w:color="A6A6A6"/>
            </w:tcBorders>
            <w:noWrap/>
            <w:vAlign w:val="bottom"/>
            <w:hideMark/>
          </w:tcPr>
          <w:p w14:paraId="60D36E1A"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461 717 </w:t>
            </w:r>
          </w:p>
        </w:tc>
        <w:tc>
          <w:tcPr>
            <w:tcW w:w="1276" w:type="dxa"/>
            <w:tcBorders>
              <w:top w:val="nil"/>
              <w:left w:val="nil"/>
              <w:bottom w:val="single" w:sz="4" w:space="0" w:color="A6A6A6"/>
              <w:right w:val="single" w:sz="4" w:space="0" w:color="A6A6A6"/>
            </w:tcBorders>
            <w:noWrap/>
            <w:vAlign w:val="bottom"/>
            <w:hideMark/>
          </w:tcPr>
          <w:p w14:paraId="2A33C792"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489 674 </w:t>
            </w:r>
          </w:p>
        </w:tc>
        <w:tc>
          <w:tcPr>
            <w:tcW w:w="1276" w:type="dxa"/>
            <w:tcBorders>
              <w:top w:val="nil"/>
              <w:left w:val="nil"/>
              <w:bottom w:val="single" w:sz="4" w:space="0" w:color="A6A6A6"/>
              <w:right w:val="single" w:sz="4" w:space="0" w:color="A6A6A6"/>
            </w:tcBorders>
            <w:noWrap/>
            <w:vAlign w:val="bottom"/>
            <w:hideMark/>
          </w:tcPr>
          <w:p w14:paraId="1F7BE3A3"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465 547 </w:t>
            </w:r>
          </w:p>
        </w:tc>
        <w:tc>
          <w:tcPr>
            <w:tcW w:w="1276" w:type="dxa"/>
            <w:tcBorders>
              <w:top w:val="nil"/>
              <w:left w:val="nil"/>
              <w:bottom w:val="single" w:sz="4" w:space="0" w:color="A6A6A6"/>
              <w:right w:val="single" w:sz="4" w:space="0" w:color="A6A6A6"/>
            </w:tcBorders>
            <w:noWrap/>
            <w:vAlign w:val="bottom"/>
            <w:hideMark/>
          </w:tcPr>
          <w:p w14:paraId="6ED8B582"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67 283 </w:t>
            </w:r>
          </w:p>
        </w:tc>
        <w:tc>
          <w:tcPr>
            <w:tcW w:w="1275" w:type="dxa"/>
            <w:tcBorders>
              <w:top w:val="nil"/>
              <w:left w:val="nil"/>
              <w:bottom w:val="single" w:sz="4" w:space="0" w:color="A6A6A6"/>
              <w:right w:val="single" w:sz="4" w:space="0" w:color="A6A6A6"/>
            </w:tcBorders>
            <w:noWrap/>
            <w:vAlign w:val="center"/>
            <w:hideMark/>
          </w:tcPr>
          <w:p w14:paraId="0AB83F81"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 xml:space="preserve">      (422 391)</w:t>
            </w:r>
          </w:p>
        </w:tc>
        <w:tc>
          <w:tcPr>
            <w:tcW w:w="871" w:type="dxa"/>
            <w:tcBorders>
              <w:top w:val="nil"/>
              <w:left w:val="nil"/>
              <w:bottom w:val="single" w:sz="4" w:space="0" w:color="A6A6A6"/>
              <w:right w:val="single" w:sz="4" w:space="0" w:color="A6A6A6"/>
            </w:tcBorders>
            <w:noWrap/>
            <w:vAlign w:val="center"/>
            <w:hideMark/>
          </w:tcPr>
          <w:p w14:paraId="5968F454"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(91.5%)</w:t>
            </w:r>
          </w:p>
        </w:tc>
      </w:tr>
      <w:tr w:rsidR="00171355" w:rsidRPr="00775643" w14:paraId="6E19BF34" w14:textId="77777777" w:rsidTr="000348A1">
        <w:trPr>
          <w:trHeight w:val="280"/>
          <w:jc w:val="center"/>
        </w:trPr>
        <w:tc>
          <w:tcPr>
            <w:tcW w:w="3820" w:type="dxa"/>
            <w:tcBorders>
              <w:top w:val="nil"/>
              <w:left w:val="single" w:sz="4" w:space="0" w:color="A6A6A6"/>
              <w:bottom w:val="single" w:sz="4" w:space="0" w:color="A6A6A6"/>
              <w:right w:val="single" w:sz="4" w:space="0" w:color="A6A6A6"/>
            </w:tcBorders>
            <w:noWrap/>
            <w:vAlign w:val="bottom"/>
            <w:hideMark/>
          </w:tcPr>
          <w:p w14:paraId="78DF320F" w14:textId="77777777" w:rsidR="00171355" w:rsidRPr="00775643" w:rsidRDefault="00171355" w:rsidP="00E36C3E">
            <w:pPr>
              <w:spacing w:after="0" w:line="240" w:lineRule="auto"/>
              <w:jc w:val="left"/>
              <w:rPr>
                <w:rFonts w:eastAsia="Times New Roman" w:cs="Arial"/>
                <w:color w:val="000000"/>
                <w:sz w:val="18"/>
                <w:szCs w:val="18"/>
                <w:lang w:eastAsia="es-CR"/>
              </w:rPr>
            </w:pPr>
            <w:r w:rsidRPr="00775643">
              <w:rPr>
                <w:rFonts w:eastAsia="Times New Roman" w:cs="Arial"/>
                <w:color w:val="000000"/>
                <w:sz w:val="18"/>
                <w:szCs w:val="18"/>
                <w:lang w:eastAsia="es-CR"/>
              </w:rPr>
              <w:t>Captación a Pasivo Total</w:t>
            </w:r>
          </w:p>
        </w:tc>
        <w:tc>
          <w:tcPr>
            <w:tcW w:w="1278" w:type="dxa"/>
            <w:tcBorders>
              <w:top w:val="nil"/>
              <w:left w:val="nil"/>
              <w:bottom w:val="single" w:sz="4" w:space="0" w:color="A6A6A6"/>
              <w:right w:val="single" w:sz="4" w:space="0" w:color="A6A6A6"/>
            </w:tcBorders>
            <w:noWrap/>
            <w:vAlign w:val="bottom"/>
            <w:hideMark/>
          </w:tcPr>
          <w:p w14:paraId="259064A2"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10.8%</w:t>
            </w:r>
          </w:p>
        </w:tc>
        <w:tc>
          <w:tcPr>
            <w:tcW w:w="1276" w:type="dxa"/>
            <w:tcBorders>
              <w:top w:val="nil"/>
              <w:left w:val="nil"/>
              <w:bottom w:val="single" w:sz="4" w:space="0" w:color="A6A6A6"/>
              <w:right w:val="single" w:sz="4" w:space="0" w:color="A6A6A6"/>
            </w:tcBorders>
            <w:noWrap/>
            <w:vAlign w:val="bottom"/>
            <w:hideMark/>
          </w:tcPr>
          <w:p w14:paraId="2F716602"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10.2%</w:t>
            </w:r>
          </w:p>
        </w:tc>
        <w:tc>
          <w:tcPr>
            <w:tcW w:w="1276" w:type="dxa"/>
            <w:tcBorders>
              <w:top w:val="nil"/>
              <w:left w:val="nil"/>
              <w:bottom w:val="single" w:sz="4" w:space="0" w:color="A6A6A6"/>
              <w:right w:val="single" w:sz="4" w:space="0" w:color="A6A6A6"/>
            </w:tcBorders>
            <w:noWrap/>
            <w:vAlign w:val="bottom"/>
            <w:hideMark/>
          </w:tcPr>
          <w:p w14:paraId="2C631552"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0.0%</w:t>
            </w:r>
          </w:p>
        </w:tc>
        <w:tc>
          <w:tcPr>
            <w:tcW w:w="1276" w:type="dxa"/>
            <w:tcBorders>
              <w:top w:val="nil"/>
              <w:left w:val="nil"/>
              <w:bottom w:val="single" w:sz="4" w:space="0" w:color="A6A6A6"/>
              <w:right w:val="single" w:sz="4" w:space="0" w:color="A6A6A6"/>
            </w:tcBorders>
            <w:noWrap/>
            <w:vAlign w:val="bottom"/>
            <w:hideMark/>
          </w:tcPr>
          <w:p w14:paraId="7035C646"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0.0%</w:t>
            </w:r>
          </w:p>
        </w:tc>
        <w:tc>
          <w:tcPr>
            <w:tcW w:w="1275" w:type="dxa"/>
            <w:tcBorders>
              <w:top w:val="nil"/>
              <w:left w:val="nil"/>
              <w:bottom w:val="single" w:sz="4" w:space="0" w:color="A6A6A6"/>
              <w:right w:val="single" w:sz="4" w:space="0" w:color="A6A6A6"/>
            </w:tcBorders>
            <w:noWrap/>
            <w:vAlign w:val="center"/>
            <w:hideMark/>
          </w:tcPr>
          <w:p w14:paraId="5A046350"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(10.2%)</w:t>
            </w:r>
          </w:p>
        </w:tc>
        <w:tc>
          <w:tcPr>
            <w:tcW w:w="871" w:type="dxa"/>
            <w:tcBorders>
              <w:top w:val="nil"/>
              <w:left w:val="nil"/>
              <w:bottom w:val="single" w:sz="4" w:space="0" w:color="A6A6A6"/>
              <w:right w:val="single" w:sz="4" w:space="0" w:color="A6A6A6"/>
            </w:tcBorders>
            <w:noWrap/>
            <w:vAlign w:val="center"/>
            <w:hideMark/>
          </w:tcPr>
          <w:p w14:paraId="7562E5E0" w14:textId="77777777" w:rsidR="00171355" w:rsidRPr="00775643" w:rsidRDefault="00171355" w:rsidP="00E36C3E">
            <w:pPr>
              <w:spacing w:after="0" w:line="240" w:lineRule="auto"/>
              <w:jc w:val="right"/>
              <w:rPr>
                <w:rFonts w:eastAsia="Times New Roman" w:cs="Arial"/>
                <w:color w:val="000000"/>
                <w:sz w:val="18"/>
                <w:szCs w:val="18"/>
                <w:lang w:eastAsia="es-CR"/>
              </w:rPr>
            </w:pPr>
            <w:r w:rsidRPr="00775643">
              <w:rPr>
                <w:rFonts w:eastAsia="Times New Roman" w:cs="Arial"/>
                <w:color w:val="000000"/>
                <w:sz w:val="18"/>
                <w:szCs w:val="18"/>
                <w:lang w:eastAsia="es-CR"/>
              </w:rPr>
              <w:t>(94.3%)</w:t>
            </w:r>
          </w:p>
        </w:tc>
      </w:tr>
    </w:tbl>
    <w:p w14:paraId="34D34318" w14:textId="28DA253D" w:rsidR="00171355" w:rsidRPr="00605E91" w:rsidRDefault="00171355" w:rsidP="000348A1">
      <w:pPr>
        <w:jc w:val="left"/>
        <w:rPr>
          <w:rFonts w:cs="Arial"/>
          <w:szCs w:val="20"/>
        </w:rPr>
      </w:pPr>
      <w:r w:rsidRPr="00A30254">
        <w:rPr>
          <w:rFonts w:cs="Arial"/>
          <w:color w:val="7F7F7F" w:themeColor="text1" w:themeTint="80"/>
          <w:sz w:val="18"/>
          <w:szCs w:val="18"/>
        </w:rPr>
        <w:t xml:space="preserve">2025*: Cálculo </w:t>
      </w:r>
      <w:r w:rsidR="007813A4">
        <w:rPr>
          <w:rFonts w:cs="Arial"/>
          <w:color w:val="7F7F7F" w:themeColor="text1" w:themeTint="80"/>
          <w:sz w:val="18"/>
          <w:szCs w:val="18"/>
        </w:rPr>
        <w:t>Operaciones Continuadas</w:t>
      </w:r>
    </w:p>
    <w:p w14:paraId="27C1C42A" w14:textId="77777777" w:rsidR="00171355" w:rsidRDefault="00171355" w:rsidP="00171355">
      <w:pPr>
        <w:rPr>
          <w:rFonts w:cs="Arial"/>
          <w:szCs w:val="20"/>
        </w:rPr>
      </w:pPr>
      <w:r w:rsidRPr="00605E91">
        <w:rPr>
          <w:rFonts w:cs="Arial"/>
          <w:szCs w:val="20"/>
        </w:rPr>
        <w:t>Esta razón representa las captaciones de la empresa a largo plazo, respecto del pasivo total. Para el 202</w:t>
      </w:r>
      <w:r>
        <w:rPr>
          <w:rFonts w:cs="Arial"/>
          <w:szCs w:val="20"/>
        </w:rPr>
        <w:t>5 no se reflejan bonos por pagar.</w:t>
      </w:r>
    </w:p>
    <w:p w14:paraId="2BE2506A" w14:textId="369F8C8A" w:rsidR="007605E6" w:rsidRPr="00AD338A" w:rsidRDefault="007605E6" w:rsidP="007605E6">
      <w:pPr>
        <w:rPr>
          <w:rFonts w:cs="Arial"/>
          <w:color w:val="EE0000"/>
          <w:szCs w:val="20"/>
        </w:rPr>
      </w:pPr>
    </w:p>
    <w:p w14:paraId="2433B26C" w14:textId="77777777" w:rsidR="007605E6" w:rsidRPr="005B5C91" w:rsidRDefault="007605E6" w:rsidP="00705162">
      <w:pPr>
        <w:pStyle w:val="Ttulo3"/>
        <w:numPr>
          <w:ilvl w:val="1"/>
          <w:numId w:val="4"/>
        </w:numPr>
        <w:rPr>
          <w:rFonts w:cs="Arial"/>
          <w:b/>
          <w:bCs/>
          <w:color w:val="000000" w:themeColor="text1"/>
          <w:sz w:val="20"/>
          <w:szCs w:val="20"/>
        </w:rPr>
      </w:pPr>
      <w:bookmarkStart w:id="93" w:name="_Toc195048422"/>
      <w:bookmarkStart w:id="94" w:name="_Toc131092875"/>
      <w:bookmarkStart w:id="95" w:name="_Toc131501074"/>
      <w:bookmarkStart w:id="96" w:name="_Toc228284516"/>
      <w:bookmarkEnd w:id="93"/>
      <w:r w:rsidRPr="005B5C91">
        <w:rPr>
          <w:rFonts w:cs="Arial"/>
          <w:b/>
          <w:bCs/>
          <w:color w:val="000000" w:themeColor="text1"/>
          <w:sz w:val="20"/>
          <w:szCs w:val="20"/>
        </w:rPr>
        <w:t>Capitalización</w:t>
      </w:r>
      <w:bookmarkEnd w:id="94"/>
      <w:bookmarkEnd w:id="95"/>
      <w:bookmarkEnd w:id="96"/>
    </w:p>
    <w:p w14:paraId="6E50B0C0" w14:textId="77777777" w:rsidR="007605E6" w:rsidRPr="00A263FD" w:rsidRDefault="007605E6" w:rsidP="00705162">
      <w:pPr>
        <w:pStyle w:val="Prrafodelista"/>
        <w:numPr>
          <w:ilvl w:val="0"/>
          <w:numId w:val="14"/>
        </w:numPr>
        <w:rPr>
          <w:rFonts w:cs="Arial"/>
          <w:b/>
          <w:bCs/>
          <w:color w:val="000000" w:themeColor="text1"/>
          <w:szCs w:val="20"/>
        </w:rPr>
      </w:pPr>
      <w:r w:rsidRPr="00A263FD">
        <w:rPr>
          <w:rFonts w:cs="Arial"/>
          <w:b/>
          <w:bCs/>
          <w:color w:val="000000" w:themeColor="text1"/>
          <w:szCs w:val="20"/>
        </w:rPr>
        <w:t>Dividendos</w:t>
      </w:r>
    </w:p>
    <w:p w14:paraId="28999596" w14:textId="77777777" w:rsidR="007605E6" w:rsidRPr="00A263FD" w:rsidRDefault="007605E6" w:rsidP="007605E6">
      <w:pPr>
        <w:rPr>
          <w:rFonts w:cs="Arial"/>
          <w:color w:val="000000" w:themeColor="text1"/>
          <w:szCs w:val="20"/>
        </w:rPr>
      </w:pPr>
      <w:r w:rsidRPr="00A263FD">
        <w:rPr>
          <w:rFonts w:cs="Arial"/>
          <w:color w:val="000000" w:themeColor="text1"/>
          <w:szCs w:val="20"/>
        </w:rPr>
        <w:t>Actualmente, la Compañía no tiene una política de dividendos, pero ha mantenido activa la distribución de utilidades durante los últimos 10 años, tal como se muestra en el siguiente detalle:</w:t>
      </w:r>
    </w:p>
    <w:p w14:paraId="0A67E7B4" w14:textId="32C241D3" w:rsidR="007605E6" w:rsidRDefault="007605E6" w:rsidP="00AD186C">
      <w:pPr>
        <w:pStyle w:val="Descripcin"/>
        <w:spacing w:after="0"/>
        <w:rPr>
          <w:rFonts w:cs="Arial"/>
          <w:color w:val="000000" w:themeColor="text1"/>
          <w:szCs w:val="20"/>
        </w:rPr>
      </w:pPr>
    </w:p>
    <w:p w14:paraId="564C44F3" w14:textId="77777777" w:rsidR="008C28B4" w:rsidRPr="008C28B4" w:rsidRDefault="008C28B4" w:rsidP="008C28B4"/>
    <w:p w14:paraId="79041680" w14:textId="47D275FF" w:rsidR="00893281" w:rsidRPr="00A263FD" w:rsidRDefault="00893281" w:rsidP="00893281">
      <w:pPr>
        <w:pStyle w:val="Descripcin"/>
        <w:keepNext/>
        <w:rPr>
          <w:color w:val="000000" w:themeColor="text1"/>
        </w:rPr>
      </w:pPr>
      <w:bookmarkStart w:id="97" w:name="_Toc228284755"/>
      <w:r w:rsidRPr="00A263FD">
        <w:rPr>
          <w:color w:val="000000" w:themeColor="text1"/>
        </w:rPr>
        <w:lastRenderedPageBreak/>
        <w:t xml:space="preserve">Tabla </w:t>
      </w:r>
      <w:r w:rsidR="00325DA5" w:rsidRPr="00A263FD">
        <w:rPr>
          <w:color w:val="000000" w:themeColor="text1"/>
        </w:rPr>
        <w:fldChar w:fldCharType="begin"/>
      </w:r>
      <w:r w:rsidR="00325DA5" w:rsidRPr="00A263FD">
        <w:rPr>
          <w:color w:val="000000" w:themeColor="text1"/>
        </w:rPr>
        <w:instrText xml:space="preserve"> SEQ Tabla \* ARABIC </w:instrText>
      </w:r>
      <w:r w:rsidR="00325DA5" w:rsidRPr="00A263FD">
        <w:rPr>
          <w:color w:val="000000" w:themeColor="text1"/>
        </w:rPr>
        <w:fldChar w:fldCharType="separate"/>
      </w:r>
      <w:r w:rsidR="0033654E">
        <w:rPr>
          <w:noProof/>
          <w:color w:val="000000" w:themeColor="text1"/>
        </w:rPr>
        <w:t>22</w:t>
      </w:r>
      <w:r w:rsidR="00325DA5" w:rsidRPr="00A263FD">
        <w:rPr>
          <w:noProof/>
          <w:color w:val="000000" w:themeColor="text1"/>
        </w:rPr>
        <w:fldChar w:fldCharType="end"/>
      </w:r>
      <w:r w:rsidRPr="00A263FD">
        <w:rPr>
          <w:color w:val="000000" w:themeColor="text1"/>
        </w:rPr>
        <w:t xml:space="preserve"> Distribución de utilidades de los últimos 10 años (en millones de colones)</w:t>
      </w:r>
      <w:bookmarkEnd w:id="97"/>
    </w:p>
    <w:tbl>
      <w:tblPr>
        <w:tblW w:w="8235"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left w:w="70" w:type="dxa"/>
          <w:right w:w="70" w:type="dxa"/>
        </w:tblCellMar>
        <w:tblLook w:val="04A0" w:firstRow="1" w:lastRow="0" w:firstColumn="1" w:lastColumn="0" w:noHBand="0" w:noVBand="1"/>
      </w:tblPr>
      <w:tblGrid>
        <w:gridCol w:w="3539"/>
        <w:gridCol w:w="1701"/>
        <w:gridCol w:w="1418"/>
        <w:gridCol w:w="1577"/>
      </w:tblGrid>
      <w:tr w:rsidR="00A263FD" w:rsidRPr="00A263FD" w14:paraId="5D7B21BC" w14:textId="77777777" w:rsidTr="007D00B2">
        <w:trPr>
          <w:trHeight w:val="525"/>
          <w:tblHeader/>
          <w:jc w:val="center"/>
        </w:trPr>
        <w:tc>
          <w:tcPr>
            <w:tcW w:w="3539" w:type="dxa"/>
            <w:shd w:val="clear" w:color="auto" w:fill="F2F2F2" w:themeFill="background1" w:themeFillShade="F2"/>
            <w:vAlign w:val="center"/>
            <w:hideMark/>
          </w:tcPr>
          <w:p w14:paraId="4F3087AE" w14:textId="77777777" w:rsidR="007605E6" w:rsidRPr="00A263FD" w:rsidRDefault="007605E6" w:rsidP="007D00B2">
            <w:pPr>
              <w:spacing w:line="276" w:lineRule="auto"/>
              <w:contextualSpacing/>
              <w:jc w:val="center"/>
              <w:rPr>
                <w:rFonts w:cs="Arial"/>
                <w:b/>
                <w:bCs/>
                <w:color w:val="000000" w:themeColor="text1"/>
                <w:szCs w:val="20"/>
              </w:rPr>
            </w:pPr>
            <w:r w:rsidRPr="00A263FD">
              <w:rPr>
                <w:rFonts w:cs="Arial"/>
                <w:b/>
                <w:bCs/>
                <w:color w:val="000000" w:themeColor="text1"/>
                <w:szCs w:val="20"/>
              </w:rPr>
              <w:t>Período</w:t>
            </w:r>
          </w:p>
          <w:p w14:paraId="13D20D42" w14:textId="184F5C9D" w:rsidR="007605E6" w:rsidRPr="00A263FD" w:rsidRDefault="007605E6" w:rsidP="007D00B2">
            <w:pPr>
              <w:spacing w:line="276" w:lineRule="auto"/>
              <w:contextualSpacing/>
              <w:jc w:val="center"/>
              <w:rPr>
                <w:rFonts w:cs="Arial"/>
                <w:b/>
                <w:bCs/>
                <w:color w:val="000000" w:themeColor="text1"/>
                <w:szCs w:val="20"/>
              </w:rPr>
            </w:pPr>
            <w:r w:rsidRPr="00A263FD">
              <w:rPr>
                <w:rFonts w:cs="Arial"/>
                <w:b/>
                <w:bCs/>
                <w:color w:val="000000" w:themeColor="text1"/>
                <w:szCs w:val="20"/>
              </w:rPr>
              <w:t>(al 3</w:t>
            </w:r>
            <w:r w:rsidR="00BB0935" w:rsidRPr="00A263FD">
              <w:rPr>
                <w:rFonts w:cs="Arial"/>
                <w:b/>
                <w:bCs/>
                <w:color w:val="000000" w:themeColor="text1"/>
                <w:szCs w:val="20"/>
              </w:rPr>
              <w:t>1</w:t>
            </w:r>
            <w:r w:rsidRPr="00A263FD">
              <w:rPr>
                <w:rFonts w:cs="Arial"/>
                <w:b/>
                <w:bCs/>
                <w:color w:val="000000" w:themeColor="text1"/>
                <w:szCs w:val="20"/>
              </w:rPr>
              <w:t xml:space="preserve"> de </w:t>
            </w:r>
            <w:r w:rsidR="00BB0935" w:rsidRPr="00A263FD">
              <w:rPr>
                <w:rFonts w:cs="Arial"/>
                <w:b/>
                <w:bCs/>
                <w:color w:val="000000" w:themeColor="text1"/>
                <w:szCs w:val="20"/>
              </w:rPr>
              <w:t>dic</w:t>
            </w:r>
            <w:r w:rsidRPr="00A263FD">
              <w:rPr>
                <w:rFonts w:cs="Arial"/>
                <w:b/>
                <w:bCs/>
                <w:color w:val="000000" w:themeColor="text1"/>
                <w:szCs w:val="20"/>
              </w:rPr>
              <w:t>iembre de cada año)</w:t>
            </w:r>
          </w:p>
        </w:tc>
        <w:tc>
          <w:tcPr>
            <w:tcW w:w="1701" w:type="dxa"/>
            <w:shd w:val="clear" w:color="auto" w:fill="F2F2F2" w:themeFill="background1" w:themeFillShade="F2"/>
            <w:vAlign w:val="center"/>
            <w:hideMark/>
          </w:tcPr>
          <w:p w14:paraId="7C5357CB" w14:textId="77777777" w:rsidR="007605E6" w:rsidRPr="00A263FD" w:rsidRDefault="007605E6" w:rsidP="007D00B2">
            <w:pPr>
              <w:spacing w:line="276" w:lineRule="auto"/>
              <w:contextualSpacing/>
              <w:jc w:val="center"/>
              <w:rPr>
                <w:rFonts w:cs="Arial"/>
                <w:b/>
                <w:bCs/>
                <w:color w:val="000000" w:themeColor="text1"/>
                <w:szCs w:val="20"/>
              </w:rPr>
            </w:pPr>
            <w:r w:rsidRPr="00A263FD">
              <w:rPr>
                <w:rFonts w:cs="Arial"/>
                <w:b/>
                <w:bCs/>
                <w:color w:val="000000" w:themeColor="text1"/>
                <w:szCs w:val="20"/>
              </w:rPr>
              <w:t>Utilidad Neta (1)</w:t>
            </w:r>
          </w:p>
        </w:tc>
        <w:tc>
          <w:tcPr>
            <w:tcW w:w="1418" w:type="dxa"/>
            <w:shd w:val="clear" w:color="auto" w:fill="F2F2F2" w:themeFill="background1" w:themeFillShade="F2"/>
            <w:vAlign w:val="center"/>
            <w:hideMark/>
          </w:tcPr>
          <w:p w14:paraId="245BF724" w14:textId="77777777" w:rsidR="007605E6" w:rsidRPr="00A263FD" w:rsidRDefault="007605E6" w:rsidP="007D00B2">
            <w:pPr>
              <w:spacing w:line="276" w:lineRule="auto"/>
              <w:contextualSpacing/>
              <w:jc w:val="center"/>
              <w:rPr>
                <w:rFonts w:cs="Arial"/>
                <w:b/>
                <w:bCs/>
                <w:color w:val="000000" w:themeColor="text1"/>
                <w:szCs w:val="20"/>
              </w:rPr>
            </w:pPr>
            <w:r w:rsidRPr="00A263FD">
              <w:rPr>
                <w:rFonts w:cs="Arial"/>
                <w:b/>
                <w:bCs/>
                <w:color w:val="000000" w:themeColor="text1"/>
                <w:szCs w:val="20"/>
              </w:rPr>
              <w:t>Dividendos</w:t>
            </w:r>
          </w:p>
        </w:tc>
        <w:tc>
          <w:tcPr>
            <w:tcW w:w="1577" w:type="dxa"/>
            <w:shd w:val="clear" w:color="auto" w:fill="F2F2F2" w:themeFill="background1" w:themeFillShade="F2"/>
            <w:vAlign w:val="center"/>
            <w:hideMark/>
          </w:tcPr>
          <w:p w14:paraId="7724E53C" w14:textId="77777777" w:rsidR="007605E6" w:rsidRPr="00A263FD" w:rsidRDefault="007605E6" w:rsidP="007D00B2">
            <w:pPr>
              <w:spacing w:line="276" w:lineRule="auto"/>
              <w:contextualSpacing/>
              <w:jc w:val="center"/>
              <w:rPr>
                <w:rFonts w:cs="Arial"/>
                <w:b/>
                <w:bCs/>
                <w:color w:val="000000" w:themeColor="text1"/>
                <w:szCs w:val="20"/>
              </w:rPr>
            </w:pPr>
            <w:r w:rsidRPr="00A263FD">
              <w:rPr>
                <w:rFonts w:cs="Arial"/>
                <w:b/>
                <w:bCs/>
                <w:color w:val="000000" w:themeColor="text1"/>
                <w:szCs w:val="20"/>
              </w:rPr>
              <w:t>% de la Utilidad Neta</w:t>
            </w:r>
          </w:p>
        </w:tc>
      </w:tr>
      <w:tr w:rsidR="00A263FD" w:rsidRPr="00A263FD" w14:paraId="76E48C40" w14:textId="77777777" w:rsidTr="007D00B2">
        <w:trPr>
          <w:trHeight w:val="255"/>
          <w:jc w:val="center"/>
        </w:trPr>
        <w:tc>
          <w:tcPr>
            <w:tcW w:w="3539" w:type="dxa"/>
            <w:shd w:val="clear" w:color="000000" w:fill="FFFFFF"/>
            <w:noWrap/>
            <w:vAlign w:val="bottom"/>
            <w:hideMark/>
          </w:tcPr>
          <w:p w14:paraId="061A8422" w14:textId="03C2FC0D" w:rsidR="00B94E52" w:rsidRPr="00A263FD" w:rsidRDefault="00B94E52" w:rsidP="00B94E52">
            <w:pPr>
              <w:spacing w:line="276" w:lineRule="auto"/>
              <w:contextualSpacing/>
              <w:rPr>
                <w:rFonts w:cs="Arial"/>
                <w:color w:val="000000" w:themeColor="text1"/>
                <w:szCs w:val="20"/>
              </w:rPr>
            </w:pPr>
            <w:r w:rsidRPr="00A263FD">
              <w:rPr>
                <w:rFonts w:cs="Arial"/>
                <w:color w:val="000000" w:themeColor="text1"/>
                <w:szCs w:val="20"/>
              </w:rPr>
              <w:t>2016</w:t>
            </w:r>
            <w:r w:rsidR="00BB0935" w:rsidRPr="00A263FD">
              <w:rPr>
                <w:rFonts w:cs="Arial"/>
                <w:color w:val="000000" w:themeColor="text1"/>
                <w:szCs w:val="20"/>
              </w:rPr>
              <w:t xml:space="preserve"> (2)</w:t>
            </w:r>
          </w:p>
        </w:tc>
        <w:tc>
          <w:tcPr>
            <w:tcW w:w="1701" w:type="dxa"/>
            <w:shd w:val="clear" w:color="000000" w:fill="FFFFFF"/>
            <w:noWrap/>
            <w:vAlign w:val="center"/>
            <w:hideMark/>
          </w:tcPr>
          <w:p w14:paraId="424BC645" w14:textId="2B045FC7"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55.932</w:t>
            </w:r>
          </w:p>
        </w:tc>
        <w:tc>
          <w:tcPr>
            <w:tcW w:w="1418" w:type="dxa"/>
            <w:shd w:val="clear" w:color="000000" w:fill="FFFFFF"/>
            <w:noWrap/>
            <w:vAlign w:val="center"/>
            <w:hideMark/>
          </w:tcPr>
          <w:p w14:paraId="70022E90" w14:textId="30BBCC50"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23.907</w:t>
            </w:r>
          </w:p>
        </w:tc>
        <w:tc>
          <w:tcPr>
            <w:tcW w:w="1577" w:type="dxa"/>
            <w:shd w:val="clear" w:color="000000" w:fill="FFFFFF"/>
            <w:noWrap/>
            <w:vAlign w:val="center"/>
            <w:hideMark/>
          </w:tcPr>
          <w:p w14:paraId="1EC140ED" w14:textId="3F700072"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42,7%</w:t>
            </w:r>
          </w:p>
        </w:tc>
      </w:tr>
      <w:tr w:rsidR="00A263FD" w:rsidRPr="00A263FD" w14:paraId="64715EAD" w14:textId="77777777" w:rsidTr="007D00B2">
        <w:trPr>
          <w:trHeight w:val="255"/>
          <w:jc w:val="center"/>
        </w:trPr>
        <w:tc>
          <w:tcPr>
            <w:tcW w:w="3539" w:type="dxa"/>
            <w:shd w:val="clear" w:color="000000" w:fill="FFFFFF"/>
            <w:noWrap/>
            <w:vAlign w:val="bottom"/>
            <w:hideMark/>
          </w:tcPr>
          <w:p w14:paraId="38E57062" w14:textId="645BDCA7" w:rsidR="00B94E52" w:rsidRPr="00A263FD" w:rsidRDefault="00B94E52" w:rsidP="00B94E52">
            <w:pPr>
              <w:spacing w:line="276" w:lineRule="auto"/>
              <w:contextualSpacing/>
              <w:rPr>
                <w:rFonts w:cs="Arial"/>
                <w:color w:val="000000" w:themeColor="text1"/>
                <w:szCs w:val="20"/>
              </w:rPr>
            </w:pPr>
            <w:r w:rsidRPr="00A263FD">
              <w:rPr>
                <w:rFonts w:cs="Arial"/>
                <w:color w:val="000000" w:themeColor="text1"/>
                <w:szCs w:val="20"/>
              </w:rPr>
              <w:t>2017</w:t>
            </w:r>
            <w:r w:rsidR="00BB0935" w:rsidRPr="00A263FD">
              <w:rPr>
                <w:rFonts w:cs="Arial"/>
                <w:color w:val="000000" w:themeColor="text1"/>
                <w:szCs w:val="20"/>
              </w:rPr>
              <w:t xml:space="preserve"> (2)</w:t>
            </w:r>
          </w:p>
        </w:tc>
        <w:tc>
          <w:tcPr>
            <w:tcW w:w="1701" w:type="dxa"/>
            <w:shd w:val="clear" w:color="000000" w:fill="FFFFFF"/>
            <w:noWrap/>
            <w:vAlign w:val="center"/>
            <w:hideMark/>
          </w:tcPr>
          <w:p w14:paraId="55152044" w14:textId="40199ED2"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54.784</w:t>
            </w:r>
          </w:p>
        </w:tc>
        <w:tc>
          <w:tcPr>
            <w:tcW w:w="1418" w:type="dxa"/>
            <w:shd w:val="clear" w:color="000000" w:fill="FFFFFF"/>
            <w:noWrap/>
            <w:vAlign w:val="center"/>
            <w:hideMark/>
          </w:tcPr>
          <w:p w14:paraId="2683A12E" w14:textId="2BC7966F"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26.889</w:t>
            </w:r>
          </w:p>
        </w:tc>
        <w:tc>
          <w:tcPr>
            <w:tcW w:w="1577" w:type="dxa"/>
            <w:shd w:val="clear" w:color="000000" w:fill="FFFFFF"/>
            <w:noWrap/>
            <w:vAlign w:val="center"/>
            <w:hideMark/>
          </w:tcPr>
          <w:p w14:paraId="22CB1856" w14:textId="742EC245"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49,1%</w:t>
            </w:r>
          </w:p>
        </w:tc>
      </w:tr>
      <w:tr w:rsidR="00A263FD" w:rsidRPr="00A263FD" w14:paraId="62C65412" w14:textId="77777777" w:rsidTr="007D00B2">
        <w:trPr>
          <w:trHeight w:val="255"/>
          <w:jc w:val="center"/>
        </w:trPr>
        <w:tc>
          <w:tcPr>
            <w:tcW w:w="3539" w:type="dxa"/>
            <w:shd w:val="clear" w:color="000000" w:fill="FFFFFF"/>
            <w:noWrap/>
            <w:vAlign w:val="bottom"/>
            <w:hideMark/>
          </w:tcPr>
          <w:p w14:paraId="6C49FEF8" w14:textId="63072E42" w:rsidR="00B94E52" w:rsidRPr="00A263FD" w:rsidRDefault="00B94E52" w:rsidP="00B94E52">
            <w:pPr>
              <w:spacing w:line="276" w:lineRule="auto"/>
              <w:contextualSpacing/>
              <w:rPr>
                <w:rFonts w:cs="Arial"/>
                <w:color w:val="000000" w:themeColor="text1"/>
                <w:szCs w:val="20"/>
              </w:rPr>
            </w:pPr>
            <w:r w:rsidRPr="00A263FD">
              <w:rPr>
                <w:rFonts w:cs="Arial"/>
                <w:color w:val="000000" w:themeColor="text1"/>
                <w:szCs w:val="20"/>
              </w:rPr>
              <w:t>2018</w:t>
            </w:r>
            <w:r w:rsidR="00BB0935" w:rsidRPr="00A263FD">
              <w:rPr>
                <w:rFonts w:cs="Arial"/>
                <w:color w:val="000000" w:themeColor="text1"/>
                <w:szCs w:val="20"/>
              </w:rPr>
              <w:t xml:space="preserve"> (2)</w:t>
            </w:r>
          </w:p>
        </w:tc>
        <w:tc>
          <w:tcPr>
            <w:tcW w:w="1701" w:type="dxa"/>
            <w:shd w:val="clear" w:color="000000" w:fill="FFFFFF"/>
            <w:noWrap/>
            <w:vAlign w:val="center"/>
            <w:hideMark/>
          </w:tcPr>
          <w:p w14:paraId="6DC74E0D" w14:textId="452AA408"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46.170</w:t>
            </w:r>
          </w:p>
        </w:tc>
        <w:tc>
          <w:tcPr>
            <w:tcW w:w="1418" w:type="dxa"/>
            <w:shd w:val="clear" w:color="000000" w:fill="FFFFFF"/>
            <w:noWrap/>
            <w:vAlign w:val="center"/>
            <w:hideMark/>
          </w:tcPr>
          <w:p w14:paraId="120A4089" w14:textId="29755E40"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29.164</w:t>
            </w:r>
          </w:p>
        </w:tc>
        <w:tc>
          <w:tcPr>
            <w:tcW w:w="1577" w:type="dxa"/>
            <w:shd w:val="clear" w:color="000000" w:fill="FFFFFF"/>
            <w:noWrap/>
            <w:vAlign w:val="center"/>
            <w:hideMark/>
          </w:tcPr>
          <w:p w14:paraId="2E5A8C55" w14:textId="1C39A2A7"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63,2%</w:t>
            </w:r>
          </w:p>
        </w:tc>
      </w:tr>
      <w:tr w:rsidR="00A263FD" w:rsidRPr="00A263FD" w14:paraId="1102649E" w14:textId="77777777" w:rsidTr="007D00B2">
        <w:trPr>
          <w:trHeight w:val="255"/>
          <w:jc w:val="center"/>
        </w:trPr>
        <w:tc>
          <w:tcPr>
            <w:tcW w:w="3539" w:type="dxa"/>
            <w:shd w:val="clear" w:color="000000" w:fill="FFFFFF"/>
            <w:noWrap/>
            <w:vAlign w:val="bottom"/>
            <w:hideMark/>
          </w:tcPr>
          <w:p w14:paraId="6D942368" w14:textId="37A0BC77" w:rsidR="00B94E52" w:rsidRPr="00A263FD" w:rsidRDefault="00B94E52" w:rsidP="00B94E52">
            <w:pPr>
              <w:spacing w:line="276" w:lineRule="auto"/>
              <w:contextualSpacing/>
              <w:rPr>
                <w:rFonts w:cs="Arial"/>
                <w:color w:val="000000" w:themeColor="text1"/>
                <w:szCs w:val="20"/>
              </w:rPr>
            </w:pPr>
            <w:r w:rsidRPr="00A263FD">
              <w:rPr>
                <w:rFonts w:cs="Arial"/>
                <w:color w:val="000000" w:themeColor="text1"/>
                <w:szCs w:val="20"/>
              </w:rPr>
              <w:t>2019</w:t>
            </w:r>
          </w:p>
        </w:tc>
        <w:tc>
          <w:tcPr>
            <w:tcW w:w="1701" w:type="dxa"/>
            <w:shd w:val="clear" w:color="000000" w:fill="FFFFFF"/>
            <w:noWrap/>
            <w:vAlign w:val="center"/>
            <w:hideMark/>
          </w:tcPr>
          <w:p w14:paraId="671F4A0F" w14:textId="747867EA"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1.243)</w:t>
            </w:r>
          </w:p>
        </w:tc>
        <w:tc>
          <w:tcPr>
            <w:tcW w:w="1418" w:type="dxa"/>
            <w:shd w:val="clear" w:color="000000" w:fill="FFFFFF"/>
            <w:noWrap/>
            <w:vAlign w:val="center"/>
            <w:hideMark/>
          </w:tcPr>
          <w:p w14:paraId="36691643" w14:textId="4C96C185"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37.298</w:t>
            </w:r>
          </w:p>
        </w:tc>
        <w:tc>
          <w:tcPr>
            <w:tcW w:w="1577" w:type="dxa"/>
            <w:shd w:val="clear" w:color="000000" w:fill="FFFFFF"/>
            <w:noWrap/>
            <w:vAlign w:val="center"/>
            <w:hideMark/>
          </w:tcPr>
          <w:p w14:paraId="7887E8FF" w14:textId="430FCF7C"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-3.000,6%</w:t>
            </w:r>
          </w:p>
        </w:tc>
      </w:tr>
      <w:tr w:rsidR="00A263FD" w:rsidRPr="00A263FD" w14:paraId="49C4A429" w14:textId="77777777" w:rsidTr="00F07FB4">
        <w:trPr>
          <w:trHeight w:val="270"/>
          <w:jc w:val="center"/>
        </w:trPr>
        <w:tc>
          <w:tcPr>
            <w:tcW w:w="3539" w:type="dxa"/>
            <w:shd w:val="clear" w:color="000000" w:fill="FFFFFF"/>
            <w:noWrap/>
            <w:vAlign w:val="bottom"/>
            <w:hideMark/>
          </w:tcPr>
          <w:p w14:paraId="23DABD1E" w14:textId="2C6AFB5F" w:rsidR="00B94E52" w:rsidRPr="00A263FD" w:rsidRDefault="00B94E52" w:rsidP="00B94E52">
            <w:pPr>
              <w:spacing w:line="276" w:lineRule="auto"/>
              <w:contextualSpacing/>
              <w:rPr>
                <w:rFonts w:cs="Arial"/>
                <w:color w:val="000000" w:themeColor="text1"/>
                <w:szCs w:val="20"/>
              </w:rPr>
            </w:pPr>
            <w:r w:rsidRPr="00A263FD">
              <w:rPr>
                <w:rFonts w:cs="Arial"/>
                <w:color w:val="000000" w:themeColor="text1"/>
                <w:szCs w:val="20"/>
              </w:rPr>
              <w:t>2020</w:t>
            </w:r>
          </w:p>
        </w:tc>
        <w:tc>
          <w:tcPr>
            <w:tcW w:w="1701" w:type="dxa"/>
            <w:shd w:val="clear" w:color="000000" w:fill="FFFFFF"/>
            <w:noWrap/>
            <w:vAlign w:val="bottom"/>
            <w:hideMark/>
          </w:tcPr>
          <w:p w14:paraId="1995F8D3" w14:textId="3C254938"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10.655</w:t>
            </w:r>
          </w:p>
        </w:tc>
        <w:tc>
          <w:tcPr>
            <w:tcW w:w="1418" w:type="dxa"/>
            <w:shd w:val="clear" w:color="000000" w:fill="FFFFFF"/>
            <w:noWrap/>
            <w:vAlign w:val="bottom"/>
            <w:hideMark/>
          </w:tcPr>
          <w:p w14:paraId="297770B9" w14:textId="4F6FDC27"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13.962</w:t>
            </w:r>
          </w:p>
        </w:tc>
        <w:tc>
          <w:tcPr>
            <w:tcW w:w="1577" w:type="dxa"/>
            <w:shd w:val="clear" w:color="000000" w:fill="FFFFFF"/>
            <w:noWrap/>
            <w:vAlign w:val="bottom"/>
            <w:hideMark/>
          </w:tcPr>
          <w:p w14:paraId="662C3A47" w14:textId="4F5B4635"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131,0%</w:t>
            </w:r>
          </w:p>
        </w:tc>
      </w:tr>
      <w:tr w:rsidR="00A263FD" w:rsidRPr="00A263FD" w14:paraId="415F8259" w14:textId="77777777" w:rsidTr="00807AD8">
        <w:trPr>
          <w:trHeight w:val="270"/>
          <w:jc w:val="center"/>
        </w:trPr>
        <w:tc>
          <w:tcPr>
            <w:tcW w:w="3539" w:type="dxa"/>
            <w:shd w:val="clear" w:color="000000" w:fill="FFFFFF"/>
            <w:noWrap/>
            <w:vAlign w:val="bottom"/>
          </w:tcPr>
          <w:p w14:paraId="17DAA817" w14:textId="1F3A32B2" w:rsidR="00B94E52" w:rsidRPr="00A263FD" w:rsidRDefault="00B94E52" w:rsidP="00B94E52">
            <w:pPr>
              <w:spacing w:line="276" w:lineRule="auto"/>
              <w:contextualSpacing/>
              <w:rPr>
                <w:rFonts w:cs="Arial"/>
                <w:color w:val="000000" w:themeColor="text1"/>
                <w:szCs w:val="20"/>
              </w:rPr>
            </w:pPr>
            <w:r w:rsidRPr="00A263FD">
              <w:rPr>
                <w:rFonts w:cs="Arial"/>
                <w:color w:val="000000" w:themeColor="text1"/>
                <w:szCs w:val="20"/>
              </w:rPr>
              <w:t>2021</w:t>
            </w:r>
          </w:p>
        </w:tc>
        <w:tc>
          <w:tcPr>
            <w:tcW w:w="1701" w:type="dxa"/>
            <w:shd w:val="clear" w:color="000000" w:fill="FFFFFF"/>
            <w:noWrap/>
            <w:vAlign w:val="bottom"/>
          </w:tcPr>
          <w:p w14:paraId="3A6F431D" w14:textId="22DACBFC"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56.973</w:t>
            </w:r>
          </w:p>
        </w:tc>
        <w:tc>
          <w:tcPr>
            <w:tcW w:w="1418" w:type="dxa"/>
            <w:shd w:val="clear" w:color="000000" w:fill="FFFFFF"/>
            <w:noWrap/>
            <w:vAlign w:val="bottom"/>
          </w:tcPr>
          <w:p w14:paraId="596E7152" w14:textId="576456F1"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23.272</w:t>
            </w:r>
          </w:p>
        </w:tc>
        <w:tc>
          <w:tcPr>
            <w:tcW w:w="1577" w:type="dxa"/>
            <w:shd w:val="clear" w:color="000000" w:fill="FFFFFF"/>
            <w:noWrap/>
            <w:vAlign w:val="bottom"/>
          </w:tcPr>
          <w:p w14:paraId="7CFE430F" w14:textId="1DA3DA2E"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40,8%</w:t>
            </w:r>
          </w:p>
        </w:tc>
      </w:tr>
      <w:tr w:rsidR="00A263FD" w:rsidRPr="00A263FD" w14:paraId="3DBE3DF7" w14:textId="77777777" w:rsidTr="00807AD8">
        <w:trPr>
          <w:trHeight w:val="270"/>
          <w:jc w:val="center"/>
        </w:trPr>
        <w:tc>
          <w:tcPr>
            <w:tcW w:w="3539" w:type="dxa"/>
            <w:shd w:val="clear" w:color="000000" w:fill="FFFFFF"/>
            <w:noWrap/>
            <w:vAlign w:val="bottom"/>
          </w:tcPr>
          <w:p w14:paraId="08185964" w14:textId="16B79F92" w:rsidR="00B94E52" w:rsidRPr="00A263FD" w:rsidRDefault="00B94E52" w:rsidP="00B94E52">
            <w:pPr>
              <w:spacing w:line="276" w:lineRule="auto"/>
              <w:contextualSpacing/>
              <w:rPr>
                <w:rFonts w:cs="Arial"/>
                <w:color w:val="000000" w:themeColor="text1"/>
                <w:szCs w:val="20"/>
              </w:rPr>
            </w:pPr>
            <w:r w:rsidRPr="00A263FD">
              <w:rPr>
                <w:rFonts w:cs="Arial"/>
                <w:color w:val="000000" w:themeColor="text1"/>
                <w:szCs w:val="20"/>
              </w:rPr>
              <w:t>2022</w:t>
            </w:r>
          </w:p>
        </w:tc>
        <w:tc>
          <w:tcPr>
            <w:tcW w:w="1701" w:type="dxa"/>
            <w:shd w:val="clear" w:color="000000" w:fill="FFFFFF"/>
            <w:noWrap/>
            <w:vAlign w:val="bottom"/>
          </w:tcPr>
          <w:p w14:paraId="292A08A0" w14:textId="4E52E685"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75.778</w:t>
            </w:r>
          </w:p>
        </w:tc>
        <w:tc>
          <w:tcPr>
            <w:tcW w:w="1418" w:type="dxa"/>
            <w:shd w:val="clear" w:color="000000" w:fill="FFFFFF"/>
            <w:noWrap/>
            <w:vAlign w:val="bottom"/>
          </w:tcPr>
          <w:p w14:paraId="4C99BDE9" w14:textId="20D22B3B"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 35.498</w:t>
            </w:r>
          </w:p>
        </w:tc>
        <w:tc>
          <w:tcPr>
            <w:tcW w:w="1577" w:type="dxa"/>
            <w:shd w:val="clear" w:color="000000" w:fill="FFFFFF"/>
            <w:noWrap/>
            <w:vAlign w:val="bottom"/>
          </w:tcPr>
          <w:p w14:paraId="4117810A" w14:textId="2B3B5F0C" w:rsidR="00B94E52" w:rsidRPr="00A263FD" w:rsidRDefault="00B94E52" w:rsidP="00B94E52">
            <w:pPr>
              <w:spacing w:line="276" w:lineRule="auto"/>
              <w:contextualSpacing/>
              <w:jc w:val="center"/>
              <w:rPr>
                <w:rFonts w:cs="Arial"/>
                <w:color w:val="000000" w:themeColor="text1"/>
                <w:szCs w:val="20"/>
              </w:rPr>
            </w:pPr>
            <w:r w:rsidRPr="00A263FD">
              <w:rPr>
                <w:rFonts w:cs="Arial"/>
                <w:color w:val="000000" w:themeColor="text1"/>
                <w:szCs w:val="20"/>
              </w:rPr>
              <w:t>46,8%</w:t>
            </w:r>
          </w:p>
        </w:tc>
      </w:tr>
      <w:tr w:rsidR="00A263FD" w:rsidRPr="00A263FD" w14:paraId="3DA561AB" w14:textId="77777777" w:rsidTr="007D00B2">
        <w:trPr>
          <w:trHeight w:val="270"/>
          <w:jc w:val="center"/>
        </w:trPr>
        <w:tc>
          <w:tcPr>
            <w:tcW w:w="3539" w:type="dxa"/>
            <w:shd w:val="clear" w:color="000000" w:fill="FFFFFF"/>
            <w:noWrap/>
            <w:vAlign w:val="bottom"/>
          </w:tcPr>
          <w:p w14:paraId="465C04B2" w14:textId="1D7173C4"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202</w:t>
            </w:r>
            <w:r w:rsidR="00B94E52" w:rsidRPr="00A263FD">
              <w:rPr>
                <w:rFonts w:cs="Arial"/>
                <w:color w:val="000000" w:themeColor="text1"/>
                <w:szCs w:val="20"/>
              </w:rPr>
              <w:t>3</w:t>
            </w:r>
          </w:p>
        </w:tc>
        <w:tc>
          <w:tcPr>
            <w:tcW w:w="1701" w:type="dxa"/>
            <w:shd w:val="clear" w:color="000000" w:fill="FFFFFF"/>
            <w:noWrap/>
            <w:vAlign w:val="bottom"/>
          </w:tcPr>
          <w:p w14:paraId="532D03F1" w14:textId="1BC0FA8B" w:rsidR="007605E6" w:rsidRPr="00A263FD" w:rsidRDefault="00807AD8" w:rsidP="007D00B2">
            <w:pPr>
              <w:spacing w:line="276" w:lineRule="auto"/>
              <w:contextualSpacing/>
              <w:jc w:val="center"/>
              <w:rPr>
                <w:rFonts w:cs="Arial"/>
                <w:color w:val="000000" w:themeColor="text1"/>
                <w:szCs w:val="20"/>
              </w:rPr>
            </w:pPr>
            <w:r w:rsidRPr="00A263FD">
              <w:rPr>
                <w:rFonts w:cs="Arial"/>
                <w:color w:val="000000" w:themeColor="text1"/>
                <w:szCs w:val="20"/>
              </w:rPr>
              <w:t>¢ 77,619</w:t>
            </w:r>
          </w:p>
        </w:tc>
        <w:tc>
          <w:tcPr>
            <w:tcW w:w="1418" w:type="dxa"/>
            <w:shd w:val="clear" w:color="000000" w:fill="FFFFFF"/>
            <w:noWrap/>
            <w:vAlign w:val="bottom"/>
          </w:tcPr>
          <w:p w14:paraId="00FD283F" w14:textId="633015B9" w:rsidR="007605E6" w:rsidRPr="00A263FD" w:rsidRDefault="005F6F4C" w:rsidP="007D00B2">
            <w:pPr>
              <w:spacing w:line="276" w:lineRule="auto"/>
              <w:contextualSpacing/>
              <w:jc w:val="center"/>
              <w:rPr>
                <w:rFonts w:cs="Arial"/>
                <w:color w:val="000000" w:themeColor="text1"/>
                <w:szCs w:val="20"/>
              </w:rPr>
            </w:pPr>
            <w:r w:rsidRPr="00A263FD">
              <w:rPr>
                <w:rFonts w:cs="Arial"/>
                <w:color w:val="000000" w:themeColor="text1"/>
                <w:szCs w:val="20"/>
              </w:rPr>
              <w:t>¢ 3</w:t>
            </w:r>
            <w:r w:rsidR="004C04FE" w:rsidRPr="00A263FD">
              <w:rPr>
                <w:rFonts w:cs="Arial"/>
                <w:color w:val="000000" w:themeColor="text1"/>
                <w:szCs w:val="20"/>
              </w:rPr>
              <w:t>9.908</w:t>
            </w:r>
          </w:p>
        </w:tc>
        <w:tc>
          <w:tcPr>
            <w:tcW w:w="1577" w:type="dxa"/>
            <w:shd w:val="clear" w:color="000000" w:fill="FFFFFF"/>
            <w:noWrap/>
            <w:vAlign w:val="bottom"/>
          </w:tcPr>
          <w:p w14:paraId="0AFD9763" w14:textId="2472E3DF" w:rsidR="007605E6" w:rsidRPr="00A263FD" w:rsidRDefault="00E65949" w:rsidP="007D00B2">
            <w:pPr>
              <w:spacing w:line="276" w:lineRule="auto"/>
              <w:contextualSpacing/>
              <w:jc w:val="center"/>
              <w:rPr>
                <w:rFonts w:cs="Arial"/>
                <w:color w:val="000000" w:themeColor="text1"/>
                <w:szCs w:val="20"/>
              </w:rPr>
            </w:pPr>
            <w:r w:rsidRPr="00A263FD">
              <w:rPr>
                <w:rFonts w:cs="Arial"/>
                <w:color w:val="000000" w:themeColor="text1"/>
                <w:szCs w:val="20"/>
              </w:rPr>
              <w:t>51.4%</w:t>
            </w:r>
          </w:p>
        </w:tc>
      </w:tr>
      <w:tr w:rsidR="00A263FD" w:rsidRPr="00A263FD" w14:paraId="69EC8920" w14:textId="77777777" w:rsidTr="007D00B2">
        <w:trPr>
          <w:trHeight w:val="270"/>
          <w:jc w:val="center"/>
        </w:trPr>
        <w:tc>
          <w:tcPr>
            <w:tcW w:w="3539" w:type="dxa"/>
            <w:shd w:val="clear" w:color="000000" w:fill="FFFFFF"/>
            <w:noWrap/>
            <w:vAlign w:val="bottom"/>
          </w:tcPr>
          <w:p w14:paraId="2549DB98" w14:textId="4CA49F2C" w:rsidR="00A40C8A" w:rsidRPr="00A263FD" w:rsidRDefault="00A40C8A" w:rsidP="007D00B2">
            <w:pPr>
              <w:spacing w:line="276" w:lineRule="auto"/>
              <w:contextualSpacing/>
              <w:rPr>
                <w:rFonts w:cs="Arial"/>
                <w:color w:val="000000" w:themeColor="text1"/>
                <w:szCs w:val="20"/>
              </w:rPr>
            </w:pPr>
            <w:r w:rsidRPr="00A263FD">
              <w:rPr>
                <w:rFonts w:cs="Arial"/>
                <w:color w:val="000000" w:themeColor="text1"/>
                <w:szCs w:val="20"/>
              </w:rPr>
              <w:t>2024</w:t>
            </w:r>
          </w:p>
        </w:tc>
        <w:tc>
          <w:tcPr>
            <w:tcW w:w="1701" w:type="dxa"/>
            <w:shd w:val="clear" w:color="000000" w:fill="FFFFFF"/>
            <w:noWrap/>
            <w:vAlign w:val="bottom"/>
          </w:tcPr>
          <w:p w14:paraId="1D7A0E7E" w14:textId="38EF0F71" w:rsidR="00A40C8A" w:rsidRPr="00A263FD" w:rsidRDefault="00EA015F" w:rsidP="007D00B2">
            <w:pPr>
              <w:spacing w:line="276" w:lineRule="auto"/>
              <w:contextualSpacing/>
              <w:jc w:val="center"/>
              <w:rPr>
                <w:rFonts w:cs="Arial"/>
                <w:color w:val="000000" w:themeColor="text1"/>
                <w:szCs w:val="20"/>
              </w:rPr>
            </w:pPr>
            <w:r w:rsidRPr="00A263FD">
              <w:rPr>
                <w:rFonts w:cs="Arial"/>
                <w:color w:val="000000" w:themeColor="text1"/>
                <w:szCs w:val="20"/>
              </w:rPr>
              <w:t>¢</w:t>
            </w:r>
            <w:r w:rsidR="00141703" w:rsidRPr="00A263FD">
              <w:rPr>
                <w:rFonts w:cs="Arial"/>
                <w:color w:val="000000" w:themeColor="text1"/>
                <w:szCs w:val="20"/>
              </w:rPr>
              <w:t xml:space="preserve"> 69.377</w:t>
            </w:r>
          </w:p>
        </w:tc>
        <w:tc>
          <w:tcPr>
            <w:tcW w:w="1418" w:type="dxa"/>
            <w:shd w:val="clear" w:color="000000" w:fill="FFFFFF"/>
            <w:noWrap/>
            <w:vAlign w:val="bottom"/>
          </w:tcPr>
          <w:p w14:paraId="6E8ABB0E" w14:textId="46303239" w:rsidR="00A40C8A" w:rsidRPr="00A263FD" w:rsidRDefault="009A7A88" w:rsidP="007D00B2">
            <w:pPr>
              <w:spacing w:line="276" w:lineRule="auto"/>
              <w:contextualSpacing/>
              <w:jc w:val="center"/>
              <w:rPr>
                <w:rFonts w:cs="Arial"/>
                <w:color w:val="000000" w:themeColor="text1"/>
                <w:szCs w:val="20"/>
              </w:rPr>
            </w:pPr>
            <w:r w:rsidRPr="00A263FD">
              <w:rPr>
                <w:rFonts w:cs="Arial"/>
                <w:color w:val="000000" w:themeColor="text1"/>
                <w:szCs w:val="20"/>
              </w:rPr>
              <w:t>¢</w:t>
            </w:r>
            <w:r w:rsidR="00141703" w:rsidRPr="00A263FD">
              <w:rPr>
                <w:rFonts w:cs="Arial"/>
                <w:color w:val="000000" w:themeColor="text1"/>
                <w:szCs w:val="20"/>
              </w:rPr>
              <w:t xml:space="preserve"> </w:t>
            </w:r>
            <w:r w:rsidR="00654FD1" w:rsidRPr="00A263FD">
              <w:rPr>
                <w:rFonts w:cs="Arial"/>
                <w:color w:val="000000" w:themeColor="text1"/>
                <w:szCs w:val="20"/>
              </w:rPr>
              <w:t>47.332</w:t>
            </w:r>
          </w:p>
        </w:tc>
        <w:tc>
          <w:tcPr>
            <w:tcW w:w="1577" w:type="dxa"/>
            <w:shd w:val="clear" w:color="000000" w:fill="FFFFFF"/>
            <w:noWrap/>
            <w:vAlign w:val="bottom"/>
          </w:tcPr>
          <w:p w14:paraId="5B370CA2" w14:textId="551575AB" w:rsidR="00A40C8A" w:rsidRPr="00A263FD" w:rsidRDefault="000D1CF9" w:rsidP="007D00B2">
            <w:pPr>
              <w:spacing w:line="276" w:lineRule="auto"/>
              <w:contextualSpacing/>
              <w:jc w:val="center"/>
              <w:rPr>
                <w:rFonts w:cs="Arial"/>
                <w:color w:val="000000" w:themeColor="text1"/>
                <w:szCs w:val="20"/>
              </w:rPr>
            </w:pPr>
            <w:r w:rsidRPr="00A263FD">
              <w:rPr>
                <w:rFonts w:cs="Arial"/>
                <w:color w:val="000000" w:themeColor="text1"/>
                <w:szCs w:val="20"/>
              </w:rPr>
              <w:t>68.2</w:t>
            </w:r>
            <w:r w:rsidR="00E667F3" w:rsidRPr="00A263FD">
              <w:rPr>
                <w:rFonts w:cs="Arial"/>
                <w:color w:val="000000" w:themeColor="text1"/>
                <w:szCs w:val="20"/>
              </w:rPr>
              <w:t>%</w:t>
            </w:r>
          </w:p>
        </w:tc>
      </w:tr>
      <w:tr w:rsidR="00494339" w:rsidRPr="00A263FD" w14:paraId="490EB369" w14:textId="77777777" w:rsidTr="007D00B2">
        <w:trPr>
          <w:trHeight w:val="270"/>
          <w:jc w:val="center"/>
        </w:trPr>
        <w:tc>
          <w:tcPr>
            <w:tcW w:w="3539" w:type="dxa"/>
            <w:shd w:val="clear" w:color="000000" w:fill="FFFFFF"/>
            <w:noWrap/>
            <w:vAlign w:val="bottom"/>
          </w:tcPr>
          <w:p w14:paraId="0358A4C1" w14:textId="1A8B6107" w:rsidR="00494339" w:rsidRPr="00A263FD" w:rsidRDefault="00494339" w:rsidP="00494339">
            <w:pPr>
              <w:spacing w:line="276" w:lineRule="auto"/>
              <w:contextualSpacing/>
              <w:rPr>
                <w:rFonts w:cs="Arial"/>
                <w:color w:val="000000" w:themeColor="text1"/>
                <w:szCs w:val="20"/>
              </w:rPr>
            </w:pPr>
            <w:r w:rsidRPr="00A263FD">
              <w:rPr>
                <w:rFonts w:cs="Arial"/>
                <w:color w:val="000000" w:themeColor="text1"/>
                <w:szCs w:val="20"/>
              </w:rPr>
              <w:t>2025</w:t>
            </w:r>
          </w:p>
        </w:tc>
        <w:tc>
          <w:tcPr>
            <w:tcW w:w="1701" w:type="dxa"/>
            <w:shd w:val="clear" w:color="000000" w:fill="FFFFFF"/>
            <w:noWrap/>
            <w:vAlign w:val="bottom"/>
          </w:tcPr>
          <w:p w14:paraId="7AB538C1" w14:textId="1F0A56FD" w:rsidR="00494339" w:rsidRPr="00A263FD" w:rsidRDefault="00494339" w:rsidP="00494339">
            <w:pPr>
              <w:spacing w:line="276" w:lineRule="auto"/>
              <w:contextualSpacing/>
              <w:jc w:val="center"/>
              <w:rPr>
                <w:rFonts w:cs="Arial"/>
                <w:color w:val="000000" w:themeColor="text1"/>
                <w:szCs w:val="20"/>
              </w:rPr>
            </w:pPr>
            <w:r w:rsidRPr="00A263FD">
              <w:rPr>
                <w:rFonts w:cs="Arial"/>
                <w:color w:val="000000" w:themeColor="text1"/>
                <w:szCs w:val="20"/>
              </w:rPr>
              <w:t>¢ 43.338</w:t>
            </w:r>
          </w:p>
        </w:tc>
        <w:tc>
          <w:tcPr>
            <w:tcW w:w="1418" w:type="dxa"/>
            <w:shd w:val="clear" w:color="000000" w:fill="FFFFFF"/>
            <w:noWrap/>
            <w:vAlign w:val="bottom"/>
          </w:tcPr>
          <w:p w14:paraId="154F509B" w14:textId="07FE623F" w:rsidR="00494339" w:rsidRPr="00A263FD" w:rsidRDefault="00494339" w:rsidP="00494339">
            <w:pPr>
              <w:spacing w:line="276" w:lineRule="auto"/>
              <w:contextualSpacing/>
              <w:jc w:val="center"/>
              <w:rPr>
                <w:rFonts w:cs="Arial"/>
                <w:color w:val="000000" w:themeColor="text1"/>
                <w:szCs w:val="20"/>
              </w:rPr>
            </w:pPr>
            <w:r w:rsidRPr="00A263FD">
              <w:rPr>
                <w:rFonts w:cs="Arial"/>
                <w:color w:val="000000" w:themeColor="text1"/>
                <w:szCs w:val="20"/>
              </w:rPr>
              <w:t xml:space="preserve">¢ </w:t>
            </w:r>
            <w:r w:rsidR="00F5682B" w:rsidRPr="00A263FD">
              <w:rPr>
                <w:rFonts w:cs="Arial"/>
                <w:color w:val="000000" w:themeColor="text1"/>
                <w:szCs w:val="20"/>
              </w:rPr>
              <w:t>51.438</w:t>
            </w:r>
          </w:p>
        </w:tc>
        <w:tc>
          <w:tcPr>
            <w:tcW w:w="1577" w:type="dxa"/>
            <w:shd w:val="clear" w:color="000000" w:fill="FFFFFF"/>
            <w:noWrap/>
            <w:vAlign w:val="bottom"/>
          </w:tcPr>
          <w:p w14:paraId="1ED413F7" w14:textId="11FCEB94" w:rsidR="00494339" w:rsidRPr="00A263FD" w:rsidRDefault="00D073FC" w:rsidP="00494339">
            <w:pPr>
              <w:spacing w:line="276" w:lineRule="auto"/>
              <w:contextualSpacing/>
              <w:jc w:val="center"/>
              <w:rPr>
                <w:rFonts w:cs="Arial"/>
                <w:color w:val="000000" w:themeColor="text1"/>
                <w:szCs w:val="20"/>
              </w:rPr>
            </w:pPr>
            <w:r w:rsidRPr="00A263FD">
              <w:rPr>
                <w:rFonts w:cs="Arial"/>
                <w:color w:val="000000" w:themeColor="text1"/>
                <w:szCs w:val="20"/>
              </w:rPr>
              <w:t>118</w:t>
            </w:r>
            <w:r w:rsidR="00494339" w:rsidRPr="00A263FD">
              <w:rPr>
                <w:rFonts w:cs="Arial"/>
                <w:color w:val="000000" w:themeColor="text1"/>
                <w:szCs w:val="20"/>
              </w:rPr>
              <w:t>.</w:t>
            </w:r>
            <w:r w:rsidRPr="00A263FD">
              <w:rPr>
                <w:rFonts w:cs="Arial"/>
                <w:color w:val="000000" w:themeColor="text1"/>
                <w:szCs w:val="20"/>
              </w:rPr>
              <w:t>6</w:t>
            </w:r>
            <w:r w:rsidR="00494339" w:rsidRPr="00A263FD">
              <w:rPr>
                <w:rFonts w:cs="Arial"/>
                <w:color w:val="000000" w:themeColor="text1"/>
                <w:szCs w:val="20"/>
              </w:rPr>
              <w:t>%</w:t>
            </w:r>
          </w:p>
        </w:tc>
      </w:tr>
    </w:tbl>
    <w:p w14:paraId="59A13299" w14:textId="77777777" w:rsidR="00A74D3F" w:rsidRPr="00A263FD" w:rsidRDefault="00A74D3F" w:rsidP="007605E6">
      <w:pPr>
        <w:spacing w:line="240" w:lineRule="auto"/>
        <w:contextualSpacing/>
        <w:rPr>
          <w:rFonts w:cs="Arial"/>
          <w:color w:val="000000" w:themeColor="text1"/>
          <w:szCs w:val="20"/>
        </w:rPr>
      </w:pPr>
    </w:p>
    <w:p w14:paraId="0CA0C503" w14:textId="2A1DF087" w:rsidR="007605E6" w:rsidRPr="00A263FD" w:rsidRDefault="007605E6" w:rsidP="007605E6">
      <w:pPr>
        <w:spacing w:line="240" w:lineRule="auto"/>
        <w:contextualSpacing/>
        <w:rPr>
          <w:rFonts w:cs="Arial"/>
          <w:color w:val="000000" w:themeColor="text1"/>
          <w:sz w:val="16"/>
          <w:szCs w:val="16"/>
        </w:rPr>
      </w:pPr>
      <w:r w:rsidRPr="00A263FD">
        <w:rPr>
          <w:rFonts w:cs="Arial"/>
          <w:color w:val="000000" w:themeColor="text1"/>
          <w:szCs w:val="20"/>
        </w:rPr>
        <w:t>(1</w:t>
      </w:r>
      <w:r w:rsidRPr="00A263FD">
        <w:rPr>
          <w:rFonts w:cs="Arial"/>
          <w:color w:val="000000" w:themeColor="text1"/>
          <w:sz w:val="16"/>
          <w:szCs w:val="16"/>
        </w:rPr>
        <w:t>) Utilidad atribuible a la controladora.</w:t>
      </w:r>
    </w:p>
    <w:p w14:paraId="0EB2C4D5" w14:textId="22F12DA0" w:rsidR="007605E6" w:rsidRPr="00A263FD" w:rsidRDefault="007605E6" w:rsidP="007605E6">
      <w:pPr>
        <w:spacing w:line="240" w:lineRule="auto"/>
        <w:contextualSpacing/>
        <w:rPr>
          <w:rFonts w:cs="Arial"/>
          <w:color w:val="000000" w:themeColor="text1"/>
          <w:sz w:val="16"/>
          <w:szCs w:val="16"/>
        </w:rPr>
      </w:pPr>
      <w:r w:rsidRPr="00A263FD">
        <w:rPr>
          <w:rFonts w:cs="Arial"/>
          <w:color w:val="000000" w:themeColor="text1"/>
          <w:sz w:val="16"/>
          <w:szCs w:val="16"/>
        </w:rPr>
        <w:t>(2) Al 3</w:t>
      </w:r>
      <w:r w:rsidR="00BB0935" w:rsidRPr="00A263FD">
        <w:rPr>
          <w:rFonts w:cs="Arial"/>
          <w:color w:val="000000" w:themeColor="text1"/>
          <w:sz w:val="16"/>
          <w:szCs w:val="16"/>
        </w:rPr>
        <w:t>0</w:t>
      </w:r>
      <w:r w:rsidRPr="00A263FD">
        <w:rPr>
          <w:rFonts w:cs="Arial"/>
          <w:color w:val="000000" w:themeColor="text1"/>
          <w:sz w:val="16"/>
          <w:szCs w:val="16"/>
        </w:rPr>
        <w:t xml:space="preserve"> de </w:t>
      </w:r>
      <w:r w:rsidR="00BB0935" w:rsidRPr="00A263FD">
        <w:rPr>
          <w:rFonts w:cs="Arial"/>
          <w:color w:val="000000" w:themeColor="text1"/>
          <w:sz w:val="16"/>
          <w:szCs w:val="16"/>
        </w:rPr>
        <w:t xml:space="preserve">setiembre </w:t>
      </w:r>
      <w:r w:rsidRPr="00A263FD">
        <w:rPr>
          <w:rFonts w:cs="Arial"/>
          <w:color w:val="000000" w:themeColor="text1"/>
          <w:sz w:val="16"/>
          <w:szCs w:val="16"/>
        </w:rPr>
        <w:t>del año respectivo</w:t>
      </w:r>
    </w:p>
    <w:p w14:paraId="7B35D074" w14:textId="77777777" w:rsidR="007605E6" w:rsidRPr="00A263FD" w:rsidRDefault="007605E6" w:rsidP="007605E6">
      <w:pPr>
        <w:spacing w:line="240" w:lineRule="auto"/>
        <w:rPr>
          <w:rFonts w:cs="Arial"/>
          <w:color w:val="000000" w:themeColor="text1"/>
          <w:szCs w:val="20"/>
        </w:rPr>
      </w:pPr>
    </w:p>
    <w:p w14:paraId="5A8AF15E" w14:textId="0595DC41" w:rsidR="007605E6" w:rsidRDefault="007605E6" w:rsidP="007605E6">
      <w:pPr>
        <w:rPr>
          <w:rFonts w:cs="Arial"/>
          <w:color w:val="000000" w:themeColor="text1"/>
          <w:szCs w:val="20"/>
        </w:rPr>
      </w:pPr>
      <w:r w:rsidRPr="00A263FD">
        <w:rPr>
          <w:rFonts w:cs="Arial"/>
          <w:color w:val="000000" w:themeColor="text1"/>
          <w:szCs w:val="20"/>
        </w:rPr>
        <w:t xml:space="preserve">La Asamblea General de Accionistas de FIFCO tiene la </w:t>
      </w:r>
      <w:r w:rsidR="00E9060B">
        <w:rPr>
          <w:rFonts w:cs="Arial"/>
          <w:color w:val="000000" w:themeColor="text1"/>
          <w:szCs w:val="20"/>
        </w:rPr>
        <w:t>potestad</w:t>
      </w:r>
      <w:r w:rsidRPr="00A263FD">
        <w:rPr>
          <w:rFonts w:cs="Arial"/>
          <w:color w:val="000000" w:themeColor="text1"/>
          <w:szCs w:val="20"/>
        </w:rPr>
        <w:t xml:space="preserve"> de decretar los dividendos que se pagarán en el período</w:t>
      </w:r>
      <w:r w:rsidR="00E9060B">
        <w:rPr>
          <w:rFonts w:cs="Arial"/>
          <w:color w:val="000000" w:themeColor="text1"/>
          <w:szCs w:val="20"/>
        </w:rPr>
        <w:t>, sin embargo, puede delegar</w:t>
      </w:r>
      <w:r w:rsidRPr="00A263FD">
        <w:rPr>
          <w:rFonts w:cs="Arial"/>
          <w:color w:val="000000" w:themeColor="text1"/>
          <w:szCs w:val="20"/>
        </w:rPr>
        <w:t xml:space="preserve"> la decisión a la Junta Directiva para que, de acuerdo con el flujo de efectivo de la Compañía, proceda al pago correspondiente de forma trimestral, pudiendo aumentar o disminuir el dividendo por acción. La declaratoria de los dividendos está sujeta a la existencia de utilidades realizadas y líquidas, resultantes del balance aprobado por la Asamblea de Accionistas, como lo dispone el artículo 27 del Código de Comercio de Costa Rica.</w:t>
      </w:r>
    </w:p>
    <w:p w14:paraId="6F3820C9" w14:textId="77777777" w:rsidR="000608E8" w:rsidRDefault="000608E8" w:rsidP="007605E6">
      <w:pPr>
        <w:rPr>
          <w:rFonts w:cs="Arial"/>
          <w:color w:val="000000" w:themeColor="text1"/>
          <w:szCs w:val="20"/>
        </w:rPr>
      </w:pPr>
    </w:p>
    <w:p w14:paraId="21F30E5A" w14:textId="1019FCB2" w:rsidR="005D3856" w:rsidRDefault="005D3856" w:rsidP="007605E6">
      <w:r>
        <w:rPr>
          <w:rFonts w:cs="Arial"/>
          <w:color w:val="000000" w:themeColor="text1"/>
          <w:szCs w:val="20"/>
        </w:rPr>
        <w:t xml:space="preserve">En la Asamblea del 10 de marzo 2026, se acordó </w:t>
      </w:r>
      <w:r w:rsidR="00315650">
        <w:t>la declaratoria y el pago de dividendos por un monto total de $0,37 por acción, con cargo a utilidades realizadas y líquidas existentes al cierre del periodo 2025. Para ello se realizar</w:t>
      </w:r>
      <w:r w:rsidR="00491098">
        <w:t>o</w:t>
      </w:r>
      <w:r w:rsidR="00315650">
        <w:t xml:space="preserve">n dos transferencias conforme al origen de las utilidades: una transferencia de $0,12 por acción que se realiza sobre utilidades acumuladas con fuente extraterritorial y otra de $0,25 por acción que se realiza sobre utilidades acumuladas con fuente costarricense. </w:t>
      </w:r>
      <w:r w:rsidR="00541F62">
        <w:t>El pago de ambas transferencias se realiz</w:t>
      </w:r>
      <w:r w:rsidR="00E9060B">
        <w:t>ó</w:t>
      </w:r>
      <w:r w:rsidR="00541F62">
        <w:t xml:space="preserve"> a partir del miércoles 18 de marzo del 2026. </w:t>
      </w:r>
      <w:r w:rsidR="00315650">
        <w:t>en dólares, moneda de curso legal de los Estados Unidos de América</w:t>
      </w:r>
      <w:r w:rsidR="00E9060B">
        <w:t xml:space="preserve"> conforme se aprobó en la Asamblea de Accionistas de marzo 2026</w:t>
      </w:r>
      <w:r w:rsidR="00315650">
        <w:t>. Esta suma forma parte de los flujos generados por la Transacción con Heineken</w:t>
      </w:r>
      <w:r w:rsidR="00E9060B">
        <w:t xml:space="preserve"> y deriva de utilidades líquidas y exigibles de períodos anteriores</w:t>
      </w:r>
      <w:r w:rsidR="00315650">
        <w:t>. Se establece que la fecha de corte es el viernes 13 de marzo del 2026. Por lo tanto, t</w:t>
      </w:r>
      <w:r w:rsidR="00541F62">
        <w:t>uvieron</w:t>
      </w:r>
      <w:r w:rsidR="00315650">
        <w:t xml:space="preserve"> derecho al dividendo todos aquellos accionistas que </w:t>
      </w:r>
      <w:r w:rsidR="007250A8">
        <w:t>adquirieron</w:t>
      </w:r>
      <w:r w:rsidR="00315650">
        <w:t xml:space="preserve"> acciones hasta el jueves 12 de marzo del 2026 inclusive.</w:t>
      </w:r>
    </w:p>
    <w:p w14:paraId="4E29EFF8" w14:textId="77777777" w:rsidR="007250A8" w:rsidRPr="007813A4" w:rsidRDefault="007250A8" w:rsidP="007250A8">
      <w:pPr>
        <w:rPr>
          <w:rFonts w:cs="Arial"/>
          <w:szCs w:val="20"/>
        </w:rPr>
      </w:pPr>
      <w:r w:rsidRPr="007813A4">
        <w:rPr>
          <w:rFonts w:cs="Arial"/>
          <w:szCs w:val="20"/>
        </w:rPr>
        <w:t>En lo que respecta a la Distribución futura de Utilidades; conforme al valor, ajustes finales de precio y recuperación de “Escrow”, así como, pago de impuestos y gastos de la Transacción, entre otros, se estima que los accionistas podrían obtener en su momento, una distribución extraordinaria asociada a la Transacción en un rango aproximado de $3.25 y $3.55 por acción.</w:t>
      </w:r>
    </w:p>
    <w:p w14:paraId="39E7E4DF" w14:textId="77777777" w:rsidR="007250A8" w:rsidRPr="007813A4" w:rsidRDefault="007250A8" w:rsidP="007250A8">
      <w:pPr>
        <w:rPr>
          <w:rFonts w:cs="Arial"/>
          <w:szCs w:val="20"/>
        </w:rPr>
      </w:pPr>
      <w:r w:rsidRPr="007813A4">
        <w:rPr>
          <w:rFonts w:cs="Arial"/>
          <w:szCs w:val="20"/>
        </w:rPr>
        <w:lastRenderedPageBreak/>
        <w:t xml:space="preserve">Sin perjuicio de lo anterior, se debe informar que en virtud de que la Transacción se concretó el 30 de enero de 2026, la distribución de utilidades correspondientes al ejercicio fiscal 2026 solo podrá realizarse una vez cerrado dicho período y aprobados sus Estados Financieros, lo cual ocurrirá en el primer trimestre del 2027. </w:t>
      </w:r>
    </w:p>
    <w:p w14:paraId="10440872" w14:textId="77777777" w:rsidR="007250A8" w:rsidRPr="007813A4" w:rsidRDefault="007250A8" w:rsidP="007250A8">
      <w:pPr>
        <w:rPr>
          <w:rFonts w:cs="Arial"/>
          <w:szCs w:val="20"/>
        </w:rPr>
      </w:pPr>
      <w:r w:rsidRPr="007813A4">
        <w:rPr>
          <w:rFonts w:cs="Arial"/>
          <w:szCs w:val="20"/>
        </w:rPr>
        <w:t>La Asamblea de accionistas realizada en el primer trimestre de 2026 aprobó los Estados Financieros del período fiscal 2025, durante el 2026 se produjo la distribución de utilidades retenidas acumuladas hasta dicho ejercicio, para lo cual se utilizaron parte de los flujos generados por la Transacción FIFCO-Heineken.</w:t>
      </w:r>
    </w:p>
    <w:p w14:paraId="1D04B131" w14:textId="77777777" w:rsidR="007250A8" w:rsidRPr="007813A4" w:rsidRDefault="007250A8" w:rsidP="007250A8">
      <w:pPr>
        <w:rPr>
          <w:rFonts w:cs="Arial"/>
          <w:szCs w:val="20"/>
        </w:rPr>
      </w:pPr>
      <w:r w:rsidRPr="007813A4">
        <w:rPr>
          <w:rFonts w:cs="Arial"/>
          <w:szCs w:val="20"/>
        </w:rPr>
        <w:t xml:space="preserve">Debido a lo anterior y siendo que las utilidades acumuladas al cierre del período 2025 son las únicas que califican contablemente para distribución a los accionistas como un dividendo; estas utilidades retenidas, permitieron que se realizara durante el mes de marzo del 2026 un pago de dividendos equivalentes a $0,37 por acción (1). Conforme la distribución indicada, las utilidades retenidas se vieron prácticamente consumidas como resultado de esta distribución. </w:t>
      </w:r>
    </w:p>
    <w:p w14:paraId="580E6BFB" w14:textId="77777777" w:rsidR="007250A8" w:rsidRPr="007813A4" w:rsidRDefault="007250A8" w:rsidP="007250A8">
      <w:pPr>
        <w:rPr>
          <w:rFonts w:cs="Arial"/>
          <w:szCs w:val="20"/>
        </w:rPr>
      </w:pPr>
      <w:r w:rsidRPr="007813A4">
        <w:rPr>
          <w:rFonts w:cs="Arial"/>
          <w:szCs w:val="20"/>
        </w:rPr>
        <w:t>Al maximizarse el pago del dividendo con las utilidades retenidas existentes, éste será el único dividendo que se distribuirá durante el año 2026, dado que no es posible efectuar pagos de dividendos adicionales hasta que se cierre el ejercicio fiscal 2026 y se aprueben sus Estados Financieros, en la Asamblea de Accionistas en el 2027.</w:t>
      </w:r>
    </w:p>
    <w:p w14:paraId="3C516B74" w14:textId="77777777" w:rsidR="007250A8" w:rsidRPr="007813A4" w:rsidRDefault="007250A8" w:rsidP="007250A8">
      <w:pPr>
        <w:rPr>
          <w:rFonts w:cs="Arial"/>
          <w:szCs w:val="20"/>
        </w:rPr>
      </w:pPr>
      <w:r w:rsidRPr="007813A4">
        <w:rPr>
          <w:rFonts w:cs="Arial"/>
          <w:szCs w:val="20"/>
        </w:rPr>
        <w:t>Al realizarse este pago de $0.37 por acción durante el 2026, el remanente del pago de los flujos asociados a la transacción oscilaría entre un rango de $2,88 a $3,18 por acción, que se haría en el 2027 y luego de aprobados los Estados Financieros 2026 y la Distribución de Utilidades por parte de la Asamblea de Accionistas.</w:t>
      </w:r>
    </w:p>
    <w:p w14:paraId="6AEDFCEF" w14:textId="77777777" w:rsidR="005D3856" w:rsidRPr="00A263FD" w:rsidRDefault="005D3856" w:rsidP="007605E6">
      <w:pPr>
        <w:rPr>
          <w:rFonts w:cs="Arial"/>
          <w:color w:val="000000" w:themeColor="text1"/>
          <w:szCs w:val="20"/>
        </w:rPr>
      </w:pPr>
    </w:p>
    <w:p w14:paraId="1F5A8D79" w14:textId="77777777" w:rsidR="007605E6" w:rsidRPr="00A263FD" w:rsidRDefault="007605E6" w:rsidP="00705162">
      <w:pPr>
        <w:pStyle w:val="Prrafodelista"/>
        <w:numPr>
          <w:ilvl w:val="0"/>
          <w:numId w:val="14"/>
        </w:numPr>
        <w:rPr>
          <w:rFonts w:cs="Arial"/>
          <w:b/>
          <w:bCs/>
          <w:color w:val="000000" w:themeColor="text1"/>
          <w:szCs w:val="20"/>
        </w:rPr>
      </w:pPr>
      <w:r w:rsidRPr="00A263FD">
        <w:rPr>
          <w:rFonts w:cs="Arial"/>
          <w:b/>
          <w:bCs/>
          <w:color w:val="000000" w:themeColor="text1"/>
          <w:szCs w:val="20"/>
        </w:rPr>
        <w:t>Composición del Capital Social</w:t>
      </w:r>
    </w:p>
    <w:p w14:paraId="6FF22B21" w14:textId="77777777" w:rsidR="007605E6" w:rsidRPr="00A263FD" w:rsidRDefault="007605E6" w:rsidP="007605E6">
      <w:pPr>
        <w:rPr>
          <w:rFonts w:cs="Arial"/>
          <w:color w:val="000000" w:themeColor="text1"/>
          <w:szCs w:val="20"/>
        </w:rPr>
      </w:pPr>
      <w:r w:rsidRPr="00A263FD">
        <w:rPr>
          <w:rFonts w:cs="Arial"/>
          <w:color w:val="000000" w:themeColor="text1"/>
          <w:szCs w:val="20"/>
        </w:rPr>
        <w:t>El capital social de FIFCO, se compone de la siguiente manera:</w:t>
      </w:r>
    </w:p>
    <w:p w14:paraId="71FBE5A0" w14:textId="1C72DB3A" w:rsidR="00946390" w:rsidRPr="00A263FD" w:rsidRDefault="00946390" w:rsidP="00946390">
      <w:pPr>
        <w:rPr>
          <w:rFonts w:cs="Arial"/>
          <w:color w:val="000000" w:themeColor="text1"/>
          <w:szCs w:val="20"/>
        </w:rPr>
      </w:pPr>
      <w:r w:rsidRPr="00A263FD">
        <w:rPr>
          <w:rFonts w:cs="Arial"/>
          <w:color w:val="000000" w:themeColor="text1"/>
          <w:szCs w:val="20"/>
        </w:rPr>
        <w:t>Al 31 de diciembre de 202</w:t>
      </w:r>
      <w:r w:rsidR="005F7418" w:rsidRPr="00A263FD">
        <w:rPr>
          <w:rFonts w:cs="Arial"/>
          <w:color w:val="000000" w:themeColor="text1"/>
          <w:szCs w:val="20"/>
        </w:rPr>
        <w:t>4</w:t>
      </w:r>
      <w:r w:rsidRPr="00A263FD">
        <w:rPr>
          <w:rFonts w:cs="Arial"/>
          <w:color w:val="000000" w:themeColor="text1"/>
          <w:szCs w:val="20"/>
        </w:rPr>
        <w:t>, el Capital Social Autorizado de la Compañía era de ¢</w:t>
      </w:r>
      <w:r w:rsidR="00A0637E" w:rsidRPr="00A263FD">
        <w:rPr>
          <w:rFonts w:cs="Arial"/>
          <w:color w:val="000000" w:themeColor="text1"/>
          <w:szCs w:val="20"/>
        </w:rPr>
        <w:t>86</w:t>
      </w:r>
      <w:r w:rsidRPr="00A263FD">
        <w:rPr>
          <w:rFonts w:cs="Arial"/>
          <w:color w:val="000000" w:themeColor="text1"/>
          <w:szCs w:val="20"/>
        </w:rPr>
        <w:t>.</w:t>
      </w:r>
      <w:r w:rsidR="00A0637E" w:rsidRPr="00A263FD">
        <w:rPr>
          <w:rFonts w:cs="Arial"/>
          <w:color w:val="000000" w:themeColor="text1"/>
          <w:szCs w:val="20"/>
        </w:rPr>
        <w:t>216</w:t>
      </w:r>
      <w:r w:rsidRPr="00A263FD">
        <w:rPr>
          <w:rFonts w:cs="Arial"/>
          <w:color w:val="000000" w:themeColor="text1"/>
          <w:szCs w:val="20"/>
        </w:rPr>
        <w:t>.</w:t>
      </w:r>
      <w:r w:rsidR="00A0637E" w:rsidRPr="00A263FD">
        <w:rPr>
          <w:rFonts w:cs="Arial"/>
          <w:color w:val="000000" w:themeColor="text1"/>
          <w:szCs w:val="20"/>
        </w:rPr>
        <w:t>675</w:t>
      </w:r>
      <w:r w:rsidRPr="00A263FD">
        <w:rPr>
          <w:rFonts w:cs="Arial"/>
          <w:color w:val="000000" w:themeColor="text1"/>
          <w:szCs w:val="20"/>
        </w:rPr>
        <w:t>.</w:t>
      </w:r>
      <w:r w:rsidR="00A0637E" w:rsidRPr="00A263FD">
        <w:rPr>
          <w:rFonts w:cs="Arial"/>
          <w:color w:val="000000" w:themeColor="text1"/>
          <w:szCs w:val="20"/>
        </w:rPr>
        <w:t>1</w:t>
      </w:r>
      <w:r w:rsidRPr="00A263FD">
        <w:rPr>
          <w:rFonts w:cs="Arial"/>
          <w:color w:val="000000" w:themeColor="text1"/>
          <w:szCs w:val="20"/>
        </w:rPr>
        <w:t xml:space="preserve">00 (ochenta y </w:t>
      </w:r>
      <w:r w:rsidR="00A0637E" w:rsidRPr="00A263FD">
        <w:rPr>
          <w:rFonts w:cs="Arial"/>
          <w:color w:val="000000" w:themeColor="text1"/>
          <w:szCs w:val="20"/>
        </w:rPr>
        <w:t xml:space="preserve">seis </w:t>
      </w:r>
      <w:r w:rsidRPr="00A263FD">
        <w:rPr>
          <w:rFonts w:cs="Arial"/>
          <w:color w:val="000000" w:themeColor="text1"/>
          <w:szCs w:val="20"/>
        </w:rPr>
        <w:t xml:space="preserve">mil </w:t>
      </w:r>
      <w:r w:rsidR="00A0637E" w:rsidRPr="00A263FD">
        <w:rPr>
          <w:rFonts w:cs="Arial"/>
          <w:color w:val="000000" w:themeColor="text1"/>
          <w:szCs w:val="20"/>
        </w:rPr>
        <w:t xml:space="preserve">doscientos dieciséis </w:t>
      </w:r>
      <w:r w:rsidRPr="00A263FD">
        <w:rPr>
          <w:rFonts w:cs="Arial"/>
          <w:color w:val="000000" w:themeColor="text1"/>
          <w:szCs w:val="20"/>
        </w:rPr>
        <w:t xml:space="preserve">millones </w:t>
      </w:r>
      <w:r w:rsidR="00A0637E" w:rsidRPr="00A263FD">
        <w:rPr>
          <w:rFonts w:cs="Arial"/>
          <w:color w:val="000000" w:themeColor="text1"/>
          <w:szCs w:val="20"/>
        </w:rPr>
        <w:t xml:space="preserve">seiscientos setenta y cinco </w:t>
      </w:r>
      <w:r w:rsidRPr="00A263FD">
        <w:rPr>
          <w:rFonts w:cs="Arial"/>
          <w:color w:val="000000" w:themeColor="text1"/>
          <w:szCs w:val="20"/>
        </w:rPr>
        <w:t xml:space="preserve">mil </w:t>
      </w:r>
      <w:r w:rsidR="00A0637E" w:rsidRPr="00A263FD">
        <w:rPr>
          <w:rFonts w:cs="Arial"/>
          <w:color w:val="000000" w:themeColor="text1"/>
          <w:szCs w:val="20"/>
        </w:rPr>
        <w:t xml:space="preserve">cien </w:t>
      </w:r>
      <w:r w:rsidRPr="00A263FD">
        <w:rPr>
          <w:rFonts w:cs="Arial"/>
          <w:color w:val="000000" w:themeColor="text1"/>
          <w:szCs w:val="20"/>
        </w:rPr>
        <w:t>colones), representado por 8</w:t>
      </w:r>
      <w:r w:rsidR="003C08E7" w:rsidRPr="00A263FD">
        <w:rPr>
          <w:rFonts w:cs="Arial"/>
          <w:color w:val="000000" w:themeColor="text1"/>
          <w:szCs w:val="20"/>
        </w:rPr>
        <w:t>62</w:t>
      </w:r>
      <w:r w:rsidRPr="00A263FD">
        <w:rPr>
          <w:rFonts w:cs="Arial"/>
          <w:color w:val="000000" w:themeColor="text1"/>
          <w:szCs w:val="20"/>
        </w:rPr>
        <w:t>.</w:t>
      </w:r>
      <w:r w:rsidR="003C08E7" w:rsidRPr="00A263FD">
        <w:rPr>
          <w:rFonts w:cs="Arial"/>
          <w:color w:val="000000" w:themeColor="text1"/>
          <w:szCs w:val="20"/>
        </w:rPr>
        <w:t>166</w:t>
      </w:r>
      <w:r w:rsidRPr="00A263FD">
        <w:rPr>
          <w:rFonts w:cs="Arial"/>
          <w:color w:val="000000" w:themeColor="text1"/>
          <w:szCs w:val="20"/>
        </w:rPr>
        <w:t>.</w:t>
      </w:r>
      <w:r w:rsidR="009A4F8F" w:rsidRPr="00A263FD">
        <w:rPr>
          <w:rFonts w:cs="Arial"/>
          <w:color w:val="000000" w:themeColor="text1"/>
          <w:szCs w:val="20"/>
        </w:rPr>
        <w:t>751</w:t>
      </w:r>
      <w:r w:rsidRPr="00A263FD">
        <w:rPr>
          <w:rFonts w:cs="Arial"/>
          <w:color w:val="000000" w:themeColor="text1"/>
          <w:szCs w:val="20"/>
        </w:rPr>
        <w:t xml:space="preserve"> (ochocientos </w:t>
      </w:r>
      <w:r w:rsidR="009A4F8F" w:rsidRPr="00A263FD">
        <w:rPr>
          <w:rFonts w:cs="Arial"/>
          <w:color w:val="000000" w:themeColor="text1"/>
          <w:szCs w:val="20"/>
        </w:rPr>
        <w:t xml:space="preserve">sesenta y dos </w:t>
      </w:r>
      <w:r w:rsidRPr="00A263FD">
        <w:rPr>
          <w:rFonts w:cs="Arial"/>
          <w:color w:val="000000" w:themeColor="text1"/>
          <w:szCs w:val="20"/>
        </w:rPr>
        <w:t xml:space="preserve">millones </w:t>
      </w:r>
      <w:r w:rsidR="009A4F8F" w:rsidRPr="00A263FD">
        <w:rPr>
          <w:rFonts w:cs="Arial"/>
          <w:color w:val="000000" w:themeColor="text1"/>
          <w:szCs w:val="20"/>
        </w:rPr>
        <w:t xml:space="preserve">ciento sesenta y seis </w:t>
      </w:r>
      <w:r w:rsidRPr="00A263FD">
        <w:rPr>
          <w:rFonts w:cs="Arial"/>
          <w:color w:val="000000" w:themeColor="text1"/>
          <w:szCs w:val="20"/>
        </w:rPr>
        <w:t xml:space="preserve">mil </w:t>
      </w:r>
      <w:r w:rsidR="009A4F8F" w:rsidRPr="00A263FD">
        <w:rPr>
          <w:rFonts w:cs="Arial"/>
          <w:color w:val="000000" w:themeColor="text1"/>
          <w:szCs w:val="20"/>
        </w:rPr>
        <w:t>setecientos cincuenta y un</w:t>
      </w:r>
      <w:r w:rsidRPr="00A263FD">
        <w:rPr>
          <w:rFonts w:cs="Arial"/>
          <w:color w:val="000000" w:themeColor="text1"/>
          <w:szCs w:val="20"/>
        </w:rPr>
        <w:t xml:space="preserve">) acciones comunes con un valor nominal de ¢100,00 (cien colones) cada una. </w:t>
      </w:r>
    </w:p>
    <w:p w14:paraId="1250E0E7" w14:textId="496FE640" w:rsidR="00763DB1" w:rsidRPr="00A263FD" w:rsidRDefault="00763DB1" w:rsidP="00763DB1">
      <w:pPr>
        <w:rPr>
          <w:rFonts w:cs="Arial"/>
          <w:color w:val="000000" w:themeColor="text1"/>
          <w:szCs w:val="20"/>
        </w:rPr>
      </w:pPr>
      <w:r w:rsidRPr="00A263FD">
        <w:rPr>
          <w:rFonts w:cs="Arial"/>
          <w:color w:val="000000" w:themeColor="text1"/>
          <w:szCs w:val="20"/>
        </w:rPr>
        <w:t>En Asamblea General Ordinaria y Extraordinaria de Accionistas realizada el 1</w:t>
      </w:r>
      <w:r w:rsidR="00F81E16" w:rsidRPr="00A263FD">
        <w:rPr>
          <w:rFonts w:cs="Arial"/>
          <w:color w:val="000000" w:themeColor="text1"/>
          <w:szCs w:val="20"/>
        </w:rPr>
        <w:t>1</w:t>
      </w:r>
      <w:r w:rsidRPr="00A263FD">
        <w:rPr>
          <w:rFonts w:cs="Arial"/>
          <w:color w:val="000000" w:themeColor="text1"/>
          <w:szCs w:val="20"/>
        </w:rPr>
        <w:t xml:space="preserve"> de marzo del 2025, se aprobó la disminución del Capital Social de Florida Ice and Farm Company, S.A., de ¢</w:t>
      </w:r>
      <w:r w:rsidR="00A732E7" w:rsidRPr="00A263FD">
        <w:rPr>
          <w:rFonts w:cs="Arial"/>
          <w:color w:val="000000" w:themeColor="text1"/>
          <w:szCs w:val="20"/>
        </w:rPr>
        <w:t xml:space="preserve">86.216.675.100.00 </w:t>
      </w:r>
      <w:r w:rsidRPr="00A263FD">
        <w:rPr>
          <w:rFonts w:cs="Arial"/>
          <w:color w:val="000000" w:themeColor="text1"/>
          <w:szCs w:val="20"/>
        </w:rPr>
        <w:t>a ¢</w:t>
      </w:r>
      <w:r w:rsidR="00A732E7" w:rsidRPr="00A263FD">
        <w:rPr>
          <w:rFonts w:cs="Arial"/>
          <w:color w:val="000000" w:themeColor="text1"/>
          <w:szCs w:val="20"/>
        </w:rPr>
        <w:t>85,863,415,100</w:t>
      </w:r>
      <w:r w:rsidRPr="00A263FD">
        <w:rPr>
          <w:rFonts w:cs="Arial"/>
          <w:color w:val="000000" w:themeColor="text1"/>
          <w:szCs w:val="20"/>
        </w:rPr>
        <w:t xml:space="preserve">.00. La disminución corresponde a </w:t>
      </w:r>
      <w:r w:rsidR="00836BF8" w:rsidRPr="00A263FD">
        <w:rPr>
          <w:rFonts w:cs="Arial"/>
          <w:color w:val="000000" w:themeColor="text1"/>
          <w:szCs w:val="20"/>
        </w:rPr>
        <w:t xml:space="preserve">3,532,600 </w:t>
      </w:r>
      <w:r w:rsidRPr="00A263FD">
        <w:rPr>
          <w:rFonts w:cs="Arial"/>
          <w:color w:val="000000" w:themeColor="text1"/>
          <w:szCs w:val="20"/>
        </w:rPr>
        <w:t>acciones comunes y nominativas de ¢100,00 cada una, que se encontraban en Tesorería al 31 de diciembre del 202</w:t>
      </w:r>
      <w:r w:rsidR="00836BF8" w:rsidRPr="00A263FD">
        <w:rPr>
          <w:rFonts w:cs="Arial"/>
          <w:color w:val="000000" w:themeColor="text1"/>
          <w:szCs w:val="20"/>
        </w:rPr>
        <w:t>4</w:t>
      </w:r>
      <w:r w:rsidRPr="00A263FD">
        <w:rPr>
          <w:rFonts w:cs="Arial"/>
          <w:color w:val="000000" w:themeColor="text1"/>
          <w:szCs w:val="20"/>
        </w:rPr>
        <w:t>.</w:t>
      </w:r>
    </w:p>
    <w:p w14:paraId="195AD8BF" w14:textId="26E34450" w:rsidR="00B35E9F" w:rsidRPr="00A263FD" w:rsidRDefault="00B35E9F" w:rsidP="00946390">
      <w:pPr>
        <w:rPr>
          <w:rFonts w:cs="Arial"/>
          <w:color w:val="000000" w:themeColor="text1"/>
          <w:szCs w:val="20"/>
        </w:rPr>
      </w:pPr>
      <w:r w:rsidRPr="00A263FD">
        <w:rPr>
          <w:rFonts w:cs="Arial"/>
          <w:color w:val="000000" w:themeColor="text1"/>
          <w:szCs w:val="20"/>
        </w:rPr>
        <w:t>Asimismo, la Asamblea General Ordinaria de Accionistas realizada el 1</w:t>
      </w:r>
      <w:r w:rsidR="00F81E16" w:rsidRPr="00A263FD">
        <w:rPr>
          <w:rFonts w:cs="Arial"/>
          <w:color w:val="000000" w:themeColor="text1"/>
          <w:szCs w:val="20"/>
        </w:rPr>
        <w:t>0</w:t>
      </w:r>
      <w:r w:rsidRPr="00A263FD">
        <w:rPr>
          <w:rFonts w:cs="Arial"/>
          <w:color w:val="000000" w:themeColor="text1"/>
          <w:szCs w:val="20"/>
        </w:rPr>
        <w:t xml:space="preserve"> de marzo del 2026, aprobó, pero aún está pendiente de inscribirse ante el Registro, la reducción del Capital Social de Florida Ice and Farm Company, S.A., de ¢</w:t>
      </w:r>
      <w:r w:rsidR="00E45BC5" w:rsidRPr="00A263FD">
        <w:rPr>
          <w:rFonts w:cs="Arial"/>
          <w:color w:val="000000" w:themeColor="text1"/>
          <w:szCs w:val="20"/>
        </w:rPr>
        <w:t xml:space="preserve"> 85,863,415,100 </w:t>
      </w:r>
      <w:r w:rsidRPr="00A263FD">
        <w:rPr>
          <w:rFonts w:cs="Arial"/>
          <w:color w:val="000000" w:themeColor="text1"/>
          <w:szCs w:val="20"/>
        </w:rPr>
        <w:t>a ¢</w:t>
      </w:r>
      <w:r w:rsidR="008C44F4" w:rsidRPr="00A263FD">
        <w:rPr>
          <w:rFonts w:cs="Arial"/>
          <w:color w:val="000000" w:themeColor="text1"/>
          <w:szCs w:val="20"/>
        </w:rPr>
        <w:t xml:space="preserve"> 85,643,120,100</w:t>
      </w:r>
      <w:r w:rsidRPr="00A263FD">
        <w:rPr>
          <w:rFonts w:cs="Arial"/>
          <w:color w:val="000000" w:themeColor="text1"/>
          <w:szCs w:val="20"/>
        </w:rPr>
        <w:t xml:space="preserve">. La reducción corresponde a </w:t>
      </w:r>
      <w:r w:rsidR="004A2057" w:rsidRPr="00A263FD">
        <w:rPr>
          <w:rFonts w:cs="Arial"/>
          <w:color w:val="000000" w:themeColor="text1"/>
          <w:szCs w:val="20"/>
        </w:rPr>
        <w:t xml:space="preserve">2,202,950 </w:t>
      </w:r>
      <w:r w:rsidRPr="00A263FD">
        <w:rPr>
          <w:rFonts w:cs="Arial"/>
          <w:color w:val="000000" w:themeColor="text1"/>
          <w:szCs w:val="20"/>
        </w:rPr>
        <w:t>acciones comunes y nominativas de ¢100,00 cada una, que al 31 de diciembre del 202</w:t>
      </w:r>
      <w:r w:rsidR="004A2057" w:rsidRPr="00A263FD">
        <w:rPr>
          <w:rFonts w:cs="Arial"/>
          <w:color w:val="000000" w:themeColor="text1"/>
          <w:szCs w:val="20"/>
        </w:rPr>
        <w:t>5</w:t>
      </w:r>
      <w:r w:rsidRPr="00A263FD">
        <w:rPr>
          <w:rFonts w:cs="Arial"/>
          <w:color w:val="000000" w:themeColor="text1"/>
          <w:szCs w:val="20"/>
        </w:rPr>
        <w:t xml:space="preserve"> estaban mantenidas en Tesorería</w:t>
      </w:r>
    </w:p>
    <w:p w14:paraId="29DA194D" w14:textId="068158BA" w:rsidR="007605E6" w:rsidRPr="00A263FD" w:rsidRDefault="007605E6" w:rsidP="00AD186C">
      <w:pPr>
        <w:pStyle w:val="Descripcin"/>
        <w:spacing w:after="0"/>
        <w:rPr>
          <w:rFonts w:cs="Arial"/>
          <w:color w:val="000000" w:themeColor="text1"/>
          <w:szCs w:val="20"/>
        </w:rPr>
      </w:pPr>
      <w:r w:rsidRPr="00A263FD">
        <w:rPr>
          <w:rFonts w:cs="Arial"/>
          <w:color w:val="000000" w:themeColor="text1"/>
          <w:szCs w:val="20"/>
        </w:rPr>
        <w:lastRenderedPageBreak/>
        <w:t xml:space="preserve"> </w:t>
      </w:r>
    </w:p>
    <w:p w14:paraId="4A6E7BB2" w14:textId="4F44CAB3" w:rsidR="00893281" w:rsidRPr="00A263FD" w:rsidRDefault="00893281" w:rsidP="00893281">
      <w:pPr>
        <w:pStyle w:val="Descripcin"/>
        <w:keepNext/>
        <w:rPr>
          <w:color w:val="000000" w:themeColor="text1"/>
        </w:rPr>
      </w:pPr>
      <w:bookmarkStart w:id="98" w:name="_Toc228284756"/>
      <w:r w:rsidRPr="00A263FD">
        <w:rPr>
          <w:color w:val="000000" w:themeColor="text1"/>
        </w:rPr>
        <w:t xml:space="preserve">Tabla </w:t>
      </w:r>
      <w:r w:rsidR="00325DA5" w:rsidRPr="00A263FD">
        <w:rPr>
          <w:color w:val="000000" w:themeColor="text1"/>
        </w:rPr>
        <w:fldChar w:fldCharType="begin"/>
      </w:r>
      <w:r w:rsidR="00325DA5" w:rsidRPr="00A263FD">
        <w:rPr>
          <w:color w:val="000000" w:themeColor="text1"/>
        </w:rPr>
        <w:instrText xml:space="preserve"> SEQ Tabla \* ARABIC </w:instrText>
      </w:r>
      <w:r w:rsidR="00325DA5" w:rsidRPr="00A263FD">
        <w:rPr>
          <w:color w:val="000000" w:themeColor="text1"/>
        </w:rPr>
        <w:fldChar w:fldCharType="separate"/>
      </w:r>
      <w:r w:rsidR="0033654E">
        <w:rPr>
          <w:noProof/>
          <w:color w:val="000000" w:themeColor="text1"/>
        </w:rPr>
        <w:t>23</w:t>
      </w:r>
      <w:r w:rsidR="00325DA5" w:rsidRPr="00A263FD">
        <w:rPr>
          <w:noProof/>
          <w:color w:val="000000" w:themeColor="text1"/>
        </w:rPr>
        <w:fldChar w:fldCharType="end"/>
      </w:r>
      <w:r w:rsidRPr="00A263FD">
        <w:rPr>
          <w:noProof/>
          <w:color w:val="000000" w:themeColor="text1"/>
        </w:rPr>
        <w:t xml:space="preserve"> Historia del Capital Social por los últimos 3 años</w:t>
      </w:r>
      <w:bookmarkEnd w:id="98"/>
    </w:p>
    <w:tbl>
      <w:tblPr>
        <w:tblW w:w="8827" w:type="dxa"/>
        <w:jc w:val="center"/>
        <w:tblCellMar>
          <w:left w:w="70" w:type="dxa"/>
          <w:right w:w="70" w:type="dxa"/>
        </w:tblCellMar>
        <w:tblLook w:val="04A0" w:firstRow="1" w:lastRow="0" w:firstColumn="1" w:lastColumn="0" w:noHBand="0" w:noVBand="1"/>
      </w:tblPr>
      <w:tblGrid>
        <w:gridCol w:w="1567"/>
        <w:gridCol w:w="1720"/>
        <w:gridCol w:w="1720"/>
        <w:gridCol w:w="1720"/>
        <w:gridCol w:w="2100"/>
      </w:tblGrid>
      <w:tr w:rsidR="00A263FD" w:rsidRPr="00A263FD" w14:paraId="29CCDFE2" w14:textId="77777777" w:rsidTr="00AE4D41">
        <w:trPr>
          <w:trHeight w:val="515"/>
          <w:jc w:val="center"/>
        </w:trPr>
        <w:tc>
          <w:tcPr>
            <w:tcW w:w="1567" w:type="dxa"/>
            <w:tcBorders>
              <w:top w:val="single" w:sz="4" w:space="0" w:color="A6A6A6"/>
              <w:left w:val="single" w:sz="4" w:space="0" w:color="A6A6A6"/>
              <w:bottom w:val="single" w:sz="4" w:space="0" w:color="A6A6A6"/>
              <w:right w:val="single" w:sz="4" w:space="0" w:color="A6A6A6"/>
            </w:tcBorders>
            <w:shd w:val="clear" w:color="000000" w:fill="F2F2F2"/>
            <w:noWrap/>
            <w:vAlign w:val="center"/>
            <w:hideMark/>
          </w:tcPr>
          <w:p w14:paraId="2F096089" w14:textId="77777777" w:rsidR="007605E6" w:rsidRPr="00A263FD" w:rsidRDefault="007605E6" w:rsidP="007D00B2">
            <w:pPr>
              <w:spacing w:after="0" w:line="240" w:lineRule="auto"/>
              <w:jc w:val="center"/>
              <w:rPr>
                <w:rFonts w:eastAsia="Times New Roman" w:cs="Arial"/>
                <w:b/>
                <w:bCs/>
                <w:color w:val="000000" w:themeColor="text1"/>
                <w:szCs w:val="20"/>
                <w:lang w:eastAsia="es-CR"/>
              </w:rPr>
            </w:pPr>
            <w:r w:rsidRPr="00A263FD">
              <w:rPr>
                <w:rFonts w:eastAsia="Times New Roman" w:cs="Arial"/>
                <w:b/>
                <w:bCs/>
                <w:color w:val="000000" w:themeColor="text1"/>
                <w:szCs w:val="20"/>
                <w:lang w:eastAsia="es-CR"/>
              </w:rPr>
              <w:t>Fecha</w:t>
            </w:r>
          </w:p>
        </w:tc>
        <w:tc>
          <w:tcPr>
            <w:tcW w:w="1720" w:type="dxa"/>
            <w:tcBorders>
              <w:top w:val="single" w:sz="4" w:space="0" w:color="A6A6A6"/>
              <w:left w:val="nil"/>
              <w:bottom w:val="single" w:sz="4" w:space="0" w:color="A6A6A6"/>
              <w:right w:val="single" w:sz="4" w:space="0" w:color="A6A6A6"/>
            </w:tcBorders>
            <w:shd w:val="clear" w:color="000000" w:fill="F2F2F2"/>
            <w:noWrap/>
            <w:vAlign w:val="center"/>
            <w:hideMark/>
          </w:tcPr>
          <w:p w14:paraId="15C93F24" w14:textId="77777777" w:rsidR="007605E6" w:rsidRPr="00A263FD" w:rsidRDefault="007605E6" w:rsidP="007D00B2">
            <w:pPr>
              <w:spacing w:after="0" w:line="240" w:lineRule="auto"/>
              <w:jc w:val="center"/>
              <w:rPr>
                <w:rFonts w:eastAsia="Times New Roman" w:cs="Arial"/>
                <w:b/>
                <w:bCs/>
                <w:color w:val="000000" w:themeColor="text1"/>
                <w:szCs w:val="20"/>
                <w:lang w:eastAsia="es-CR"/>
              </w:rPr>
            </w:pPr>
            <w:r w:rsidRPr="00A263FD">
              <w:rPr>
                <w:rFonts w:eastAsia="Times New Roman" w:cs="Arial"/>
                <w:b/>
                <w:bCs/>
                <w:color w:val="000000" w:themeColor="text1"/>
                <w:szCs w:val="20"/>
                <w:lang w:eastAsia="es-CR"/>
              </w:rPr>
              <w:t>Capital Anterior</w:t>
            </w:r>
          </w:p>
        </w:tc>
        <w:tc>
          <w:tcPr>
            <w:tcW w:w="1720" w:type="dxa"/>
            <w:tcBorders>
              <w:top w:val="single" w:sz="4" w:space="0" w:color="A6A6A6"/>
              <w:left w:val="nil"/>
              <w:bottom w:val="single" w:sz="4" w:space="0" w:color="A6A6A6"/>
              <w:right w:val="single" w:sz="4" w:space="0" w:color="A6A6A6"/>
            </w:tcBorders>
            <w:shd w:val="clear" w:color="000000" w:fill="F2F2F2"/>
            <w:noWrap/>
            <w:vAlign w:val="center"/>
            <w:hideMark/>
          </w:tcPr>
          <w:p w14:paraId="6487F39C" w14:textId="77777777" w:rsidR="007605E6" w:rsidRPr="00A263FD" w:rsidRDefault="007605E6" w:rsidP="007D00B2">
            <w:pPr>
              <w:spacing w:after="0" w:line="240" w:lineRule="auto"/>
              <w:jc w:val="center"/>
              <w:rPr>
                <w:rFonts w:eastAsia="Times New Roman" w:cs="Arial"/>
                <w:b/>
                <w:bCs/>
                <w:color w:val="000000" w:themeColor="text1"/>
                <w:szCs w:val="20"/>
                <w:lang w:eastAsia="es-CR"/>
              </w:rPr>
            </w:pPr>
            <w:r w:rsidRPr="00A263FD">
              <w:rPr>
                <w:rFonts w:eastAsia="Times New Roman" w:cs="Arial"/>
                <w:b/>
                <w:bCs/>
                <w:color w:val="000000" w:themeColor="text1"/>
                <w:szCs w:val="20"/>
                <w:lang w:eastAsia="es-CR"/>
              </w:rPr>
              <w:t>Aumentos</w:t>
            </w:r>
          </w:p>
        </w:tc>
        <w:tc>
          <w:tcPr>
            <w:tcW w:w="1720" w:type="dxa"/>
            <w:tcBorders>
              <w:top w:val="single" w:sz="4" w:space="0" w:color="A6A6A6"/>
              <w:left w:val="nil"/>
              <w:bottom w:val="single" w:sz="4" w:space="0" w:color="A6A6A6"/>
              <w:right w:val="single" w:sz="4" w:space="0" w:color="A6A6A6"/>
            </w:tcBorders>
            <w:shd w:val="clear" w:color="000000" w:fill="F2F2F2"/>
            <w:noWrap/>
            <w:vAlign w:val="center"/>
            <w:hideMark/>
          </w:tcPr>
          <w:p w14:paraId="4E9995F7" w14:textId="77777777" w:rsidR="007605E6" w:rsidRPr="00A263FD" w:rsidRDefault="007605E6" w:rsidP="007D00B2">
            <w:pPr>
              <w:spacing w:after="0" w:line="240" w:lineRule="auto"/>
              <w:jc w:val="center"/>
              <w:rPr>
                <w:rFonts w:eastAsia="Times New Roman" w:cs="Arial"/>
                <w:b/>
                <w:bCs/>
                <w:color w:val="000000" w:themeColor="text1"/>
                <w:szCs w:val="20"/>
                <w:lang w:eastAsia="es-CR"/>
              </w:rPr>
            </w:pPr>
            <w:r w:rsidRPr="00A263FD">
              <w:rPr>
                <w:rFonts w:eastAsia="Times New Roman" w:cs="Arial"/>
                <w:b/>
                <w:bCs/>
                <w:color w:val="000000" w:themeColor="text1"/>
                <w:szCs w:val="20"/>
                <w:lang w:eastAsia="es-CR"/>
              </w:rPr>
              <w:t>Disminución (1)</w:t>
            </w:r>
          </w:p>
        </w:tc>
        <w:tc>
          <w:tcPr>
            <w:tcW w:w="2100" w:type="dxa"/>
            <w:tcBorders>
              <w:top w:val="single" w:sz="4" w:space="0" w:color="A6A6A6"/>
              <w:left w:val="nil"/>
              <w:bottom w:val="single" w:sz="4" w:space="0" w:color="A6A6A6"/>
              <w:right w:val="single" w:sz="4" w:space="0" w:color="A6A6A6"/>
            </w:tcBorders>
            <w:shd w:val="clear" w:color="000000" w:fill="F2F2F2"/>
            <w:noWrap/>
            <w:vAlign w:val="center"/>
            <w:hideMark/>
          </w:tcPr>
          <w:p w14:paraId="751B0CF4" w14:textId="77777777" w:rsidR="007605E6" w:rsidRPr="00A263FD" w:rsidRDefault="007605E6" w:rsidP="007D00B2">
            <w:pPr>
              <w:spacing w:after="0" w:line="240" w:lineRule="auto"/>
              <w:jc w:val="center"/>
              <w:rPr>
                <w:rFonts w:eastAsia="Times New Roman" w:cs="Arial"/>
                <w:b/>
                <w:bCs/>
                <w:color w:val="000000" w:themeColor="text1"/>
                <w:szCs w:val="20"/>
                <w:lang w:eastAsia="es-CR"/>
              </w:rPr>
            </w:pPr>
            <w:r w:rsidRPr="00A263FD">
              <w:rPr>
                <w:rFonts w:eastAsia="Times New Roman" w:cs="Arial"/>
                <w:b/>
                <w:bCs/>
                <w:color w:val="000000" w:themeColor="text1"/>
                <w:szCs w:val="20"/>
                <w:lang w:eastAsia="es-CR"/>
              </w:rPr>
              <w:t>Nuevo Capital</w:t>
            </w:r>
          </w:p>
        </w:tc>
      </w:tr>
      <w:tr w:rsidR="00A263FD" w:rsidRPr="00A263FD" w14:paraId="093677D9" w14:textId="77777777" w:rsidTr="00AE4D41">
        <w:trPr>
          <w:trHeight w:val="272"/>
          <w:jc w:val="center"/>
        </w:trPr>
        <w:tc>
          <w:tcPr>
            <w:tcW w:w="1567" w:type="dxa"/>
            <w:tcBorders>
              <w:top w:val="nil"/>
              <w:left w:val="single" w:sz="4" w:space="0" w:color="A6A6A6"/>
              <w:bottom w:val="single" w:sz="4" w:space="0" w:color="A6A6A6"/>
              <w:right w:val="single" w:sz="4" w:space="0" w:color="A6A6A6"/>
            </w:tcBorders>
            <w:noWrap/>
            <w:vAlign w:val="bottom"/>
            <w:hideMark/>
          </w:tcPr>
          <w:p w14:paraId="4567E7BD" w14:textId="0D78BA8D" w:rsidR="00385E9E" w:rsidRPr="00A263FD" w:rsidRDefault="00385E9E" w:rsidP="00385E9E">
            <w:pPr>
              <w:spacing w:after="0" w:line="240" w:lineRule="auto"/>
              <w:jc w:val="center"/>
              <w:rPr>
                <w:rFonts w:eastAsia="Times New Roman" w:cs="Arial"/>
                <w:color w:val="000000" w:themeColor="text1"/>
                <w:szCs w:val="20"/>
                <w:lang w:eastAsia="es-CR"/>
              </w:rPr>
            </w:pPr>
            <w:r w:rsidRPr="00A263FD">
              <w:rPr>
                <w:rFonts w:eastAsia="Times New Roman" w:cs="Arial"/>
                <w:color w:val="000000" w:themeColor="text1"/>
                <w:szCs w:val="20"/>
                <w:lang w:eastAsia="es-CR"/>
              </w:rPr>
              <w:t xml:space="preserve">15/3/2023 </w:t>
            </w:r>
          </w:p>
        </w:tc>
        <w:tc>
          <w:tcPr>
            <w:tcW w:w="1720" w:type="dxa"/>
            <w:tcBorders>
              <w:top w:val="nil"/>
              <w:left w:val="nil"/>
              <w:bottom w:val="single" w:sz="4" w:space="0" w:color="A6A6A6"/>
              <w:right w:val="single" w:sz="4" w:space="0" w:color="A6A6A6"/>
            </w:tcBorders>
            <w:noWrap/>
            <w:vAlign w:val="bottom"/>
            <w:hideMark/>
          </w:tcPr>
          <w:p w14:paraId="3E32128E" w14:textId="750329D8" w:rsidR="00385E9E" w:rsidRPr="00A263FD" w:rsidRDefault="00385E9E" w:rsidP="00385E9E">
            <w:pPr>
              <w:spacing w:after="0" w:line="240" w:lineRule="auto"/>
              <w:jc w:val="right"/>
              <w:rPr>
                <w:rFonts w:eastAsia="Times New Roman" w:cs="Arial"/>
                <w:color w:val="000000" w:themeColor="text1"/>
                <w:szCs w:val="20"/>
                <w:lang w:eastAsia="es-CR"/>
              </w:rPr>
            </w:pPr>
            <w:r w:rsidRPr="00A263FD">
              <w:rPr>
                <w:rFonts w:eastAsia="Times New Roman" w:cs="Arial"/>
                <w:color w:val="000000" w:themeColor="text1"/>
                <w:szCs w:val="20"/>
                <w:lang w:eastAsia="es-CR"/>
              </w:rPr>
              <w:t>89.449.403</w:t>
            </w:r>
          </w:p>
        </w:tc>
        <w:tc>
          <w:tcPr>
            <w:tcW w:w="1720" w:type="dxa"/>
            <w:tcBorders>
              <w:top w:val="nil"/>
              <w:left w:val="nil"/>
              <w:bottom w:val="single" w:sz="4" w:space="0" w:color="A6A6A6"/>
              <w:right w:val="single" w:sz="4" w:space="0" w:color="A6A6A6"/>
            </w:tcBorders>
            <w:noWrap/>
            <w:vAlign w:val="bottom"/>
            <w:hideMark/>
          </w:tcPr>
          <w:p w14:paraId="21FEA3B6" w14:textId="0397E0C0" w:rsidR="00385E9E" w:rsidRPr="00A263FD" w:rsidRDefault="00385E9E" w:rsidP="00385E9E">
            <w:pPr>
              <w:spacing w:after="0" w:line="240" w:lineRule="auto"/>
              <w:jc w:val="center"/>
              <w:rPr>
                <w:rFonts w:eastAsia="Times New Roman" w:cs="Arial"/>
                <w:color w:val="000000" w:themeColor="text1"/>
                <w:szCs w:val="20"/>
                <w:lang w:eastAsia="es-CR"/>
              </w:rPr>
            </w:pPr>
            <w:r w:rsidRPr="00A263FD">
              <w:rPr>
                <w:rFonts w:eastAsia="Times New Roman" w:cs="Arial"/>
                <w:color w:val="000000" w:themeColor="text1"/>
                <w:szCs w:val="20"/>
                <w:lang w:eastAsia="es-CR"/>
              </w:rPr>
              <w:t>-</w:t>
            </w:r>
          </w:p>
        </w:tc>
        <w:tc>
          <w:tcPr>
            <w:tcW w:w="1720" w:type="dxa"/>
            <w:tcBorders>
              <w:top w:val="nil"/>
              <w:left w:val="nil"/>
              <w:bottom w:val="single" w:sz="4" w:space="0" w:color="A6A6A6"/>
              <w:right w:val="single" w:sz="4" w:space="0" w:color="A6A6A6"/>
            </w:tcBorders>
            <w:noWrap/>
            <w:vAlign w:val="bottom"/>
            <w:hideMark/>
          </w:tcPr>
          <w:p w14:paraId="40DB3397" w14:textId="34876E90" w:rsidR="00385E9E" w:rsidRPr="00A263FD" w:rsidRDefault="00385E9E" w:rsidP="00385E9E">
            <w:pPr>
              <w:spacing w:after="0" w:line="240" w:lineRule="auto"/>
              <w:jc w:val="right"/>
              <w:rPr>
                <w:rFonts w:eastAsia="Times New Roman" w:cs="Arial"/>
                <w:color w:val="000000" w:themeColor="text1"/>
                <w:szCs w:val="20"/>
                <w:lang w:eastAsia="es-CR"/>
              </w:rPr>
            </w:pPr>
            <w:r w:rsidRPr="00A263FD">
              <w:rPr>
                <w:rFonts w:eastAsia="Times New Roman" w:cs="Arial"/>
                <w:color w:val="000000" w:themeColor="text1"/>
                <w:szCs w:val="20"/>
                <w:lang w:eastAsia="es-CR"/>
              </w:rPr>
              <w:t>1.742.964</w:t>
            </w:r>
          </w:p>
        </w:tc>
        <w:tc>
          <w:tcPr>
            <w:tcW w:w="2100" w:type="dxa"/>
            <w:tcBorders>
              <w:top w:val="nil"/>
              <w:left w:val="nil"/>
              <w:bottom w:val="single" w:sz="4" w:space="0" w:color="A6A6A6"/>
              <w:right w:val="single" w:sz="4" w:space="0" w:color="A6A6A6"/>
            </w:tcBorders>
            <w:noWrap/>
            <w:vAlign w:val="bottom"/>
            <w:hideMark/>
          </w:tcPr>
          <w:p w14:paraId="345703B8" w14:textId="5BCAE800" w:rsidR="00385E9E" w:rsidRPr="00A263FD" w:rsidRDefault="00385E9E" w:rsidP="00385E9E">
            <w:pPr>
              <w:spacing w:after="0" w:line="240" w:lineRule="auto"/>
              <w:jc w:val="right"/>
              <w:rPr>
                <w:rFonts w:eastAsia="Times New Roman" w:cs="Arial"/>
                <w:color w:val="000000" w:themeColor="text1"/>
                <w:szCs w:val="20"/>
                <w:lang w:eastAsia="es-CR"/>
              </w:rPr>
            </w:pPr>
            <w:r w:rsidRPr="00A263FD">
              <w:rPr>
                <w:rFonts w:eastAsia="Times New Roman" w:cs="Arial"/>
                <w:color w:val="000000" w:themeColor="text1"/>
                <w:szCs w:val="20"/>
                <w:lang w:eastAsia="es-CR"/>
              </w:rPr>
              <w:t>87.706.439</w:t>
            </w:r>
          </w:p>
        </w:tc>
      </w:tr>
      <w:tr w:rsidR="00A263FD" w:rsidRPr="00A263FD" w14:paraId="20CD4FB7" w14:textId="77777777" w:rsidTr="00AE4D41">
        <w:trPr>
          <w:trHeight w:val="272"/>
          <w:jc w:val="center"/>
        </w:trPr>
        <w:tc>
          <w:tcPr>
            <w:tcW w:w="1567" w:type="dxa"/>
            <w:tcBorders>
              <w:top w:val="nil"/>
              <w:left w:val="single" w:sz="4" w:space="0" w:color="A6A6A6"/>
              <w:bottom w:val="single" w:sz="4" w:space="0" w:color="A6A6A6"/>
              <w:right w:val="single" w:sz="4" w:space="0" w:color="A6A6A6"/>
            </w:tcBorders>
            <w:noWrap/>
            <w:vAlign w:val="bottom"/>
            <w:hideMark/>
          </w:tcPr>
          <w:p w14:paraId="09A076AF" w14:textId="4EB18642" w:rsidR="00385E9E" w:rsidRPr="00A263FD" w:rsidRDefault="00385E9E" w:rsidP="00385E9E">
            <w:pPr>
              <w:spacing w:after="0" w:line="240" w:lineRule="auto"/>
              <w:jc w:val="center"/>
              <w:rPr>
                <w:rFonts w:eastAsia="Times New Roman" w:cs="Arial"/>
                <w:color w:val="000000" w:themeColor="text1"/>
                <w:szCs w:val="20"/>
                <w:lang w:eastAsia="es-CR"/>
              </w:rPr>
            </w:pPr>
            <w:r w:rsidRPr="00A263FD">
              <w:rPr>
                <w:rFonts w:eastAsia="Times New Roman" w:cs="Arial"/>
                <w:color w:val="000000" w:themeColor="text1"/>
                <w:szCs w:val="20"/>
                <w:lang w:eastAsia="es-CR"/>
              </w:rPr>
              <w:t xml:space="preserve">19/3/2024 </w:t>
            </w:r>
          </w:p>
        </w:tc>
        <w:tc>
          <w:tcPr>
            <w:tcW w:w="1720" w:type="dxa"/>
            <w:tcBorders>
              <w:top w:val="nil"/>
              <w:left w:val="nil"/>
              <w:bottom w:val="single" w:sz="4" w:space="0" w:color="A6A6A6"/>
              <w:right w:val="single" w:sz="4" w:space="0" w:color="A6A6A6"/>
            </w:tcBorders>
            <w:noWrap/>
            <w:vAlign w:val="bottom"/>
            <w:hideMark/>
          </w:tcPr>
          <w:p w14:paraId="6BF5C98D" w14:textId="29031D9D" w:rsidR="00385E9E" w:rsidRPr="00A263FD" w:rsidRDefault="00385E9E" w:rsidP="00385E9E">
            <w:pPr>
              <w:spacing w:after="0" w:line="240" w:lineRule="auto"/>
              <w:jc w:val="right"/>
              <w:rPr>
                <w:rFonts w:eastAsia="Times New Roman" w:cs="Arial"/>
                <w:color w:val="000000" w:themeColor="text1"/>
                <w:szCs w:val="20"/>
                <w:lang w:eastAsia="es-CR"/>
              </w:rPr>
            </w:pPr>
            <w:r w:rsidRPr="00A263FD">
              <w:rPr>
                <w:rFonts w:eastAsia="Times New Roman" w:cs="Arial"/>
                <w:color w:val="000000" w:themeColor="text1"/>
                <w:szCs w:val="20"/>
                <w:lang w:eastAsia="es-CR"/>
              </w:rPr>
              <w:t>87.706.439</w:t>
            </w:r>
          </w:p>
        </w:tc>
        <w:tc>
          <w:tcPr>
            <w:tcW w:w="1720" w:type="dxa"/>
            <w:tcBorders>
              <w:top w:val="nil"/>
              <w:left w:val="nil"/>
              <w:bottom w:val="single" w:sz="4" w:space="0" w:color="A6A6A6"/>
              <w:right w:val="single" w:sz="4" w:space="0" w:color="A6A6A6"/>
            </w:tcBorders>
            <w:noWrap/>
            <w:vAlign w:val="bottom"/>
            <w:hideMark/>
          </w:tcPr>
          <w:p w14:paraId="4F4205FB" w14:textId="7C4738AC" w:rsidR="00385E9E" w:rsidRPr="00A263FD" w:rsidRDefault="00385E9E" w:rsidP="00385E9E">
            <w:pPr>
              <w:spacing w:after="0" w:line="240" w:lineRule="auto"/>
              <w:jc w:val="center"/>
              <w:rPr>
                <w:rFonts w:eastAsia="Times New Roman" w:cs="Arial"/>
                <w:color w:val="000000" w:themeColor="text1"/>
                <w:szCs w:val="20"/>
                <w:lang w:eastAsia="es-CR"/>
              </w:rPr>
            </w:pPr>
            <w:r w:rsidRPr="00A263FD">
              <w:rPr>
                <w:rFonts w:eastAsia="Times New Roman" w:cs="Arial"/>
                <w:color w:val="000000" w:themeColor="text1"/>
                <w:szCs w:val="20"/>
                <w:lang w:eastAsia="es-CR"/>
              </w:rPr>
              <w:t>-</w:t>
            </w:r>
          </w:p>
        </w:tc>
        <w:tc>
          <w:tcPr>
            <w:tcW w:w="1720" w:type="dxa"/>
            <w:tcBorders>
              <w:top w:val="nil"/>
              <w:left w:val="nil"/>
              <w:bottom w:val="single" w:sz="4" w:space="0" w:color="A6A6A6"/>
              <w:right w:val="single" w:sz="4" w:space="0" w:color="A6A6A6"/>
            </w:tcBorders>
            <w:noWrap/>
            <w:vAlign w:val="bottom"/>
            <w:hideMark/>
          </w:tcPr>
          <w:p w14:paraId="32EC4D6B" w14:textId="2657C08E" w:rsidR="00385E9E" w:rsidRPr="00A263FD" w:rsidRDefault="00385E9E" w:rsidP="00385E9E">
            <w:pPr>
              <w:spacing w:after="0" w:line="240" w:lineRule="auto"/>
              <w:jc w:val="right"/>
              <w:rPr>
                <w:rFonts w:eastAsia="Times New Roman" w:cs="Arial"/>
                <w:color w:val="000000" w:themeColor="text1"/>
                <w:szCs w:val="20"/>
                <w:lang w:eastAsia="es-CR"/>
              </w:rPr>
            </w:pPr>
            <w:r w:rsidRPr="00A263FD">
              <w:rPr>
                <w:rFonts w:eastAsia="Times New Roman" w:cs="Arial"/>
                <w:color w:val="000000" w:themeColor="text1"/>
                <w:szCs w:val="20"/>
                <w:lang w:eastAsia="es-CR"/>
              </w:rPr>
              <w:t>1.489.763</w:t>
            </w:r>
          </w:p>
        </w:tc>
        <w:tc>
          <w:tcPr>
            <w:tcW w:w="2100" w:type="dxa"/>
            <w:tcBorders>
              <w:top w:val="nil"/>
              <w:left w:val="nil"/>
              <w:bottom w:val="single" w:sz="4" w:space="0" w:color="A6A6A6"/>
              <w:right w:val="single" w:sz="4" w:space="0" w:color="A6A6A6"/>
            </w:tcBorders>
            <w:noWrap/>
            <w:vAlign w:val="bottom"/>
            <w:hideMark/>
          </w:tcPr>
          <w:p w14:paraId="2E62D68B" w14:textId="25F8BEDB" w:rsidR="00385E9E" w:rsidRPr="00A263FD" w:rsidRDefault="00385E9E" w:rsidP="00385E9E">
            <w:pPr>
              <w:spacing w:after="0" w:line="240" w:lineRule="auto"/>
              <w:jc w:val="right"/>
              <w:rPr>
                <w:rFonts w:eastAsia="Times New Roman" w:cs="Arial"/>
                <w:color w:val="000000" w:themeColor="text1"/>
                <w:szCs w:val="20"/>
                <w:lang w:eastAsia="es-CR"/>
              </w:rPr>
            </w:pPr>
            <w:r w:rsidRPr="00A263FD">
              <w:rPr>
                <w:rFonts w:eastAsia="Times New Roman" w:cs="Arial"/>
                <w:color w:val="000000" w:themeColor="text1"/>
                <w:szCs w:val="20"/>
                <w:lang w:eastAsia="es-CR"/>
              </w:rPr>
              <w:t>86.216.675</w:t>
            </w:r>
          </w:p>
        </w:tc>
      </w:tr>
      <w:tr w:rsidR="00385E9E" w:rsidRPr="00A263FD" w14:paraId="72EC11EB" w14:textId="77777777" w:rsidTr="00337686">
        <w:trPr>
          <w:trHeight w:val="272"/>
          <w:jc w:val="center"/>
        </w:trPr>
        <w:tc>
          <w:tcPr>
            <w:tcW w:w="1567" w:type="dxa"/>
            <w:tcBorders>
              <w:top w:val="single" w:sz="4" w:space="0" w:color="A6A6A6"/>
              <w:left w:val="single" w:sz="4" w:space="0" w:color="A6A6A6"/>
              <w:bottom w:val="single" w:sz="4" w:space="0" w:color="auto"/>
              <w:right w:val="single" w:sz="4" w:space="0" w:color="A6A6A6"/>
            </w:tcBorders>
            <w:noWrap/>
            <w:vAlign w:val="bottom"/>
            <w:hideMark/>
          </w:tcPr>
          <w:p w14:paraId="7F77E250" w14:textId="34B255AA" w:rsidR="00385E9E" w:rsidRPr="00A263FD" w:rsidRDefault="00385E9E" w:rsidP="00385E9E">
            <w:pPr>
              <w:spacing w:after="0" w:line="240" w:lineRule="auto"/>
              <w:jc w:val="center"/>
              <w:rPr>
                <w:rFonts w:eastAsia="Times New Roman" w:cs="Arial"/>
                <w:color w:val="000000" w:themeColor="text1"/>
                <w:szCs w:val="20"/>
                <w:lang w:eastAsia="es-CR"/>
              </w:rPr>
            </w:pPr>
            <w:r w:rsidRPr="00A263FD">
              <w:rPr>
                <w:rFonts w:eastAsia="Times New Roman" w:cs="Arial"/>
                <w:color w:val="000000" w:themeColor="text1"/>
                <w:szCs w:val="20"/>
                <w:lang w:eastAsia="es-CR"/>
              </w:rPr>
              <w:t>11/3/2025</w:t>
            </w:r>
          </w:p>
        </w:tc>
        <w:tc>
          <w:tcPr>
            <w:tcW w:w="1720" w:type="dxa"/>
            <w:tcBorders>
              <w:top w:val="single" w:sz="4" w:space="0" w:color="A6A6A6"/>
              <w:left w:val="nil"/>
              <w:bottom w:val="single" w:sz="4" w:space="0" w:color="auto"/>
              <w:right w:val="single" w:sz="4" w:space="0" w:color="A6A6A6"/>
            </w:tcBorders>
            <w:noWrap/>
            <w:hideMark/>
          </w:tcPr>
          <w:p w14:paraId="3532182A" w14:textId="200AD6C7" w:rsidR="00385E9E" w:rsidRPr="00A263FD" w:rsidRDefault="00385E9E" w:rsidP="00385E9E">
            <w:pPr>
              <w:spacing w:after="0" w:line="240" w:lineRule="auto"/>
              <w:jc w:val="right"/>
              <w:rPr>
                <w:rFonts w:eastAsia="Times New Roman" w:cs="Arial"/>
                <w:color w:val="000000" w:themeColor="text1"/>
                <w:szCs w:val="20"/>
                <w:lang w:eastAsia="es-CR"/>
              </w:rPr>
            </w:pPr>
            <w:r w:rsidRPr="00A263FD">
              <w:rPr>
                <w:color w:val="000000" w:themeColor="text1"/>
              </w:rPr>
              <w:t>86.216.675</w:t>
            </w:r>
          </w:p>
        </w:tc>
        <w:tc>
          <w:tcPr>
            <w:tcW w:w="1720" w:type="dxa"/>
            <w:tcBorders>
              <w:top w:val="single" w:sz="4" w:space="0" w:color="A6A6A6"/>
              <w:left w:val="nil"/>
              <w:bottom w:val="single" w:sz="4" w:space="0" w:color="auto"/>
              <w:right w:val="single" w:sz="4" w:space="0" w:color="A6A6A6"/>
            </w:tcBorders>
            <w:noWrap/>
            <w:hideMark/>
          </w:tcPr>
          <w:p w14:paraId="5DD5DBE6" w14:textId="1F9DA2EB" w:rsidR="00385E9E" w:rsidRPr="00A263FD" w:rsidRDefault="00385E9E" w:rsidP="00385E9E">
            <w:pPr>
              <w:spacing w:after="0" w:line="240" w:lineRule="auto"/>
              <w:jc w:val="center"/>
              <w:rPr>
                <w:rFonts w:eastAsia="Times New Roman" w:cs="Arial"/>
                <w:color w:val="000000" w:themeColor="text1"/>
                <w:szCs w:val="20"/>
                <w:lang w:eastAsia="es-CR"/>
              </w:rPr>
            </w:pPr>
            <w:r w:rsidRPr="00A263FD">
              <w:rPr>
                <w:color w:val="000000" w:themeColor="text1"/>
              </w:rPr>
              <w:t>-</w:t>
            </w:r>
          </w:p>
        </w:tc>
        <w:tc>
          <w:tcPr>
            <w:tcW w:w="1720" w:type="dxa"/>
            <w:tcBorders>
              <w:top w:val="single" w:sz="4" w:space="0" w:color="A6A6A6"/>
              <w:left w:val="nil"/>
              <w:bottom w:val="single" w:sz="4" w:space="0" w:color="auto"/>
              <w:right w:val="single" w:sz="4" w:space="0" w:color="A6A6A6"/>
            </w:tcBorders>
            <w:noWrap/>
            <w:hideMark/>
          </w:tcPr>
          <w:p w14:paraId="7061DBD2" w14:textId="29B26A60" w:rsidR="00385E9E" w:rsidRPr="00A263FD" w:rsidRDefault="00385E9E" w:rsidP="00385E9E">
            <w:pPr>
              <w:spacing w:after="0" w:line="240" w:lineRule="auto"/>
              <w:jc w:val="right"/>
              <w:rPr>
                <w:rFonts w:eastAsia="Times New Roman" w:cs="Arial"/>
                <w:color w:val="000000" w:themeColor="text1"/>
                <w:szCs w:val="20"/>
                <w:lang w:eastAsia="es-CR"/>
              </w:rPr>
            </w:pPr>
            <w:r w:rsidRPr="00A263FD">
              <w:rPr>
                <w:color w:val="000000" w:themeColor="text1"/>
              </w:rPr>
              <w:t>353.260</w:t>
            </w:r>
          </w:p>
        </w:tc>
        <w:tc>
          <w:tcPr>
            <w:tcW w:w="2100" w:type="dxa"/>
            <w:tcBorders>
              <w:top w:val="single" w:sz="4" w:space="0" w:color="A6A6A6"/>
              <w:left w:val="nil"/>
              <w:bottom w:val="single" w:sz="4" w:space="0" w:color="auto"/>
              <w:right w:val="single" w:sz="4" w:space="0" w:color="A6A6A6"/>
            </w:tcBorders>
            <w:noWrap/>
            <w:hideMark/>
          </w:tcPr>
          <w:p w14:paraId="753AFC40" w14:textId="099FCBEA" w:rsidR="00385E9E" w:rsidRPr="00A263FD" w:rsidRDefault="00385E9E" w:rsidP="00385E9E">
            <w:pPr>
              <w:spacing w:after="0" w:line="240" w:lineRule="auto"/>
              <w:jc w:val="right"/>
              <w:rPr>
                <w:rFonts w:eastAsia="Times New Roman" w:cs="Arial"/>
                <w:color w:val="000000" w:themeColor="text1"/>
                <w:szCs w:val="20"/>
                <w:lang w:eastAsia="es-CR"/>
              </w:rPr>
            </w:pPr>
            <w:r w:rsidRPr="00A263FD">
              <w:rPr>
                <w:color w:val="000000" w:themeColor="text1"/>
              </w:rPr>
              <w:t>85.863.415</w:t>
            </w:r>
          </w:p>
        </w:tc>
      </w:tr>
    </w:tbl>
    <w:p w14:paraId="6806147D" w14:textId="77777777" w:rsidR="00775F02" w:rsidRPr="00A263FD" w:rsidRDefault="007605E6" w:rsidP="00705162">
      <w:pPr>
        <w:pStyle w:val="Prrafodelista"/>
        <w:numPr>
          <w:ilvl w:val="0"/>
          <w:numId w:val="23"/>
        </w:numPr>
        <w:spacing w:line="240" w:lineRule="auto"/>
        <w:rPr>
          <w:rFonts w:cs="Arial"/>
          <w:color w:val="000000" w:themeColor="text1"/>
          <w:sz w:val="18"/>
          <w:szCs w:val="18"/>
        </w:rPr>
      </w:pPr>
      <w:r w:rsidRPr="00A263FD">
        <w:rPr>
          <w:rFonts w:cs="Arial"/>
          <w:color w:val="000000" w:themeColor="text1"/>
          <w:sz w:val="18"/>
          <w:szCs w:val="18"/>
        </w:rPr>
        <w:t>Corresponde a las acciones mantenidas en Tesorería</w:t>
      </w:r>
      <w:r w:rsidR="007D188F" w:rsidRPr="00A263FD">
        <w:rPr>
          <w:rFonts w:cs="Arial"/>
          <w:color w:val="000000" w:themeColor="text1"/>
          <w:sz w:val="18"/>
          <w:szCs w:val="18"/>
        </w:rPr>
        <w:t xml:space="preserve"> al cierre del período fiscal anterior</w:t>
      </w:r>
    </w:p>
    <w:p w14:paraId="23A0872F" w14:textId="77777777" w:rsidR="007605E6" w:rsidRPr="00A263FD" w:rsidRDefault="007605E6" w:rsidP="007605E6">
      <w:pPr>
        <w:pStyle w:val="Prrafodelista"/>
        <w:spacing w:line="240" w:lineRule="auto"/>
        <w:rPr>
          <w:rFonts w:cs="Arial"/>
          <w:color w:val="000000" w:themeColor="text1"/>
          <w:szCs w:val="20"/>
        </w:rPr>
      </w:pPr>
    </w:p>
    <w:p w14:paraId="606ECA26" w14:textId="77777777" w:rsidR="007605E6" w:rsidRPr="00A263FD" w:rsidRDefault="007605E6" w:rsidP="00705162">
      <w:pPr>
        <w:pStyle w:val="Prrafodelista"/>
        <w:numPr>
          <w:ilvl w:val="0"/>
          <w:numId w:val="14"/>
        </w:numPr>
        <w:rPr>
          <w:rFonts w:cs="Arial"/>
          <w:b/>
          <w:bCs/>
          <w:color w:val="000000" w:themeColor="text1"/>
          <w:szCs w:val="20"/>
        </w:rPr>
      </w:pPr>
      <w:r w:rsidRPr="00A263FD">
        <w:rPr>
          <w:rFonts w:cs="Arial"/>
          <w:b/>
          <w:bCs/>
          <w:color w:val="000000" w:themeColor="text1"/>
          <w:szCs w:val="20"/>
        </w:rPr>
        <w:t>Porcentaje de participación de capital extranjero</w:t>
      </w:r>
    </w:p>
    <w:p w14:paraId="154DF6DD" w14:textId="36D2855A" w:rsidR="007605E6" w:rsidRDefault="007605E6" w:rsidP="007605E6">
      <w:pPr>
        <w:rPr>
          <w:rFonts w:cs="Arial"/>
          <w:color w:val="000000" w:themeColor="text1"/>
          <w:szCs w:val="20"/>
        </w:rPr>
      </w:pPr>
      <w:r w:rsidRPr="00A263FD">
        <w:rPr>
          <w:rFonts w:cs="Arial"/>
          <w:color w:val="000000" w:themeColor="text1"/>
          <w:szCs w:val="20"/>
        </w:rPr>
        <w:t>Al 31 de diciembre de 202</w:t>
      </w:r>
      <w:r w:rsidR="003C0572" w:rsidRPr="00A263FD">
        <w:rPr>
          <w:rFonts w:cs="Arial"/>
          <w:color w:val="000000" w:themeColor="text1"/>
          <w:szCs w:val="20"/>
        </w:rPr>
        <w:t>5</w:t>
      </w:r>
      <w:r w:rsidRPr="00A263FD">
        <w:rPr>
          <w:rFonts w:cs="Arial"/>
          <w:color w:val="000000" w:themeColor="text1"/>
          <w:szCs w:val="20"/>
        </w:rPr>
        <w:t>, el porcentaje de participación de capital extranjero</w:t>
      </w:r>
      <w:r w:rsidRPr="00A263FD">
        <w:rPr>
          <w:rStyle w:val="Refdenotaalpie"/>
          <w:rFonts w:cs="Arial"/>
          <w:color w:val="000000" w:themeColor="text1"/>
          <w:szCs w:val="20"/>
        </w:rPr>
        <w:footnoteReference w:id="4"/>
      </w:r>
      <w:r w:rsidRPr="00A263FD">
        <w:rPr>
          <w:rFonts w:cs="Arial"/>
          <w:color w:val="000000" w:themeColor="text1"/>
          <w:szCs w:val="20"/>
        </w:rPr>
        <w:t xml:space="preserve"> era de </w:t>
      </w:r>
      <w:r w:rsidR="00550502" w:rsidRPr="00A263FD">
        <w:rPr>
          <w:rFonts w:cs="Arial"/>
          <w:color w:val="000000" w:themeColor="text1"/>
          <w:szCs w:val="20"/>
        </w:rPr>
        <w:t>15.</w:t>
      </w:r>
      <w:r w:rsidR="00DD4FD4" w:rsidRPr="00A263FD">
        <w:rPr>
          <w:rFonts w:cs="Arial"/>
          <w:color w:val="000000" w:themeColor="text1"/>
          <w:szCs w:val="20"/>
        </w:rPr>
        <w:t>17</w:t>
      </w:r>
      <w:r w:rsidR="00550502" w:rsidRPr="00A263FD">
        <w:rPr>
          <w:rFonts w:cs="Arial"/>
          <w:color w:val="000000" w:themeColor="text1"/>
          <w:szCs w:val="20"/>
        </w:rPr>
        <w:t>%</w:t>
      </w:r>
    </w:p>
    <w:p w14:paraId="13B48300" w14:textId="77777777" w:rsidR="00C303C0" w:rsidRPr="00A263FD" w:rsidRDefault="00C303C0" w:rsidP="007605E6">
      <w:pPr>
        <w:rPr>
          <w:rFonts w:cs="Arial"/>
          <w:color w:val="000000" w:themeColor="text1"/>
          <w:szCs w:val="20"/>
        </w:rPr>
      </w:pPr>
    </w:p>
    <w:p w14:paraId="6B0434B4" w14:textId="5D539775" w:rsidR="007605E6" w:rsidRPr="000608E8" w:rsidRDefault="007605E6" w:rsidP="00705162">
      <w:pPr>
        <w:pStyle w:val="Ttulo2"/>
        <w:numPr>
          <w:ilvl w:val="0"/>
          <w:numId w:val="4"/>
        </w:numPr>
        <w:rPr>
          <w:rFonts w:cs="Arial"/>
          <w:b/>
          <w:bCs/>
          <w:sz w:val="20"/>
          <w:szCs w:val="20"/>
        </w:rPr>
      </w:pPr>
      <w:bookmarkStart w:id="99" w:name="_Toc131092876"/>
      <w:bookmarkStart w:id="100" w:name="_Toc131501075"/>
      <w:bookmarkStart w:id="101" w:name="_Toc228284517"/>
      <w:r w:rsidRPr="000608E8">
        <w:rPr>
          <w:rFonts w:cs="Arial"/>
          <w:b/>
          <w:bCs/>
          <w:sz w:val="20"/>
          <w:szCs w:val="20"/>
        </w:rPr>
        <w:t>Contingencias (al 31 de diciembre de 202</w:t>
      </w:r>
      <w:r w:rsidR="000608E8">
        <w:rPr>
          <w:rFonts w:cs="Arial"/>
          <w:b/>
          <w:bCs/>
          <w:sz w:val="20"/>
          <w:szCs w:val="20"/>
        </w:rPr>
        <w:t>5</w:t>
      </w:r>
      <w:r w:rsidRPr="000608E8">
        <w:rPr>
          <w:rFonts w:cs="Arial"/>
          <w:b/>
          <w:bCs/>
          <w:sz w:val="20"/>
          <w:szCs w:val="20"/>
        </w:rPr>
        <w:t>)</w:t>
      </w:r>
      <w:bookmarkEnd w:id="99"/>
      <w:bookmarkEnd w:id="100"/>
      <w:bookmarkEnd w:id="101"/>
    </w:p>
    <w:p w14:paraId="20FC85EA" w14:textId="77777777" w:rsidR="000608E8" w:rsidRPr="000608E8" w:rsidRDefault="000608E8" w:rsidP="007605E6">
      <w:pPr>
        <w:rPr>
          <w:rFonts w:cs="Arial"/>
          <w:szCs w:val="20"/>
        </w:rPr>
      </w:pPr>
    </w:p>
    <w:p w14:paraId="1B66D4FB" w14:textId="6AE6529F" w:rsidR="007605E6" w:rsidRDefault="003823CA" w:rsidP="007605E6">
      <w:pPr>
        <w:rPr>
          <w:rFonts w:cs="Arial"/>
          <w:szCs w:val="20"/>
        </w:rPr>
      </w:pPr>
      <w:r w:rsidRPr="004C01D1">
        <w:rPr>
          <w:rFonts w:cs="Arial"/>
          <w:szCs w:val="20"/>
        </w:rPr>
        <w:t>La Compañía, en algunas subsidiarias, mantiene casos abiertos por procesos derivados del curso ordinario del negocio. De conformidad con el criterio de los asesores legales, los ajustes y demás pretensiones son improcedentes, y las sociedades actuaron conforme al marco jurídico y contable aplicable. Debido a esto, y en apego a la NIC 37, no se incluye en el estado consolidado de pérdida y ganancia y otros resultados integrales provisión alguna para cubrir cualquier pérdida que pudiera surgir en la resolución final de las contingencias indicadas en esta nota</w:t>
      </w:r>
      <w:r w:rsidR="007605E6" w:rsidRPr="004C01D1">
        <w:rPr>
          <w:rFonts w:cs="Arial"/>
          <w:szCs w:val="20"/>
        </w:rPr>
        <w:t>.</w:t>
      </w:r>
    </w:p>
    <w:p w14:paraId="48826D54" w14:textId="77777777" w:rsidR="009F0051" w:rsidRPr="004C01D1" w:rsidRDefault="009F0051" w:rsidP="007605E6">
      <w:pPr>
        <w:rPr>
          <w:rFonts w:cs="Arial"/>
          <w:szCs w:val="20"/>
        </w:rPr>
      </w:pPr>
    </w:p>
    <w:p w14:paraId="530550C3" w14:textId="3097EDC2" w:rsidR="007605E6" w:rsidRPr="004C01D1" w:rsidRDefault="007605E6" w:rsidP="00705162">
      <w:pPr>
        <w:pStyle w:val="Prrafodelista"/>
        <w:numPr>
          <w:ilvl w:val="0"/>
          <w:numId w:val="16"/>
        </w:numPr>
        <w:ind w:left="1776"/>
        <w:rPr>
          <w:rFonts w:cs="Arial"/>
          <w:b/>
          <w:bCs/>
          <w:szCs w:val="20"/>
        </w:rPr>
      </w:pPr>
      <w:r w:rsidRPr="004C01D1">
        <w:rPr>
          <w:rFonts w:cs="Arial"/>
          <w:b/>
          <w:bCs/>
          <w:szCs w:val="20"/>
        </w:rPr>
        <w:t>Contingencias en Costa Rica</w:t>
      </w:r>
    </w:p>
    <w:p w14:paraId="17A0B5FE" w14:textId="77777777" w:rsidR="00C03443" w:rsidRDefault="00C03443" w:rsidP="008F34DB">
      <w:pPr>
        <w:rPr>
          <w:rFonts w:cs="Arial"/>
          <w:b/>
          <w:bCs/>
          <w:szCs w:val="20"/>
          <w:u w:val="single"/>
        </w:rPr>
      </w:pPr>
    </w:p>
    <w:p w14:paraId="4A53781B" w14:textId="7C81B8EF" w:rsidR="004C01D1" w:rsidRPr="00354AFC" w:rsidRDefault="008F34DB" w:rsidP="008F34DB">
      <w:pPr>
        <w:rPr>
          <w:rFonts w:cs="Arial"/>
          <w:b/>
          <w:bCs/>
          <w:szCs w:val="20"/>
          <w:u w:val="single"/>
        </w:rPr>
      </w:pPr>
      <w:r w:rsidRPr="00354AFC">
        <w:rPr>
          <w:rFonts w:cs="Arial"/>
          <w:b/>
          <w:bCs/>
          <w:szCs w:val="20"/>
          <w:u w:val="single"/>
        </w:rPr>
        <w:t>Operaciones continuadas:</w:t>
      </w:r>
    </w:p>
    <w:p w14:paraId="1FF05E3B" w14:textId="31D81968" w:rsidR="00450908" w:rsidRDefault="00450908" w:rsidP="008F34DB">
      <w:pPr>
        <w:rPr>
          <w:rFonts w:cs="Arial"/>
          <w:szCs w:val="20"/>
        </w:rPr>
      </w:pPr>
      <w:r w:rsidRPr="004E684A">
        <w:rPr>
          <w:rFonts w:cs="Arial"/>
          <w:szCs w:val="20"/>
        </w:rPr>
        <w:t>En junio del 2022, en Costa Rica se recibieron los fallos administrativos por parte del Tribunal Fiscal Administrativo en contra de una de las compañías del grupo, en los cuales se confirmaron ajustes al impuesto de utilidades, retenciones sobre remesas, y al impuesto general sobre las ventas, para los períodos fiscales 2016 y 2017, por un monto de ¢2.207 millones, monto sujeto a intereses y multas. En fecha 8 de junio de 2023, se presentó una demanda contenciosa administrativa, por lo que este caso está siendo discutido ante esa instancia. Las acciones cobratorias se encuentran suspendidas por una medida cautelar interpuesta por la empresa y otorgada en forma definitiva por el Tribunal Contencioso Administrativo el 1° de noviembre de 2023.</w:t>
      </w:r>
    </w:p>
    <w:p w14:paraId="0AAC0EE5" w14:textId="77777777" w:rsidR="007250A8" w:rsidRDefault="007250A8" w:rsidP="008F34DB">
      <w:pPr>
        <w:rPr>
          <w:rFonts w:cs="Arial"/>
          <w:szCs w:val="20"/>
        </w:rPr>
      </w:pPr>
    </w:p>
    <w:p w14:paraId="08B58B26" w14:textId="77FD72F2" w:rsidR="007250A8" w:rsidRPr="00A63A9E" w:rsidRDefault="0069502F" w:rsidP="007250A8">
      <w:pPr>
        <w:pStyle w:val="pf0"/>
        <w:spacing w:after="160" w:afterAutospacing="0" w:line="360" w:lineRule="auto"/>
        <w:jc w:val="both"/>
        <w:rPr>
          <w:rFonts w:ascii="Arial" w:eastAsiaTheme="minorHAnsi" w:hAnsi="Arial" w:cs="Arial"/>
          <w:sz w:val="20"/>
          <w:szCs w:val="20"/>
          <w:lang w:eastAsia="en-US"/>
        </w:rPr>
      </w:pPr>
      <w:r w:rsidRPr="00A63A9E">
        <w:rPr>
          <w:rFonts w:ascii="Arial" w:eastAsiaTheme="minorHAnsi" w:hAnsi="Arial" w:cs="Arial"/>
          <w:sz w:val="20"/>
          <w:szCs w:val="20"/>
          <w:lang w:eastAsia="en-US"/>
        </w:rPr>
        <w:t xml:space="preserve">En el </w:t>
      </w:r>
      <w:r w:rsidR="00F75AEA" w:rsidRPr="00A63A9E">
        <w:rPr>
          <w:rFonts w:ascii="Arial" w:eastAsiaTheme="minorHAnsi" w:hAnsi="Arial" w:cs="Arial"/>
          <w:sz w:val="20"/>
          <w:szCs w:val="20"/>
          <w:lang w:eastAsia="en-US"/>
        </w:rPr>
        <w:t xml:space="preserve">marco de la transacción con Heineken, </w:t>
      </w:r>
      <w:r w:rsidR="007250A8" w:rsidRPr="00A63A9E">
        <w:rPr>
          <w:rFonts w:ascii="Arial" w:eastAsiaTheme="minorHAnsi" w:hAnsi="Arial" w:cs="Arial"/>
          <w:sz w:val="20"/>
          <w:szCs w:val="20"/>
          <w:lang w:eastAsia="en-US"/>
        </w:rPr>
        <w:t xml:space="preserve">se </w:t>
      </w:r>
      <w:r w:rsidR="008026FA" w:rsidRPr="00A63A9E">
        <w:rPr>
          <w:rFonts w:ascii="Arial" w:eastAsiaTheme="minorHAnsi" w:hAnsi="Arial" w:cs="Arial"/>
          <w:sz w:val="20"/>
          <w:szCs w:val="20"/>
          <w:lang w:eastAsia="en-US"/>
        </w:rPr>
        <w:t xml:space="preserve">estableció lo que se denomina Representaciones y Garantías, conforme a las cuales tanto el vendedor como el comprador declaran el cumplimiento de las condiciones legales, regulatorias y operativas necesarias para su válida existencia y funcionamiento (Representaciones); y a la vez, asumen obligaciones contractuales de cumplimiento de dichas declaraciones para asegurar la veracidad de ciertos hechos (Garantías). Asimismo, bajo el Contrato, las partes acordaron constituir un fondo de garantía (Escrow) </w:t>
      </w:r>
      <w:r w:rsidR="00BE70E4" w:rsidRPr="00A63A9E">
        <w:rPr>
          <w:rFonts w:ascii="Arial" w:eastAsiaTheme="minorHAnsi" w:hAnsi="Arial" w:cs="Arial"/>
          <w:sz w:val="20"/>
          <w:szCs w:val="20"/>
          <w:lang w:eastAsia="en-US"/>
        </w:rPr>
        <w:t xml:space="preserve">por $150M </w:t>
      </w:r>
      <w:r w:rsidR="008026FA" w:rsidRPr="00A63A9E">
        <w:rPr>
          <w:rFonts w:ascii="Arial" w:eastAsiaTheme="minorHAnsi" w:hAnsi="Arial" w:cs="Arial"/>
          <w:sz w:val="20"/>
          <w:szCs w:val="20"/>
          <w:lang w:eastAsia="en-US"/>
        </w:rPr>
        <w:t>con el que se garantiza satisfacer obligaciones potenciales de indemnización por parte de FIFCO relacionadas con temas tributarios y de representaciones, entre otros.</w:t>
      </w:r>
      <w:r w:rsidR="00BE70E4" w:rsidRPr="00A63A9E">
        <w:rPr>
          <w:rFonts w:ascii="Arial" w:eastAsiaTheme="minorHAnsi" w:hAnsi="Arial" w:cs="Arial"/>
          <w:sz w:val="20"/>
          <w:szCs w:val="20"/>
          <w:lang w:eastAsia="en-US"/>
        </w:rPr>
        <w:t xml:space="preserve"> </w:t>
      </w:r>
      <w:r w:rsidR="00FE7358" w:rsidRPr="00A63A9E">
        <w:rPr>
          <w:rFonts w:ascii="Arial" w:eastAsiaTheme="minorHAnsi" w:hAnsi="Arial" w:cs="Arial"/>
          <w:sz w:val="20"/>
          <w:szCs w:val="20"/>
          <w:lang w:eastAsia="en-US"/>
        </w:rPr>
        <w:t xml:space="preserve"> L</w:t>
      </w:r>
      <w:r w:rsidR="007250A8" w:rsidRPr="00A63A9E">
        <w:rPr>
          <w:rFonts w:ascii="Arial" w:eastAsiaTheme="minorHAnsi" w:hAnsi="Arial" w:cs="Arial"/>
          <w:sz w:val="20"/>
          <w:szCs w:val="20"/>
          <w:lang w:eastAsia="en-US"/>
        </w:rPr>
        <w:t xml:space="preserve">o anterior siempre y cuando se cumplan con los requisitos que establezca el contrato de compra-venta para que proceda un reclamo. Cabe señalar que el fondo de garantía tiene los siguientes plazos de liberación: </w:t>
      </w:r>
    </w:p>
    <w:p w14:paraId="37A7DEE3" w14:textId="77777777" w:rsidR="007250A8" w:rsidRPr="00A63A9E" w:rsidRDefault="007250A8" w:rsidP="007250A8">
      <w:pPr>
        <w:pStyle w:val="pf0"/>
        <w:spacing w:after="160" w:afterAutospacing="0" w:line="360" w:lineRule="auto"/>
        <w:jc w:val="both"/>
        <w:rPr>
          <w:rFonts w:ascii="Arial" w:eastAsiaTheme="minorHAnsi" w:hAnsi="Arial" w:cs="Arial"/>
          <w:sz w:val="20"/>
          <w:szCs w:val="20"/>
          <w:lang w:eastAsia="en-US"/>
        </w:rPr>
      </w:pPr>
      <w:r w:rsidRPr="00A63A9E">
        <w:rPr>
          <w:rFonts w:ascii="Arial" w:eastAsiaTheme="minorHAnsi" w:hAnsi="Arial" w:cs="Arial"/>
          <w:sz w:val="20"/>
          <w:szCs w:val="20"/>
          <w:lang w:eastAsia="en-US"/>
        </w:rPr>
        <w:t xml:space="preserve">1) 12 meses después del cierre se liberan $100mm, menos el monto de los reclamos presentados por Heineken. </w:t>
      </w:r>
    </w:p>
    <w:p w14:paraId="3E1E7924" w14:textId="77777777" w:rsidR="007250A8" w:rsidRPr="00A63A9E" w:rsidRDefault="007250A8" w:rsidP="007250A8">
      <w:pPr>
        <w:pStyle w:val="pf0"/>
        <w:spacing w:after="160" w:afterAutospacing="0" w:line="360" w:lineRule="auto"/>
        <w:jc w:val="both"/>
        <w:rPr>
          <w:rFonts w:ascii="Arial" w:eastAsiaTheme="minorHAnsi" w:hAnsi="Arial" w:cs="Arial"/>
          <w:sz w:val="20"/>
          <w:szCs w:val="20"/>
          <w:lang w:eastAsia="en-US"/>
        </w:rPr>
      </w:pPr>
      <w:r w:rsidRPr="00A63A9E">
        <w:rPr>
          <w:rFonts w:ascii="Arial" w:eastAsiaTheme="minorHAnsi" w:hAnsi="Arial" w:cs="Arial"/>
          <w:sz w:val="20"/>
          <w:szCs w:val="20"/>
          <w:lang w:eastAsia="en-US"/>
        </w:rPr>
        <w:t xml:space="preserve">2) 24 meses después se liberan $40mm adicionales, menos el monto de los reclamos presentados por Heineken. </w:t>
      </w:r>
    </w:p>
    <w:p w14:paraId="321A2947" w14:textId="77777777" w:rsidR="007250A8" w:rsidRPr="00A63A9E" w:rsidRDefault="007250A8" w:rsidP="007250A8">
      <w:pPr>
        <w:pStyle w:val="pf0"/>
        <w:spacing w:after="160" w:afterAutospacing="0" w:line="360" w:lineRule="auto"/>
        <w:jc w:val="both"/>
        <w:rPr>
          <w:rFonts w:ascii="Arial" w:eastAsiaTheme="minorHAnsi" w:hAnsi="Arial" w:cs="Arial"/>
          <w:sz w:val="20"/>
          <w:szCs w:val="20"/>
          <w:lang w:eastAsia="en-US"/>
        </w:rPr>
      </w:pPr>
      <w:r w:rsidRPr="00A63A9E">
        <w:rPr>
          <w:rFonts w:ascii="Arial" w:eastAsiaTheme="minorHAnsi" w:hAnsi="Arial" w:cs="Arial"/>
          <w:sz w:val="20"/>
          <w:szCs w:val="20"/>
          <w:lang w:eastAsia="en-US"/>
        </w:rPr>
        <w:t xml:space="preserve">3) A los 48 meses se libera la suma remanente de $10mm, menos el monto de los reclamos presentados por Heineken. </w:t>
      </w:r>
    </w:p>
    <w:p w14:paraId="439C5A66" w14:textId="77777777" w:rsidR="007250A8" w:rsidRPr="00A63A9E" w:rsidRDefault="007250A8" w:rsidP="007250A8">
      <w:pPr>
        <w:rPr>
          <w:rFonts w:cs="Arial"/>
          <w:szCs w:val="20"/>
        </w:rPr>
      </w:pPr>
      <w:r w:rsidRPr="00A63A9E">
        <w:rPr>
          <w:rFonts w:cs="Arial"/>
          <w:szCs w:val="20"/>
        </w:rPr>
        <w:t xml:space="preserve">Las reclamaciones tributarias tienen un tratamiento específico en cuanto a plazo, alineado con los períodos de prescripción fiscal aplicables, y liberación de fondos. </w:t>
      </w:r>
    </w:p>
    <w:p w14:paraId="6044C827" w14:textId="77777777" w:rsidR="007250A8" w:rsidRPr="007813A4" w:rsidRDefault="007250A8" w:rsidP="007250A8">
      <w:pPr>
        <w:rPr>
          <w:rFonts w:cs="Arial"/>
          <w:szCs w:val="20"/>
        </w:rPr>
      </w:pPr>
      <w:r w:rsidRPr="00A63A9E">
        <w:rPr>
          <w:rFonts w:cs="Arial"/>
          <w:szCs w:val="20"/>
        </w:rPr>
        <w:t>La suma retenida será desembolsada a FIFCO, menos aquellos montos que hayan sido reclamados por Heineken e imputados a FIFCO, y aquellos montos que estén en proceso de disputa. El “Escrow” será el único remedio (excepto fraude).</w:t>
      </w:r>
      <w:r w:rsidRPr="007813A4">
        <w:rPr>
          <w:rFonts w:cs="Arial"/>
          <w:szCs w:val="20"/>
        </w:rPr>
        <w:t xml:space="preserve">  </w:t>
      </w:r>
    </w:p>
    <w:p w14:paraId="09EEFA29" w14:textId="77777777" w:rsidR="007250A8" w:rsidRDefault="007250A8" w:rsidP="008F34DB">
      <w:pPr>
        <w:rPr>
          <w:rFonts w:cs="Arial"/>
          <w:szCs w:val="20"/>
        </w:rPr>
      </w:pPr>
    </w:p>
    <w:p w14:paraId="350995C1" w14:textId="75B316BA" w:rsidR="00336F7E" w:rsidRPr="00354AFC" w:rsidRDefault="00336F7E" w:rsidP="008F34DB">
      <w:pPr>
        <w:rPr>
          <w:rFonts w:cs="Arial"/>
          <w:b/>
          <w:bCs/>
          <w:szCs w:val="20"/>
          <w:u w:val="single"/>
        </w:rPr>
      </w:pPr>
      <w:r w:rsidRPr="00354AFC">
        <w:rPr>
          <w:rFonts w:cs="Arial"/>
          <w:b/>
          <w:bCs/>
          <w:szCs w:val="20"/>
          <w:u w:val="single"/>
        </w:rPr>
        <w:t>Operaciones d</w:t>
      </w:r>
      <w:r w:rsidR="00C03443">
        <w:rPr>
          <w:rFonts w:cs="Arial"/>
          <w:b/>
          <w:bCs/>
          <w:szCs w:val="20"/>
          <w:u w:val="single"/>
        </w:rPr>
        <w:t>i</w:t>
      </w:r>
      <w:r w:rsidRPr="00354AFC">
        <w:rPr>
          <w:rFonts w:cs="Arial"/>
          <w:b/>
          <w:bCs/>
          <w:szCs w:val="20"/>
          <w:u w:val="single"/>
        </w:rPr>
        <w:t>scontinuadas:</w:t>
      </w:r>
    </w:p>
    <w:p w14:paraId="01F70567" w14:textId="66F9EDF3" w:rsidR="00D83649" w:rsidRPr="00364EF4" w:rsidRDefault="00D83649" w:rsidP="008F34DB">
      <w:pPr>
        <w:rPr>
          <w:rFonts w:cs="Arial"/>
          <w:szCs w:val="20"/>
        </w:rPr>
      </w:pPr>
      <w:r w:rsidRPr="00364EF4">
        <w:rPr>
          <w:rFonts w:cs="Arial"/>
          <w:szCs w:val="20"/>
        </w:rPr>
        <w:t>En junio</w:t>
      </w:r>
      <w:r w:rsidR="00364EF4">
        <w:rPr>
          <w:rFonts w:cs="Arial"/>
          <w:szCs w:val="20"/>
        </w:rPr>
        <w:t xml:space="preserve"> 2019, en </w:t>
      </w:r>
      <w:r w:rsidR="00364EF4" w:rsidRPr="0071687E">
        <w:rPr>
          <w:rFonts w:cs="Arial"/>
          <w:color w:val="000000" w:themeColor="text1"/>
          <w:szCs w:val="20"/>
        </w:rPr>
        <w:t>Costa Rica se recibió la resolución administrativa por parte del Instituto de Fomento y Asesoría Municipal</w:t>
      </w:r>
      <w:r w:rsidR="00364EF4">
        <w:rPr>
          <w:rFonts w:cs="Arial"/>
          <w:color w:val="000000" w:themeColor="text1"/>
          <w:szCs w:val="20"/>
        </w:rPr>
        <w:t xml:space="preserve"> (IFAM) </w:t>
      </w:r>
      <w:r w:rsidR="00364EF4" w:rsidRPr="0071687E">
        <w:rPr>
          <w:rFonts w:cs="Arial"/>
          <w:color w:val="000000" w:themeColor="text1"/>
          <w:szCs w:val="20"/>
        </w:rPr>
        <w:t>sobre impuestos asociados a bebidas alcohólicas saborizadas (BAS), para los períodos fiscales comprendidos entre 2013 y 2015. El monto de este ajuste asciende a ¢614 millones, monto sujeto a intereses. Este caso está siendo discutido en el Tribunal Contencioso Administrativo, y las acciones de cobro se encuentran suspendidas por una medida cautelar interpuesta por la Compañía. En diciembre 2025, el Tribunal Contencioso Administrativo rechazó la demanda presentada por la empresa, la cual estará siendo recurrida en casación</w:t>
      </w:r>
    </w:p>
    <w:p w14:paraId="31D8130E" w14:textId="2B1DC715" w:rsidR="00CF5A07" w:rsidRDefault="00364EF4" w:rsidP="008F34DB">
      <w:pPr>
        <w:rPr>
          <w:rFonts w:cs="Arial"/>
          <w:color w:val="000000" w:themeColor="text1"/>
          <w:szCs w:val="20"/>
        </w:rPr>
      </w:pPr>
      <w:r w:rsidRPr="00364EF4">
        <w:rPr>
          <w:rFonts w:cs="Arial"/>
          <w:szCs w:val="20"/>
        </w:rPr>
        <w:t>En agosto</w:t>
      </w:r>
      <w:r>
        <w:rPr>
          <w:rFonts w:cs="Arial"/>
          <w:szCs w:val="20"/>
        </w:rPr>
        <w:t xml:space="preserve"> 2022, </w:t>
      </w:r>
      <w:r w:rsidRPr="0071687E">
        <w:rPr>
          <w:rFonts w:cs="Arial"/>
          <w:color w:val="000000" w:themeColor="text1"/>
          <w:szCs w:val="20"/>
        </w:rPr>
        <w:t xml:space="preserve">en Costa Rica se recibió la resolución administrativa por parte del IFAM sobre impuestos asociados a bebidas alcohólicas saborizadas (BAS), para los períodos fiscales comprendidos entre 2016 y 2019. El monto de este ajuste asciende a ¢2.202 millones, monto sujeto a intereses. Este proceso se encontraba en discusión en el Tribunal Fiscal Administrativo, el cual le dio la razón a la empresa en su resolución del caso. Sin </w:t>
      </w:r>
      <w:r w:rsidRPr="0071687E">
        <w:rPr>
          <w:rFonts w:cs="Arial"/>
          <w:color w:val="000000" w:themeColor="text1"/>
          <w:szCs w:val="20"/>
        </w:rPr>
        <w:lastRenderedPageBreak/>
        <w:t>embargo, el IFAM emitió una segunda resolución administrativa en junio 2024 por el mismo monto, la Compañía apeló esa segunda resolución ante el Tribunal Fiscal Administrativo</w:t>
      </w:r>
      <w:r>
        <w:rPr>
          <w:rFonts w:cs="Arial"/>
          <w:color w:val="000000" w:themeColor="text1"/>
          <w:szCs w:val="20"/>
        </w:rPr>
        <w:t>.</w:t>
      </w:r>
    </w:p>
    <w:p w14:paraId="752B0F4D" w14:textId="0D391F28" w:rsidR="00CF5A07" w:rsidRDefault="00CF5A07" w:rsidP="008F34DB">
      <w:pPr>
        <w:rPr>
          <w:rFonts w:cs="Arial"/>
          <w:color w:val="000000" w:themeColor="text1"/>
          <w:szCs w:val="20"/>
        </w:rPr>
      </w:pPr>
      <w:r>
        <w:rPr>
          <w:rFonts w:cs="Arial"/>
          <w:color w:val="000000" w:themeColor="text1"/>
          <w:szCs w:val="20"/>
        </w:rPr>
        <w:t>Además, e</w:t>
      </w:r>
      <w:r w:rsidRPr="0071687E">
        <w:rPr>
          <w:rFonts w:cs="Arial"/>
          <w:color w:val="000000" w:themeColor="text1"/>
          <w:szCs w:val="20"/>
        </w:rPr>
        <w:t>n contra de la Compañía y sus subsidiarias existen juicios ordinarios laborales cuyas cuantías ascienden a una suma aproximada de ¢608 millones y otros juicios cuya cuantía no se incluye en este monto ya que no fueron estimados en la demanda y que, por lo tanto, son de difícil determinación. Actualmente, todos estos procesos están tramitándose a nivel judicial, y en su mayoría se están impugnando las cuantías reclamadas.</w:t>
      </w:r>
    </w:p>
    <w:p w14:paraId="17642A9B" w14:textId="0AB3C7E6" w:rsidR="007250A8" w:rsidRPr="00A67E22" w:rsidRDefault="000F6BE0" w:rsidP="004E00A1">
      <w:pPr>
        <w:pStyle w:val="pf0"/>
        <w:spacing w:after="160" w:afterAutospacing="0" w:line="360" w:lineRule="auto"/>
        <w:jc w:val="both"/>
        <w:rPr>
          <w:rFonts w:cs="Arial"/>
          <w:szCs w:val="20"/>
          <w:highlight w:val="yellow"/>
        </w:rPr>
      </w:pPr>
      <w:r w:rsidRPr="007250A8">
        <w:rPr>
          <w:rFonts w:ascii="Arial" w:hAnsi="Arial" w:cs="Arial"/>
          <w:b/>
          <w:bCs/>
          <w:sz w:val="20"/>
          <w:szCs w:val="20"/>
        </w:rPr>
        <w:t>Las contingencias relacionadas con las Operaciones discontinuadas fueron absorbidas por el comprador a partir del 30 de enero de 2026, fecha en que se hizo efectiva la transacción con Heineken.</w:t>
      </w:r>
      <w:r w:rsidR="00EE2274" w:rsidRPr="007250A8">
        <w:rPr>
          <w:rFonts w:ascii="Arial" w:hAnsi="Arial" w:cs="Arial"/>
          <w:b/>
          <w:bCs/>
          <w:sz w:val="20"/>
          <w:szCs w:val="20"/>
        </w:rPr>
        <w:t xml:space="preserve"> </w:t>
      </w:r>
    </w:p>
    <w:p w14:paraId="31AF7D39" w14:textId="77777777" w:rsidR="00C303C0" w:rsidRPr="00C303C0" w:rsidRDefault="00C303C0" w:rsidP="00D83649">
      <w:pPr>
        <w:rPr>
          <w:rFonts w:cs="Arial"/>
          <w:szCs w:val="20"/>
        </w:rPr>
      </w:pPr>
    </w:p>
    <w:p w14:paraId="63160D38" w14:textId="0EBD0B9A" w:rsidR="00354AFC" w:rsidRDefault="007605E6" w:rsidP="00E814E8">
      <w:pPr>
        <w:pStyle w:val="Ttulo2"/>
        <w:numPr>
          <w:ilvl w:val="0"/>
          <w:numId w:val="4"/>
        </w:numPr>
        <w:rPr>
          <w:rFonts w:cs="Arial"/>
          <w:b/>
          <w:bCs/>
          <w:sz w:val="20"/>
          <w:szCs w:val="20"/>
        </w:rPr>
      </w:pPr>
      <w:bookmarkStart w:id="102" w:name="_Toc131092877"/>
      <w:bookmarkStart w:id="103" w:name="_Toc131501076"/>
      <w:bookmarkStart w:id="104" w:name="_Toc228284518"/>
      <w:r w:rsidRPr="00C303C0">
        <w:rPr>
          <w:rFonts w:cs="Arial"/>
          <w:b/>
          <w:bCs/>
          <w:sz w:val="20"/>
          <w:szCs w:val="20"/>
        </w:rPr>
        <w:t>Compromisos (al 31 de diciembre de 202</w:t>
      </w:r>
      <w:r w:rsidR="003E45D9" w:rsidRPr="00C303C0">
        <w:rPr>
          <w:rFonts w:cs="Arial"/>
          <w:b/>
          <w:bCs/>
          <w:sz w:val="20"/>
          <w:szCs w:val="20"/>
        </w:rPr>
        <w:t>5</w:t>
      </w:r>
      <w:r w:rsidRPr="00C303C0">
        <w:rPr>
          <w:rFonts w:cs="Arial"/>
          <w:b/>
          <w:bCs/>
          <w:sz w:val="20"/>
          <w:szCs w:val="20"/>
        </w:rPr>
        <w:t>)</w:t>
      </w:r>
      <w:bookmarkEnd w:id="102"/>
      <w:bookmarkEnd w:id="103"/>
      <w:bookmarkEnd w:id="104"/>
    </w:p>
    <w:p w14:paraId="1FA029FE" w14:textId="77777777" w:rsidR="00354AFC" w:rsidRDefault="00354AFC" w:rsidP="00354AFC"/>
    <w:p w14:paraId="34C7636A" w14:textId="048002F0" w:rsidR="00354AFC" w:rsidRPr="00354AFC" w:rsidRDefault="00354AFC" w:rsidP="00354AFC">
      <w:pPr>
        <w:rPr>
          <w:b/>
          <w:bCs/>
          <w:u w:val="single"/>
        </w:rPr>
      </w:pPr>
      <w:r w:rsidRPr="00354AFC">
        <w:rPr>
          <w:b/>
          <w:bCs/>
          <w:u w:val="single"/>
        </w:rPr>
        <w:t>Operaciones continuadas</w:t>
      </w:r>
    </w:p>
    <w:p w14:paraId="7067B583" w14:textId="5E22409F" w:rsidR="00E814E8" w:rsidRPr="00C303C0" w:rsidRDefault="00E814E8" w:rsidP="00E814E8">
      <w:pPr>
        <w:rPr>
          <w:rFonts w:cs="Arial"/>
          <w:szCs w:val="20"/>
        </w:rPr>
      </w:pPr>
      <w:r w:rsidRPr="00C303C0">
        <w:rPr>
          <w:rFonts w:cs="Arial"/>
          <w:szCs w:val="20"/>
        </w:rPr>
        <w:t>Florida Ice and Farm Company, S.A. es garante y avalista solidario por la suma US$35.700 en miles por una operación de crédito que mantiene una subsidiaria con una institución financiera. Además, es codeudora por la suma ¢1</w:t>
      </w:r>
      <w:r w:rsidR="002A2D94" w:rsidRPr="00C303C0">
        <w:rPr>
          <w:rFonts w:cs="Arial"/>
          <w:szCs w:val="20"/>
        </w:rPr>
        <w:t>7</w:t>
      </w:r>
      <w:r w:rsidRPr="00C303C0">
        <w:rPr>
          <w:rFonts w:cs="Arial"/>
          <w:szCs w:val="20"/>
        </w:rPr>
        <w:t>.</w:t>
      </w:r>
      <w:r w:rsidR="002A2D94" w:rsidRPr="00C303C0">
        <w:rPr>
          <w:rFonts w:cs="Arial"/>
          <w:szCs w:val="20"/>
        </w:rPr>
        <w:t>754</w:t>
      </w:r>
      <w:r w:rsidRPr="00C303C0">
        <w:rPr>
          <w:rFonts w:cs="Arial"/>
          <w:szCs w:val="20"/>
        </w:rPr>
        <w:t xml:space="preserve"> millones, en una operación concedida a una subsidiaria por una institución financiera.</w:t>
      </w:r>
    </w:p>
    <w:p w14:paraId="55AB4438" w14:textId="31092652" w:rsidR="00E814E8" w:rsidRDefault="00E814E8" w:rsidP="00E814E8">
      <w:pPr>
        <w:rPr>
          <w:rFonts w:cs="Arial"/>
          <w:szCs w:val="20"/>
        </w:rPr>
      </w:pPr>
      <w:r w:rsidRPr="00C303C0">
        <w:rPr>
          <w:rFonts w:cs="Arial"/>
          <w:szCs w:val="20"/>
        </w:rPr>
        <w:t>La Compañía tiene fianzas mercantiles a favor de terceros por la suma de US$</w:t>
      </w:r>
      <w:r w:rsidR="002A2D94" w:rsidRPr="00C303C0">
        <w:rPr>
          <w:rFonts w:cs="Arial"/>
          <w:szCs w:val="20"/>
        </w:rPr>
        <w:t>3</w:t>
      </w:r>
      <w:r w:rsidR="003E45D9" w:rsidRPr="00C303C0">
        <w:rPr>
          <w:rFonts w:cs="Arial"/>
          <w:szCs w:val="20"/>
        </w:rPr>
        <w:t>.</w:t>
      </w:r>
      <w:r w:rsidR="002A2D94" w:rsidRPr="00C303C0">
        <w:rPr>
          <w:rFonts w:cs="Arial"/>
          <w:szCs w:val="20"/>
        </w:rPr>
        <w:t xml:space="preserve">891 </w:t>
      </w:r>
      <w:r w:rsidRPr="00C303C0">
        <w:rPr>
          <w:rFonts w:cs="Arial"/>
          <w:szCs w:val="20"/>
        </w:rPr>
        <w:t>en miles y ¢1.023 millones para garantizar el cumplimiento de obligaciones contractuales.</w:t>
      </w:r>
    </w:p>
    <w:p w14:paraId="3D593BF0" w14:textId="77777777" w:rsidR="00354AFC" w:rsidRDefault="00354AFC" w:rsidP="00E814E8">
      <w:pPr>
        <w:rPr>
          <w:rFonts w:cs="Arial"/>
          <w:szCs w:val="20"/>
        </w:rPr>
      </w:pPr>
    </w:p>
    <w:p w14:paraId="4BEF7865" w14:textId="159E7F2E" w:rsidR="00354AFC" w:rsidRPr="00F11DF8" w:rsidRDefault="00354AFC" w:rsidP="00E814E8">
      <w:pPr>
        <w:rPr>
          <w:rFonts w:cs="Arial"/>
          <w:b/>
          <w:bCs/>
          <w:szCs w:val="20"/>
          <w:u w:val="single"/>
        </w:rPr>
      </w:pPr>
      <w:r w:rsidRPr="00F11DF8">
        <w:rPr>
          <w:rFonts w:cs="Arial"/>
          <w:b/>
          <w:bCs/>
          <w:szCs w:val="20"/>
          <w:u w:val="single"/>
        </w:rPr>
        <w:t xml:space="preserve">Operaciones </w:t>
      </w:r>
      <w:r w:rsidR="00B5285B" w:rsidRPr="00F11DF8">
        <w:rPr>
          <w:rFonts w:cs="Arial"/>
          <w:b/>
          <w:bCs/>
          <w:szCs w:val="20"/>
          <w:u w:val="single"/>
        </w:rPr>
        <w:t>d</w:t>
      </w:r>
      <w:r w:rsidR="00C03443">
        <w:rPr>
          <w:rFonts w:cs="Arial"/>
          <w:b/>
          <w:bCs/>
          <w:szCs w:val="20"/>
          <w:u w:val="single"/>
        </w:rPr>
        <w:t>i</w:t>
      </w:r>
      <w:r w:rsidR="00B5285B" w:rsidRPr="00F11DF8">
        <w:rPr>
          <w:rFonts w:cs="Arial"/>
          <w:b/>
          <w:bCs/>
          <w:szCs w:val="20"/>
          <w:u w:val="single"/>
        </w:rPr>
        <w:t>scontinuadas</w:t>
      </w:r>
    </w:p>
    <w:p w14:paraId="72DAB17C" w14:textId="00A3F629" w:rsidR="00354AFC" w:rsidRDefault="00CA6B1D" w:rsidP="00E814E8">
      <w:pPr>
        <w:rPr>
          <w:rFonts w:cs="Arial"/>
          <w:color w:val="000000" w:themeColor="text1"/>
          <w:szCs w:val="20"/>
        </w:rPr>
      </w:pPr>
      <w:r w:rsidRPr="00F15A7A">
        <w:rPr>
          <w:rFonts w:cs="Arial"/>
          <w:color w:val="000000" w:themeColor="text1"/>
          <w:szCs w:val="20"/>
        </w:rPr>
        <w:t>Distribuidora La Florida, S.A. y subsidiarias son garantes solidarios de operaciones por la suma de US$72.628 en miles y ¢155.880 millones por operaciones de crédito que mantienen con instituciones financieras.</w:t>
      </w:r>
    </w:p>
    <w:p w14:paraId="66E9626D" w14:textId="3C8349CD" w:rsidR="00E875DB" w:rsidRDefault="00E875DB" w:rsidP="00E814E8">
      <w:pPr>
        <w:rPr>
          <w:rFonts w:cs="Arial"/>
          <w:color w:val="000000" w:themeColor="text1"/>
          <w:szCs w:val="20"/>
        </w:rPr>
      </w:pPr>
      <w:r w:rsidRPr="00F15A7A">
        <w:rPr>
          <w:rFonts w:cs="Arial"/>
          <w:color w:val="000000" w:themeColor="text1"/>
          <w:szCs w:val="20"/>
        </w:rPr>
        <w:t>Distribuidora La Florida, S.A. mantiene garantías reales por un monto total de US$1.450 en miles y ¢1.337 millones por garantías de proyectos.</w:t>
      </w:r>
    </w:p>
    <w:p w14:paraId="69A911C0" w14:textId="3A636AC6" w:rsidR="00E875DB" w:rsidRDefault="00D5094D" w:rsidP="00E814E8">
      <w:pPr>
        <w:rPr>
          <w:rFonts w:cs="Arial"/>
          <w:color w:val="000000" w:themeColor="text1"/>
          <w:szCs w:val="20"/>
        </w:rPr>
      </w:pPr>
      <w:r w:rsidRPr="00F15A7A">
        <w:rPr>
          <w:rFonts w:cs="Arial"/>
          <w:color w:val="000000" w:themeColor="text1"/>
          <w:szCs w:val="20"/>
        </w:rPr>
        <w:t>La Compañía tiene fianzas mercantiles a favor de terceros por la suma de US$17.250 en miles y ¢1.326 millones para garantizar el cumplimiento de obligaciones contractuales.</w:t>
      </w:r>
    </w:p>
    <w:p w14:paraId="1F7A93C2" w14:textId="5CA14979" w:rsidR="00E875DB" w:rsidRDefault="00F11DF8" w:rsidP="00E814E8">
      <w:pPr>
        <w:rPr>
          <w:rFonts w:cs="Arial"/>
          <w:szCs w:val="20"/>
        </w:rPr>
      </w:pPr>
      <w:r w:rsidRPr="0071687E">
        <w:rPr>
          <w:b/>
          <w:bCs/>
        </w:rPr>
        <w:t>L</w:t>
      </w:r>
      <w:r>
        <w:rPr>
          <w:b/>
          <w:bCs/>
        </w:rPr>
        <w:t>os</w:t>
      </w:r>
      <w:r w:rsidRPr="0071687E">
        <w:rPr>
          <w:b/>
          <w:bCs/>
        </w:rPr>
        <w:t xml:space="preserve"> co</w:t>
      </w:r>
      <w:r>
        <w:rPr>
          <w:b/>
          <w:bCs/>
        </w:rPr>
        <w:t>mpromisos</w:t>
      </w:r>
      <w:r w:rsidRPr="0071687E">
        <w:rPr>
          <w:b/>
          <w:bCs/>
        </w:rPr>
        <w:t xml:space="preserve"> relacionad</w:t>
      </w:r>
      <w:r>
        <w:rPr>
          <w:b/>
          <w:bCs/>
        </w:rPr>
        <w:t>o</w:t>
      </w:r>
      <w:r w:rsidRPr="0071687E">
        <w:rPr>
          <w:b/>
          <w:bCs/>
        </w:rPr>
        <w:t>s con las Operaciones discontinuadas fueron absorbid</w:t>
      </w:r>
      <w:r>
        <w:rPr>
          <w:b/>
          <w:bCs/>
        </w:rPr>
        <w:t>o</w:t>
      </w:r>
      <w:r w:rsidRPr="0071687E">
        <w:rPr>
          <w:b/>
          <w:bCs/>
        </w:rPr>
        <w:t>s por el comprador a partir del 30 de enero de 2026, fecha en que se h</w:t>
      </w:r>
      <w:r>
        <w:rPr>
          <w:b/>
          <w:bCs/>
        </w:rPr>
        <w:t>izo</w:t>
      </w:r>
      <w:r w:rsidRPr="0071687E">
        <w:rPr>
          <w:b/>
          <w:bCs/>
        </w:rPr>
        <w:t xml:space="preserve"> efectiva la transacción con Heineken.</w:t>
      </w:r>
    </w:p>
    <w:p w14:paraId="64D455DA" w14:textId="3B2630FC" w:rsidR="007605E6" w:rsidRPr="00AD338A" w:rsidRDefault="007605E6" w:rsidP="00916569">
      <w:pPr>
        <w:rPr>
          <w:rFonts w:cs="Arial"/>
          <w:color w:val="EE0000"/>
          <w:szCs w:val="20"/>
        </w:rPr>
      </w:pPr>
      <w:r w:rsidRPr="00AD338A">
        <w:rPr>
          <w:rFonts w:cs="Arial"/>
          <w:color w:val="EE0000"/>
          <w:szCs w:val="20"/>
        </w:rPr>
        <w:br w:type="page"/>
      </w:r>
    </w:p>
    <w:p w14:paraId="4FF51648" w14:textId="694588D2" w:rsidR="00ED4AE2" w:rsidRDefault="001B5BBA" w:rsidP="00FE36CE">
      <w:pPr>
        <w:rPr>
          <w:rFonts w:cs="Arial"/>
          <w:noProof/>
          <w:color w:val="EE0000"/>
          <w:szCs w:val="20"/>
        </w:rPr>
      </w:pPr>
      <w:r w:rsidRPr="00AD338A">
        <w:rPr>
          <w:rFonts w:cs="Arial"/>
          <w:noProof/>
          <w:color w:val="EE0000"/>
          <w:szCs w:val="20"/>
        </w:rPr>
        <w:lastRenderedPageBreak/>
        <w:drawing>
          <wp:anchor distT="0" distB="0" distL="114300" distR="114300" simplePos="0" relativeHeight="251658246" behindDoc="1" locked="0" layoutInCell="1" allowOverlap="1" wp14:anchorId="54634713" wp14:editId="5E91D21C">
            <wp:simplePos x="0" y="0"/>
            <wp:positionH relativeFrom="page">
              <wp:posOffset>0</wp:posOffset>
            </wp:positionH>
            <wp:positionV relativeFrom="page">
              <wp:posOffset>199390</wp:posOffset>
            </wp:positionV>
            <wp:extent cx="7762875" cy="9702800"/>
            <wp:effectExtent l="0" t="0" r="9525" b="0"/>
            <wp:wrapNone/>
            <wp:docPr id="1057698777"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7698777" name="Imagen 9"/>
                    <pic:cNvPicPr/>
                  </pic:nvPicPr>
                  <pic:blipFill>
                    <a:blip r:embed="rId25" cstate="email">
                      <a:extLst>
                        <a:ext uri="{28A0092B-C50C-407E-A947-70E740481C1C}">
                          <a14:useLocalDpi xmlns:a14="http://schemas.microsoft.com/office/drawing/2010/main"/>
                        </a:ext>
                      </a:extLst>
                    </a:blip>
                    <a:stretch>
                      <a:fillRect/>
                    </a:stretch>
                  </pic:blipFill>
                  <pic:spPr>
                    <a:xfrm>
                      <a:off x="0" y="0"/>
                      <a:ext cx="7762875" cy="9702800"/>
                    </a:xfrm>
                    <a:prstGeom prst="rect">
                      <a:avLst/>
                    </a:prstGeom>
                  </pic:spPr>
                </pic:pic>
              </a:graphicData>
            </a:graphic>
            <wp14:sizeRelH relativeFrom="page">
              <wp14:pctWidth>0</wp14:pctWidth>
            </wp14:sizeRelH>
            <wp14:sizeRelV relativeFrom="page">
              <wp14:pctHeight>0</wp14:pctHeight>
            </wp14:sizeRelV>
          </wp:anchor>
        </w:drawing>
      </w:r>
    </w:p>
    <w:p w14:paraId="7B5BE075" w14:textId="4291AA78" w:rsidR="002B50E5" w:rsidRPr="00AD338A" w:rsidRDefault="002B50E5" w:rsidP="00FE36CE">
      <w:pPr>
        <w:rPr>
          <w:rFonts w:cs="Arial"/>
          <w:color w:val="EE0000"/>
          <w:szCs w:val="20"/>
        </w:rPr>
      </w:pPr>
    </w:p>
    <w:p w14:paraId="0EBEF23A" w14:textId="73F7C486" w:rsidR="002B50E5" w:rsidRPr="00AD338A" w:rsidRDefault="002B50E5" w:rsidP="00FE36CE">
      <w:pPr>
        <w:rPr>
          <w:rFonts w:cs="Arial"/>
          <w:color w:val="EE0000"/>
          <w:szCs w:val="20"/>
        </w:rPr>
      </w:pPr>
    </w:p>
    <w:p w14:paraId="4E5F4927" w14:textId="77777777" w:rsidR="002B50E5" w:rsidRPr="00AD338A" w:rsidRDefault="002B50E5" w:rsidP="00FE36CE">
      <w:pPr>
        <w:rPr>
          <w:rFonts w:cs="Arial"/>
          <w:color w:val="EE0000"/>
          <w:szCs w:val="20"/>
        </w:rPr>
      </w:pPr>
    </w:p>
    <w:p w14:paraId="38862BD8" w14:textId="46F9FE80" w:rsidR="002B50E5" w:rsidRPr="00AD338A" w:rsidRDefault="002B50E5" w:rsidP="00FE36CE">
      <w:pPr>
        <w:rPr>
          <w:rFonts w:cs="Arial"/>
          <w:color w:val="EE0000"/>
          <w:szCs w:val="20"/>
        </w:rPr>
      </w:pPr>
    </w:p>
    <w:p w14:paraId="0E4CCCAC" w14:textId="77777777" w:rsidR="002B50E5" w:rsidRPr="00AD338A" w:rsidRDefault="002B50E5" w:rsidP="00FE36CE">
      <w:pPr>
        <w:rPr>
          <w:rFonts w:cs="Arial"/>
          <w:color w:val="EE0000"/>
          <w:szCs w:val="20"/>
        </w:rPr>
      </w:pPr>
    </w:p>
    <w:p w14:paraId="335495BD" w14:textId="2AA535AB" w:rsidR="002B50E5" w:rsidRPr="00AD338A" w:rsidRDefault="00555564" w:rsidP="00555564">
      <w:pPr>
        <w:tabs>
          <w:tab w:val="left" w:pos="7815"/>
        </w:tabs>
        <w:rPr>
          <w:rFonts w:cs="Arial"/>
          <w:color w:val="EE0000"/>
          <w:szCs w:val="20"/>
        </w:rPr>
      </w:pPr>
      <w:r w:rsidRPr="00AD338A">
        <w:rPr>
          <w:rFonts w:cs="Arial"/>
          <w:color w:val="EE0000"/>
          <w:szCs w:val="20"/>
        </w:rPr>
        <w:tab/>
      </w:r>
    </w:p>
    <w:p w14:paraId="03D968CD" w14:textId="525CE5FB" w:rsidR="002B50E5" w:rsidRPr="00AD338A" w:rsidRDefault="002B50E5" w:rsidP="00FE36CE">
      <w:pPr>
        <w:rPr>
          <w:rFonts w:cs="Arial"/>
          <w:color w:val="EE0000"/>
          <w:szCs w:val="20"/>
        </w:rPr>
      </w:pPr>
    </w:p>
    <w:p w14:paraId="46963080" w14:textId="77997F1E" w:rsidR="002B50E5" w:rsidRPr="00AD338A" w:rsidRDefault="002B50E5" w:rsidP="00FE36CE">
      <w:pPr>
        <w:rPr>
          <w:rFonts w:cs="Arial"/>
          <w:color w:val="EE0000"/>
          <w:szCs w:val="20"/>
        </w:rPr>
      </w:pPr>
    </w:p>
    <w:p w14:paraId="0ACF88E7" w14:textId="21AAD365" w:rsidR="00B853BF" w:rsidRPr="00AD338A" w:rsidRDefault="00B853BF" w:rsidP="00FE36CE">
      <w:pPr>
        <w:rPr>
          <w:rFonts w:cs="Arial"/>
          <w:color w:val="EE0000"/>
          <w:szCs w:val="20"/>
        </w:rPr>
      </w:pPr>
    </w:p>
    <w:p w14:paraId="56C3B6B2" w14:textId="293205C6" w:rsidR="00B853BF" w:rsidRPr="00AD338A" w:rsidRDefault="00B853BF" w:rsidP="00FE36CE">
      <w:pPr>
        <w:rPr>
          <w:rFonts w:cs="Arial"/>
          <w:color w:val="EE0000"/>
          <w:szCs w:val="20"/>
        </w:rPr>
      </w:pPr>
    </w:p>
    <w:p w14:paraId="32D496F0" w14:textId="7F70E5EF" w:rsidR="00741CEA" w:rsidRPr="00AD338A" w:rsidRDefault="00741CEA" w:rsidP="00FE36CE">
      <w:pPr>
        <w:rPr>
          <w:rFonts w:cs="Arial"/>
          <w:color w:val="EE0000"/>
          <w:szCs w:val="20"/>
        </w:rPr>
      </w:pPr>
    </w:p>
    <w:p w14:paraId="7DFF2DAA" w14:textId="4546DCDE" w:rsidR="00741CEA" w:rsidRPr="00AD338A" w:rsidRDefault="00741CEA" w:rsidP="00FE36CE">
      <w:pPr>
        <w:rPr>
          <w:rFonts w:cs="Arial"/>
          <w:color w:val="EE0000"/>
          <w:szCs w:val="20"/>
        </w:rPr>
      </w:pPr>
    </w:p>
    <w:p w14:paraId="4383B8E6" w14:textId="292CD884" w:rsidR="00402D27" w:rsidRPr="00AD338A" w:rsidRDefault="00402D27" w:rsidP="00FE36CE">
      <w:pPr>
        <w:rPr>
          <w:rFonts w:cs="Arial"/>
          <w:color w:val="EE0000"/>
          <w:szCs w:val="20"/>
        </w:rPr>
      </w:pPr>
    </w:p>
    <w:p w14:paraId="481CD499" w14:textId="5D5E6CEA" w:rsidR="00402D27" w:rsidRPr="00AD338A" w:rsidRDefault="00402D27" w:rsidP="00FE36CE">
      <w:pPr>
        <w:rPr>
          <w:rFonts w:cs="Arial"/>
          <w:color w:val="EE0000"/>
          <w:szCs w:val="20"/>
        </w:rPr>
      </w:pPr>
    </w:p>
    <w:p w14:paraId="755E0DFC" w14:textId="77777777" w:rsidR="001F609B" w:rsidRPr="00AD338A" w:rsidRDefault="001F609B" w:rsidP="00327F09">
      <w:pPr>
        <w:pStyle w:val="Ttulo1"/>
        <w:rPr>
          <w:rFonts w:cs="Arial"/>
          <w:color w:val="EE0000"/>
          <w:sz w:val="44"/>
          <w:szCs w:val="44"/>
        </w:rPr>
      </w:pPr>
      <w:bookmarkStart w:id="105" w:name="_Toc131501077"/>
    </w:p>
    <w:p w14:paraId="0372561F" w14:textId="77777777" w:rsidR="001F609B" w:rsidRDefault="001F609B" w:rsidP="00327F09">
      <w:pPr>
        <w:pStyle w:val="Ttulo1"/>
        <w:rPr>
          <w:rFonts w:cs="Arial"/>
          <w:color w:val="EE0000"/>
          <w:sz w:val="28"/>
          <w:szCs w:val="28"/>
        </w:rPr>
      </w:pPr>
    </w:p>
    <w:p w14:paraId="6171555B" w14:textId="77777777" w:rsidR="00ED4AE2" w:rsidRPr="00ED4AE2" w:rsidRDefault="00ED4AE2" w:rsidP="00ED4AE2"/>
    <w:p w14:paraId="0E406361" w14:textId="77777777" w:rsidR="004F5159" w:rsidRDefault="004F5159" w:rsidP="004F5159"/>
    <w:p w14:paraId="168E1A2A" w14:textId="77777777" w:rsidR="004F5159" w:rsidRPr="004F5159" w:rsidRDefault="004F5159" w:rsidP="004F5159"/>
    <w:p w14:paraId="659C4438" w14:textId="5AABC442" w:rsidR="00327F09" w:rsidRPr="004F5159" w:rsidRDefault="00402D27" w:rsidP="00327F09">
      <w:pPr>
        <w:pStyle w:val="Ttulo1"/>
        <w:rPr>
          <w:rFonts w:cs="Arial"/>
          <w:sz w:val="44"/>
          <w:szCs w:val="44"/>
        </w:rPr>
      </w:pPr>
      <w:bookmarkStart w:id="106" w:name="_Toc228284519"/>
      <w:r w:rsidRPr="004F5159">
        <w:rPr>
          <w:rFonts w:cs="Arial"/>
          <w:sz w:val="44"/>
          <w:szCs w:val="44"/>
        </w:rPr>
        <w:t>Ca</w:t>
      </w:r>
      <w:r w:rsidR="00327F09" w:rsidRPr="004F5159">
        <w:rPr>
          <w:rFonts w:cs="Arial"/>
          <w:sz w:val="44"/>
          <w:szCs w:val="44"/>
        </w:rPr>
        <w:t>pítulo 3</w:t>
      </w:r>
      <w:r w:rsidR="00206528" w:rsidRPr="004F5159">
        <w:rPr>
          <w:rFonts w:cs="Arial"/>
          <w:sz w:val="44"/>
          <w:szCs w:val="44"/>
        </w:rPr>
        <w:t>.</w:t>
      </w:r>
      <w:bookmarkEnd w:id="105"/>
      <w:bookmarkEnd w:id="106"/>
    </w:p>
    <w:p w14:paraId="7FA4B00A" w14:textId="518A8C45" w:rsidR="007E7CB0" w:rsidRDefault="002B50E5" w:rsidP="00B91DAF">
      <w:pPr>
        <w:pStyle w:val="Ttulo1"/>
        <w:rPr>
          <w:rFonts w:cs="Arial"/>
          <w:sz w:val="44"/>
          <w:szCs w:val="44"/>
        </w:rPr>
      </w:pPr>
      <w:bookmarkStart w:id="107" w:name="_Toc131501078"/>
      <w:bookmarkStart w:id="108" w:name="_Toc228284520"/>
      <w:r w:rsidRPr="004F5159">
        <w:rPr>
          <w:rFonts w:cs="Arial"/>
          <w:sz w:val="44"/>
          <w:szCs w:val="44"/>
        </w:rPr>
        <w:t>Información sobre la empresa emisora</w:t>
      </w:r>
      <w:bookmarkEnd w:id="107"/>
      <w:bookmarkEnd w:id="108"/>
    </w:p>
    <w:p w14:paraId="62A266F9" w14:textId="77777777" w:rsidR="00ED4AE2" w:rsidRPr="00ED4AE2" w:rsidRDefault="00ED4AE2" w:rsidP="00ED4AE2"/>
    <w:p w14:paraId="4541B2FA" w14:textId="77777777" w:rsidR="007605E6" w:rsidRDefault="007605E6" w:rsidP="00705162">
      <w:pPr>
        <w:pStyle w:val="Ttulo2"/>
        <w:numPr>
          <w:ilvl w:val="0"/>
          <w:numId w:val="5"/>
        </w:numPr>
        <w:rPr>
          <w:rFonts w:cs="Arial"/>
          <w:b/>
          <w:bCs/>
          <w:sz w:val="20"/>
          <w:szCs w:val="20"/>
        </w:rPr>
      </w:pPr>
      <w:bookmarkStart w:id="109" w:name="_Toc131092878"/>
      <w:bookmarkStart w:id="110" w:name="_Toc131501079"/>
      <w:bookmarkStart w:id="111" w:name="_Toc228284521"/>
      <w:r w:rsidRPr="0011372E">
        <w:rPr>
          <w:rFonts w:cs="Arial"/>
          <w:b/>
          <w:bCs/>
          <w:sz w:val="20"/>
          <w:szCs w:val="20"/>
        </w:rPr>
        <w:lastRenderedPageBreak/>
        <w:t>Historia y desarrollo de la empresa</w:t>
      </w:r>
      <w:bookmarkEnd w:id="109"/>
      <w:bookmarkEnd w:id="110"/>
      <w:bookmarkEnd w:id="111"/>
    </w:p>
    <w:p w14:paraId="7027266C" w14:textId="77777777" w:rsidR="0011372E" w:rsidRPr="0011372E" w:rsidRDefault="0011372E" w:rsidP="0011372E"/>
    <w:tbl>
      <w:tblPr>
        <w:tblStyle w:val="Tablaconcuadrcula"/>
        <w:tblW w:w="0" w:type="auto"/>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3256"/>
        <w:gridCol w:w="6814"/>
      </w:tblGrid>
      <w:tr w:rsidR="007813A4" w:rsidRPr="003C1BF0" w14:paraId="0D4F6670" w14:textId="77777777" w:rsidTr="007D00B2">
        <w:trPr>
          <w:trHeight w:val="479"/>
        </w:trPr>
        <w:tc>
          <w:tcPr>
            <w:tcW w:w="3256" w:type="dxa"/>
            <w:shd w:val="clear" w:color="auto" w:fill="F2F2F2" w:themeFill="background1" w:themeFillShade="F2"/>
            <w:vAlign w:val="center"/>
          </w:tcPr>
          <w:p w14:paraId="047BEBAD" w14:textId="77777777" w:rsidR="007605E6" w:rsidRPr="007813A4" w:rsidRDefault="007605E6" w:rsidP="007D00B2">
            <w:pPr>
              <w:jc w:val="left"/>
              <w:rPr>
                <w:rFonts w:cs="Arial"/>
                <w:b/>
                <w:bCs/>
                <w:szCs w:val="20"/>
              </w:rPr>
            </w:pPr>
            <w:r w:rsidRPr="007813A4">
              <w:rPr>
                <w:rFonts w:cs="Arial"/>
                <w:b/>
                <w:bCs/>
                <w:szCs w:val="20"/>
              </w:rPr>
              <w:t>Razón Social:</w:t>
            </w:r>
          </w:p>
        </w:tc>
        <w:tc>
          <w:tcPr>
            <w:tcW w:w="6814" w:type="dxa"/>
            <w:vAlign w:val="center"/>
          </w:tcPr>
          <w:p w14:paraId="210D10EF" w14:textId="77777777" w:rsidR="007605E6" w:rsidRPr="007813A4" w:rsidRDefault="007605E6" w:rsidP="007D00B2">
            <w:pPr>
              <w:jc w:val="left"/>
              <w:rPr>
                <w:rFonts w:cs="Arial"/>
                <w:szCs w:val="20"/>
                <w:lang w:val="en-US"/>
              </w:rPr>
            </w:pPr>
            <w:r w:rsidRPr="007813A4">
              <w:rPr>
                <w:rFonts w:cs="Arial"/>
                <w:szCs w:val="20"/>
                <w:lang w:val="en-US"/>
              </w:rPr>
              <w:t>Florida Ice and Farm Company, Sociedad Anónima</w:t>
            </w:r>
          </w:p>
        </w:tc>
      </w:tr>
      <w:tr w:rsidR="007813A4" w:rsidRPr="007813A4" w14:paraId="4830DA2C" w14:textId="77777777" w:rsidTr="007D00B2">
        <w:trPr>
          <w:trHeight w:val="479"/>
        </w:trPr>
        <w:tc>
          <w:tcPr>
            <w:tcW w:w="3256" w:type="dxa"/>
            <w:shd w:val="clear" w:color="auto" w:fill="F2F2F2" w:themeFill="background1" w:themeFillShade="F2"/>
            <w:vAlign w:val="center"/>
          </w:tcPr>
          <w:p w14:paraId="3A198059" w14:textId="77777777" w:rsidR="007605E6" w:rsidRPr="007813A4" w:rsidRDefault="007605E6" w:rsidP="007D00B2">
            <w:pPr>
              <w:jc w:val="left"/>
              <w:rPr>
                <w:rFonts w:cs="Arial"/>
                <w:b/>
                <w:bCs/>
                <w:szCs w:val="20"/>
              </w:rPr>
            </w:pPr>
            <w:r w:rsidRPr="007813A4">
              <w:rPr>
                <w:rFonts w:cs="Arial"/>
                <w:b/>
                <w:bCs/>
                <w:szCs w:val="20"/>
              </w:rPr>
              <w:t>Teléfono:</w:t>
            </w:r>
          </w:p>
        </w:tc>
        <w:tc>
          <w:tcPr>
            <w:tcW w:w="6814" w:type="dxa"/>
            <w:vAlign w:val="center"/>
          </w:tcPr>
          <w:p w14:paraId="7F5DAFDE" w14:textId="77777777" w:rsidR="007605E6" w:rsidRPr="007813A4" w:rsidRDefault="007605E6" w:rsidP="007D00B2">
            <w:pPr>
              <w:jc w:val="left"/>
              <w:rPr>
                <w:rFonts w:cs="Arial"/>
                <w:szCs w:val="20"/>
              </w:rPr>
            </w:pPr>
            <w:r w:rsidRPr="007813A4">
              <w:rPr>
                <w:rFonts w:cs="Arial"/>
                <w:szCs w:val="20"/>
              </w:rPr>
              <w:t>(506) 2437-6700</w:t>
            </w:r>
          </w:p>
        </w:tc>
      </w:tr>
      <w:tr w:rsidR="007813A4" w:rsidRPr="007813A4" w14:paraId="4B3C4CED" w14:textId="77777777" w:rsidTr="007D00B2">
        <w:trPr>
          <w:trHeight w:val="479"/>
        </w:trPr>
        <w:tc>
          <w:tcPr>
            <w:tcW w:w="3256" w:type="dxa"/>
            <w:shd w:val="clear" w:color="auto" w:fill="F2F2F2" w:themeFill="background1" w:themeFillShade="F2"/>
            <w:vAlign w:val="center"/>
          </w:tcPr>
          <w:p w14:paraId="152EB403" w14:textId="77777777" w:rsidR="007605E6" w:rsidRPr="007813A4" w:rsidRDefault="007605E6" w:rsidP="007D00B2">
            <w:pPr>
              <w:jc w:val="left"/>
              <w:rPr>
                <w:rFonts w:cs="Arial"/>
                <w:b/>
                <w:bCs/>
                <w:szCs w:val="20"/>
              </w:rPr>
            </w:pPr>
            <w:r w:rsidRPr="007813A4">
              <w:rPr>
                <w:rFonts w:cs="Arial"/>
                <w:b/>
                <w:bCs/>
                <w:szCs w:val="20"/>
              </w:rPr>
              <w:t>WhatsApp</w:t>
            </w:r>
          </w:p>
        </w:tc>
        <w:tc>
          <w:tcPr>
            <w:tcW w:w="6814" w:type="dxa"/>
            <w:vAlign w:val="center"/>
          </w:tcPr>
          <w:p w14:paraId="3BBC8B64" w14:textId="77777777" w:rsidR="007605E6" w:rsidRPr="007813A4" w:rsidRDefault="007605E6" w:rsidP="007D00B2">
            <w:pPr>
              <w:jc w:val="left"/>
              <w:rPr>
                <w:rFonts w:cs="Arial"/>
                <w:szCs w:val="20"/>
              </w:rPr>
            </w:pPr>
            <w:r w:rsidRPr="007813A4">
              <w:rPr>
                <w:rFonts w:cs="Arial"/>
                <w:szCs w:val="20"/>
              </w:rPr>
              <w:t>(506) 7011-7070</w:t>
            </w:r>
          </w:p>
        </w:tc>
      </w:tr>
      <w:tr w:rsidR="007813A4" w:rsidRPr="007813A4" w14:paraId="3C8B0723" w14:textId="77777777" w:rsidTr="007D00B2">
        <w:trPr>
          <w:trHeight w:val="479"/>
        </w:trPr>
        <w:tc>
          <w:tcPr>
            <w:tcW w:w="3256" w:type="dxa"/>
            <w:shd w:val="clear" w:color="auto" w:fill="F2F2F2" w:themeFill="background1" w:themeFillShade="F2"/>
            <w:vAlign w:val="center"/>
          </w:tcPr>
          <w:p w14:paraId="635FF284" w14:textId="77777777" w:rsidR="007605E6" w:rsidRPr="007813A4" w:rsidRDefault="007605E6" w:rsidP="007D00B2">
            <w:pPr>
              <w:jc w:val="left"/>
              <w:rPr>
                <w:rFonts w:cs="Arial"/>
                <w:b/>
                <w:bCs/>
                <w:szCs w:val="20"/>
              </w:rPr>
            </w:pPr>
            <w:r w:rsidRPr="007813A4">
              <w:rPr>
                <w:rFonts w:cs="Arial"/>
                <w:b/>
                <w:bCs/>
                <w:szCs w:val="20"/>
              </w:rPr>
              <w:t>Fax:</w:t>
            </w:r>
          </w:p>
        </w:tc>
        <w:tc>
          <w:tcPr>
            <w:tcW w:w="6814" w:type="dxa"/>
            <w:vAlign w:val="center"/>
          </w:tcPr>
          <w:p w14:paraId="72E7AAA9" w14:textId="77777777" w:rsidR="007605E6" w:rsidRPr="007813A4" w:rsidRDefault="007605E6" w:rsidP="007D00B2">
            <w:pPr>
              <w:jc w:val="left"/>
              <w:rPr>
                <w:rFonts w:cs="Arial"/>
                <w:szCs w:val="20"/>
              </w:rPr>
            </w:pPr>
            <w:r w:rsidRPr="007813A4">
              <w:rPr>
                <w:rFonts w:cs="Arial"/>
                <w:szCs w:val="20"/>
              </w:rPr>
              <w:t>(506) 2437-7000</w:t>
            </w:r>
          </w:p>
        </w:tc>
      </w:tr>
      <w:tr w:rsidR="007813A4" w:rsidRPr="007813A4" w14:paraId="06E38C3D" w14:textId="77777777" w:rsidTr="007D00B2">
        <w:trPr>
          <w:trHeight w:val="479"/>
        </w:trPr>
        <w:tc>
          <w:tcPr>
            <w:tcW w:w="3256" w:type="dxa"/>
            <w:shd w:val="clear" w:color="auto" w:fill="F2F2F2" w:themeFill="background1" w:themeFillShade="F2"/>
            <w:vAlign w:val="center"/>
          </w:tcPr>
          <w:p w14:paraId="3C9D995D" w14:textId="77777777" w:rsidR="007605E6" w:rsidRPr="007813A4" w:rsidRDefault="007605E6" w:rsidP="007D00B2">
            <w:pPr>
              <w:jc w:val="left"/>
              <w:rPr>
                <w:rFonts w:cs="Arial"/>
                <w:b/>
                <w:bCs/>
                <w:szCs w:val="20"/>
              </w:rPr>
            </w:pPr>
            <w:r w:rsidRPr="007813A4">
              <w:rPr>
                <w:rFonts w:cs="Arial"/>
                <w:b/>
                <w:bCs/>
                <w:szCs w:val="20"/>
              </w:rPr>
              <w:t>Sitio Web:</w:t>
            </w:r>
          </w:p>
        </w:tc>
        <w:tc>
          <w:tcPr>
            <w:tcW w:w="6814" w:type="dxa"/>
            <w:vAlign w:val="center"/>
          </w:tcPr>
          <w:p w14:paraId="051161DA" w14:textId="77777777" w:rsidR="007605E6" w:rsidRPr="007813A4" w:rsidRDefault="007605E6" w:rsidP="007D00B2">
            <w:pPr>
              <w:jc w:val="left"/>
              <w:rPr>
                <w:rFonts w:cs="Arial"/>
                <w:szCs w:val="20"/>
              </w:rPr>
            </w:pPr>
            <w:r w:rsidRPr="007813A4">
              <w:rPr>
                <w:rFonts w:cs="Arial"/>
                <w:szCs w:val="20"/>
              </w:rPr>
              <w:t>www.fifco.com</w:t>
            </w:r>
          </w:p>
        </w:tc>
      </w:tr>
      <w:tr w:rsidR="007813A4" w:rsidRPr="007813A4" w14:paraId="01991C32" w14:textId="77777777" w:rsidTr="007D00B2">
        <w:trPr>
          <w:trHeight w:val="479"/>
        </w:trPr>
        <w:tc>
          <w:tcPr>
            <w:tcW w:w="3256" w:type="dxa"/>
            <w:shd w:val="clear" w:color="auto" w:fill="F2F2F2" w:themeFill="background1" w:themeFillShade="F2"/>
            <w:vAlign w:val="center"/>
          </w:tcPr>
          <w:p w14:paraId="6287C1CC" w14:textId="77777777" w:rsidR="007605E6" w:rsidRPr="007813A4" w:rsidRDefault="007605E6" w:rsidP="007D00B2">
            <w:pPr>
              <w:jc w:val="left"/>
              <w:rPr>
                <w:rFonts w:cs="Arial"/>
                <w:b/>
                <w:bCs/>
                <w:szCs w:val="20"/>
              </w:rPr>
            </w:pPr>
            <w:r w:rsidRPr="007813A4">
              <w:rPr>
                <w:rFonts w:cs="Arial"/>
                <w:b/>
                <w:bCs/>
                <w:szCs w:val="20"/>
              </w:rPr>
              <w:t>E-Mail:</w:t>
            </w:r>
          </w:p>
        </w:tc>
        <w:tc>
          <w:tcPr>
            <w:tcW w:w="6814" w:type="dxa"/>
            <w:vAlign w:val="center"/>
          </w:tcPr>
          <w:p w14:paraId="0D228D73" w14:textId="4BC3A16F" w:rsidR="007605E6" w:rsidRPr="007813A4" w:rsidRDefault="00E07F67" w:rsidP="007D00B2">
            <w:pPr>
              <w:tabs>
                <w:tab w:val="left" w:pos="1800"/>
              </w:tabs>
              <w:jc w:val="left"/>
              <w:rPr>
                <w:rFonts w:cs="Arial"/>
                <w:szCs w:val="20"/>
              </w:rPr>
            </w:pPr>
            <w:r w:rsidRPr="007813A4">
              <w:rPr>
                <w:rFonts w:cs="Arial"/>
                <w:szCs w:val="20"/>
              </w:rPr>
              <w:t>servicioalcliente@fifco.com</w:t>
            </w:r>
          </w:p>
        </w:tc>
      </w:tr>
      <w:tr w:rsidR="007813A4" w:rsidRPr="007813A4" w14:paraId="2C3267B1" w14:textId="77777777" w:rsidTr="007D00B2">
        <w:trPr>
          <w:trHeight w:val="479"/>
        </w:trPr>
        <w:tc>
          <w:tcPr>
            <w:tcW w:w="3256" w:type="dxa"/>
            <w:shd w:val="clear" w:color="auto" w:fill="F2F2F2" w:themeFill="background1" w:themeFillShade="F2"/>
            <w:vAlign w:val="center"/>
          </w:tcPr>
          <w:p w14:paraId="69DB4C1B" w14:textId="77777777" w:rsidR="007605E6" w:rsidRPr="007813A4" w:rsidRDefault="007605E6" w:rsidP="007D00B2">
            <w:pPr>
              <w:jc w:val="left"/>
              <w:rPr>
                <w:rFonts w:cs="Arial"/>
                <w:b/>
                <w:bCs/>
                <w:szCs w:val="20"/>
              </w:rPr>
            </w:pPr>
            <w:r w:rsidRPr="007813A4">
              <w:rPr>
                <w:rFonts w:cs="Arial"/>
                <w:b/>
                <w:bCs/>
                <w:szCs w:val="20"/>
              </w:rPr>
              <w:t>Apartado Postal:</w:t>
            </w:r>
          </w:p>
        </w:tc>
        <w:tc>
          <w:tcPr>
            <w:tcW w:w="6814" w:type="dxa"/>
            <w:vAlign w:val="center"/>
          </w:tcPr>
          <w:p w14:paraId="1D038C84" w14:textId="77777777" w:rsidR="007605E6" w:rsidRPr="007813A4" w:rsidRDefault="007605E6" w:rsidP="007D00B2">
            <w:pPr>
              <w:tabs>
                <w:tab w:val="left" w:pos="1800"/>
              </w:tabs>
              <w:jc w:val="left"/>
              <w:rPr>
                <w:rFonts w:cs="Arial"/>
                <w:szCs w:val="20"/>
              </w:rPr>
            </w:pPr>
            <w:r w:rsidRPr="007813A4">
              <w:rPr>
                <w:rFonts w:cs="Arial"/>
                <w:szCs w:val="20"/>
              </w:rPr>
              <w:t>2046-3000 Heredia</w:t>
            </w:r>
          </w:p>
        </w:tc>
      </w:tr>
      <w:tr w:rsidR="007605E6" w:rsidRPr="007813A4" w14:paraId="0AD0DCC1" w14:textId="77777777" w:rsidTr="007D00B2">
        <w:tc>
          <w:tcPr>
            <w:tcW w:w="3256" w:type="dxa"/>
            <w:shd w:val="clear" w:color="auto" w:fill="F2F2F2" w:themeFill="background1" w:themeFillShade="F2"/>
            <w:vAlign w:val="center"/>
          </w:tcPr>
          <w:p w14:paraId="24C0AC92" w14:textId="77777777" w:rsidR="007605E6" w:rsidRPr="007813A4" w:rsidRDefault="007605E6" w:rsidP="007D00B2">
            <w:pPr>
              <w:jc w:val="left"/>
              <w:rPr>
                <w:rFonts w:cs="Arial"/>
                <w:b/>
                <w:bCs/>
                <w:szCs w:val="20"/>
              </w:rPr>
            </w:pPr>
            <w:r w:rsidRPr="007813A4">
              <w:rPr>
                <w:rFonts w:cs="Arial"/>
                <w:b/>
                <w:bCs/>
                <w:szCs w:val="20"/>
              </w:rPr>
              <w:t>Dirección:</w:t>
            </w:r>
          </w:p>
        </w:tc>
        <w:tc>
          <w:tcPr>
            <w:tcW w:w="6814" w:type="dxa"/>
            <w:vAlign w:val="center"/>
          </w:tcPr>
          <w:p w14:paraId="0EA92A85" w14:textId="77777777" w:rsidR="007605E6" w:rsidRPr="007813A4" w:rsidRDefault="007605E6" w:rsidP="007D00B2">
            <w:pPr>
              <w:jc w:val="left"/>
              <w:rPr>
                <w:rFonts w:cs="Arial"/>
                <w:szCs w:val="20"/>
              </w:rPr>
            </w:pPr>
            <w:r w:rsidRPr="007813A4">
              <w:rPr>
                <w:rFonts w:cs="Arial"/>
                <w:szCs w:val="20"/>
              </w:rPr>
              <w:t>Heredia, Llorente de Flores, 250 metros sur de la entrada noreste de la planta de cerveza</w:t>
            </w:r>
          </w:p>
        </w:tc>
      </w:tr>
    </w:tbl>
    <w:p w14:paraId="09B18094" w14:textId="77777777" w:rsidR="007605E6" w:rsidRPr="007813A4" w:rsidRDefault="007605E6" w:rsidP="007605E6">
      <w:pPr>
        <w:rPr>
          <w:rFonts w:cs="Arial"/>
          <w:szCs w:val="20"/>
        </w:rPr>
      </w:pPr>
    </w:p>
    <w:p w14:paraId="799E6489" w14:textId="77777777" w:rsidR="007605E6" w:rsidRPr="0011372E" w:rsidRDefault="007605E6" w:rsidP="00705162">
      <w:pPr>
        <w:pStyle w:val="Ttulo3"/>
        <w:numPr>
          <w:ilvl w:val="1"/>
          <w:numId w:val="5"/>
        </w:numPr>
        <w:rPr>
          <w:rFonts w:cs="Arial"/>
          <w:b/>
          <w:bCs/>
          <w:sz w:val="20"/>
          <w:szCs w:val="20"/>
        </w:rPr>
      </w:pPr>
      <w:bookmarkStart w:id="112" w:name="_Toc131092879"/>
      <w:bookmarkStart w:id="113" w:name="_Toc131501080"/>
      <w:bookmarkStart w:id="114" w:name="_Toc228284522"/>
      <w:r w:rsidRPr="0011372E">
        <w:rPr>
          <w:rFonts w:cs="Arial"/>
          <w:b/>
          <w:bCs/>
          <w:sz w:val="20"/>
          <w:szCs w:val="20"/>
        </w:rPr>
        <w:t>Constitución</w:t>
      </w:r>
      <w:bookmarkEnd w:id="112"/>
      <w:bookmarkEnd w:id="113"/>
      <w:bookmarkEnd w:id="114"/>
    </w:p>
    <w:p w14:paraId="4C83D381" w14:textId="77777777" w:rsidR="007605E6" w:rsidRPr="007813A4" w:rsidRDefault="007605E6" w:rsidP="007605E6">
      <w:pPr>
        <w:rPr>
          <w:rFonts w:cs="Arial"/>
          <w:szCs w:val="20"/>
        </w:rPr>
      </w:pPr>
      <w:r w:rsidRPr="007813A4">
        <w:rPr>
          <w:rFonts w:cs="Arial"/>
          <w:szCs w:val="20"/>
        </w:rPr>
        <w:t>Florida Ice and Farm Company, Sociedad Anónima, se encuentra inscrita en Costa Rica desde el día 05 de agosto de 1908, en el tomo 618, folio 219 y asiento 303 de la Sección Mercantil del Registro Público. Su número de cédula jurídica es 3-101-000784-37 y su objeto social principal es la explotación de empresas industriales o agrícolas de cualquier naturaleza. Sin embargo, también puede ejercer actividades comerciales de cualquier tipo, así como celebrar contratos, comprar, vender, arrendar, pignorar, hipotecar, y en cualquier otra forma gravar o enajenar toda clase de bienes muebles e inmuebles. Es parte de su objeto social comprar o, de cualquier otra forma, adquirir, ceder o vender toda clase de valores, acciones comerciales, licencias, derechos o privilegios convenientes o útiles a la buena marcha de la empresa. De este modo, puede formar parte de otras sociedades, y rendir cualquier tipo de fianzas a favor de socios o terceros, previa autorización de la Junta Directiva y cuando en virtud de ello la Compañía reciba algún tipo de beneficio.</w:t>
      </w:r>
    </w:p>
    <w:p w14:paraId="510F32FB" w14:textId="5CD2E6AA" w:rsidR="003232D9" w:rsidRPr="007813A4" w:rsidRDefault="007605E6" w:rsidP="007605E6">
      <w:pPr>
        <w:rPr>
          <w:rFonts w:cs="Arial"/>
          <w:szCs w:val="20"/>
        </w:rPr>
      </w:pPr>
      <w:r w:rsidRPr="007813A4">
        <w:rPr>
          <w:rFonts w:cs="Arial"/>
          <w:szCs w:val="20"/>
        </w:rPr>
        <w:t>Los accionistas de FIFCO tienen todos los derechos que les otorga el Código de Comercio de Costa Rica y sus reformas.</w:t>
      </w:r>
    </w:p>
    <w:p w14:paraId="117B1A7A" w14:textId="77777777" w:rsidR="007605E6" w:rsidRPr="0011372E" w:rsidRDefault="007605E6" w:rsidP="00705162">
      <w:pPr>
        <w:pStyle w:val="Ttulo3"/>
        <w:numPr>
          <w:ilvl w:val="1"/>
          <w:numId w:val="5"/>
        </w:numPr>
        <w:rPr>
          <w:rFonts w:cs="Arial"/>
          <w:b/>
          <w:bCs/>
          <w:sz w:val="20"/>
          <w:szCs w:val="20"/>
        </w:rPr>
      </w:pPr>
      <w:bookmarkStart w:id="115" w:name="_Toc131092880"/>
      <w:bookmarkStart w:id="116" w:name="_Toc131501081"/>
      <w:bookmarkStart w:id="117" w:name="_Toc228284523"/>
      <w:r w:rsidRPr="0011372E">
        <w:rPr>
          <w:rFonts w:cs="Arial"/>
          <w:b/>
          <w:bCs/>
          <w:sz w:val="20"/>
          <w:szCs w:val="20"/>
        </w:rPr>
        <w:t>Breve reseña histórica</w:t>
      </w:r>
      <w:bookmarkEnd w:id="115"/>
      <w:bookmarkEnd w:id="116"/>
      <w:bookmarkEnd w:id="117"/>
    </w:p>
    <w:p w14:paraId="3AB37C7C" w14:textId="77777777" w:rsidR="007605E6" w:rsidRPr="007813A4" w:rsidRDefault="007605E6" w:rsidP="007605E6">
      <w:pPr>
        <w:rPr>
          <w:rFonts w:cs="Arial"/>
          <w:szCs w:val="20"/>
        </w:rPr>
      </w:pPr>
      <w:r w:rsidRPr="007813A4">
        <w:rPr>
          <w:rFonts w:cs="Arial"/>
          <w:szCs w:val="20"/>
        </w:rPr>
        <w:t>En 1908, un grupo de empresarios decidió constituir una empresa con el nombre de Florida Ice and Farm Company, Sociedad Anónima. En 1912, dicha compañía incursionó en la actividad cervecera del país al adquirir la Cervecería Traube, que fue la pionera en el arte cervecero en Costa Rica.</w:t>
      </w:r>
    </w:p>
    <w:p w14:paraId="12BB6370" w14:textId="77777777" w:rsidR="007605E6" w:rsidRPr="007813A4" w:rsidRDefault="007605E6" w:rsidP="007605E6">
      <w:pPr>
        <w:rPr>
          <w:rFonts w:cs="Arial"/>
          <w:szCs w:val="20"/>
        </w:rPr>
      </w:pPr>
      <w:r w:rsidRPr="007813A4">
        <w:rPr>
          <w:rFonts w:cs="Arial"/>
          <w:szCs w:val="20"/>
        </w:rPr>
        <w:t>En 1957, se adquiere la Cervecería Ortega, otra de las empresas costarricenses dedicadas a la producción de este tipo de bebida.</w:t>
      </w:r>
    </w:p>
    <w:p w14:paraId="39E2709E" w14:textId="77777777" w:rsidR="007605E6" w:rsidRPr="007813A4" w:rsidRDefault="007605E6" w:rsidP="007605E6">
      <w:pPr>
        <w:rPr>
          <w:rFonts w:cs="Arial"/>
          <w:szCs w:val="20"/>
        </w:rPr>
      </w:pPr>
      <w:r w:rsidRPr="007813A4">
        <w:rPr>
          <w:rFonts w:cs="Arial"/>
          <w:szCs w:val="20"/>
        </w:rPr>
        <w:lastRenderedPageBreak/>
        <w:t xml:space="preserve">En 1966, se inaugura la planta denominada “Cervecería Costa Rica”, la cual ha sido desde entonces la principal empresa de este tipo en Costa Rica. </w:t>
      </w:r>
    </w:p>
    <w:p w14:paraId="3F072854" w14:textId="77777777" w:rsidR="007605E6" w:rsidRPr="007813A4" w:rsidRDefault="007605E6" w:rsidP="007605E6">
      <w:pPr>
        <w:rPr>
          <w:rFonts w:cs="Arial"/>
          <w:szCs w:val="20"/>
        </w:rPr>
      </w:pPr>
      <w:r w:rsidRPr="007813A4">
        <w:rPr>
          <w:rFonts w:cs="Arial"/>
          <w:szCs w:val="20"/>
        </w:rPr>
        <w:t>Posteriormente, a finales de 1977, se adquirió la participación mayoritaria de Cervecería Tropical, S.A.</w:t>
      </w:r>
    </w:p>
    <w:p w14:paraId="10A2EA92" w14:textId="77777777" w:rsidR="007605E6" w:rsidRPr="007813A4" w:rsidRDefault="007605E6" w:rsidP="007605E6">
      <w:pPr>
        <w:rPr>
          <w:rFonts w:cs="Arial"/>
          <w:szCs w:val="20"/>
        </w:rPr>
      </w:pPr>
      <w:r w:rsidRPr="007813A4">
        <w:rPr>
          <w:rFonts w:cs="Arial"/>
          <w:szCs w:val="20"/>
        </w:rPr>
        <w:t>El 09 de junio de 1998, en las Asambleas Extraordinarias de Accionistas de Cervecería Tropical S.A. y de FIFCO, se aprobó el proyecto de fusión de ambas empresas, prevaleciendo FIFCO.</w:t>
      </w:r>
    </w:p>
    <w:p w14:paraId="550DA487" w14:textId="7B240E7B" w:rsidR="007605E6" w:rsidRPr="007813A4" w:rsidRDefault="007605E6" w:rsidP="007605E6">
      <w:pPr>
        <w:rPr>
          <w:rFonts w:cs="Arial"/>
          <w:szCs w:val="20"/>
        </w:rPr>
      </w:pPr>
      <w:r w:rsidRPr="007813A4">
        <w:rPr>
          <w:rFonts w:cs="Arial"/>
          <w:szCs w:val="20"/>
        </w:rPr>
        <w:t>El 1 de agosto de 2006, se concluye la adquisición del 100% de Industrias Alimenticias Kern’s de Guatemala y su subsidiaria Industrias Alimenticias Kern’s El Salvador, S.A. de C.V.</w:t>
      </w:r>
    </w:p>
    <w:p w14:paraId="076D9F72" w14:textId="77777777" w:rsidR="007605E6" w:rsidRPr="007813A4" w:rsidRDefault="007605E6" w:rsidP="007605E6">
      <w:pPr>
        <w:rPr>
          <w:rFonts w:cs="Arial"/>
          <w:szCs w:val="20"/>
        </w:rPr>
      </w:pPr>
      <w:r w:rsidRPr="007813A4">
        <w:rPr>
          <w:rFonts w:cs="Arial"/>
          <w:szCs w:val="20"/>
        </w:rPr>
        <w:t>En mayo de 2007, se adquiere el 100% de la Embotelladora Centroamericana S.R.L. y Distribuidora Centroamericana de Bebidas DCB, Ltda, empresas que tienen la franquicia para producir y distribuir las bebidas de PepsiCo.</w:t>
      </w:r>
    </w:p>
    <w:p w14:paraId="138A8812" w14:textId="5F1FCF62" w:rsidR="007605E6" w:rsidRPr="007813A4" w:rsidRDefault="007605E6" w:rsidP="007605E6">
      <w:pPr>
        <w:rPr>
          <w:rFonts w:cs="Arial"/>
          <w:szCs w:val="20"/>
        </w:rPr>
      </w:pPr>
      <w:r w:rsidRPr="007813A4">
        <w:rPr>
          <w:rFonts w:cs="Arial"/>
          <w:szCs w:val="20"/>
        </w:rPr>
        <w:t xml:space="preserve">En mayo de 2007, se concluye la adquisición del 100% de Reserva Conchal S.A., Desarrollos Inmobiliarios Guanacaste, Inmobiliaria Conchal del Pacífico S.A. e Inversiones 1346 S.A., empresas dedicadas al sector turístico, a través de sendas transacciones de compra con ambos socios: SABMiller y Sol Meliá. Con esta adquisición, FIFCO ingresa en una nueva actividad de manera directa pasando de socio a propietario de un proyecto Turístico – Inmobiliario. </w:t>
      </w:r>
    </w:p>
    <w:p w14:paraId="4492E218" w14:textId="6263CE59" w:rsidR="007605E6" w:rsidRPr="007813A4" w:rsidRDefault="007605E6" w:rsidP="007605E6">
      <w:pPr>
        <w:rPr>
          <w:rFonts w:cs="Arial"/>
          <w:szCs w:val="20"/>
        </w:rPr>
      </w:pPr>
      <w:r w:rsidRPr="007813A4">
        <w:rPr>
          <w:rFonts w:cs="Arial"/>
          <w:szCs w:val="20"/>
        </w:rPr>
        <w:t>En el mes de octubre de 2008, la Compañía decidió fusionar su estrategia de negocios con la de responsabilidad social para convertirse en una de las primeras empresas a nivel mundial en medir su éxito en las tres dimensiones del desarrollo sostenible: económica, social y ambiental. Ser una compañía de Triple Utilidad significa que el éxito se mide de forma integral, no solo a través de logros económicos, sino también mediante la creación de valor en los ámbitos social y ambiental.</w:t>
      </w:r>
    </w:p>
    <w:p w14:paraId="4F78B378" w14:textId="77777777" w:rsidR="00132601" w:rsidRPr="007813A4" w:rsidRDefault="00132601" w:rsidP="00132601">
      <w:pPr>
        <w:rPr>
          <w:rFonts w:cs="Arial"/>
          <w:szCs w:val="20"/>
        </w:rPr>
      </w:pPr>
      <w:r w:rsidRPr="007813A4">
        <w:rPr>
          <w:rFonts w:cs="Arial"/>
          <w:szCs w:val="20"/>
        </w:rPr>
        <w:t>El 01 de octubre de 2010, se concluye la adquisición del 100% de HI Cuveé S.A, y Vinum Aura S.A., empresas distribuidoras de varias marcas de vinos.</w:t>
      </w:r>
    </w:p>
    <w:p w14:paraId="51F89E77" w14:textId="77777777" w:rsidR="007605E6" w:rsidRPr="007813A4" w:rsidRDefault="007605E6" w:rsidP="007605E6">
      <w:pPr>
        <w:rPr>
          <w:rFonts w:cs="Arial"/>
          <w:szCs w:val="20"/>
        </w:rPr>
      </w:pPr>
      <w:r w:rsidRPr="007813A4">
        <w:rPr>
          <w:rFonts w:cs="Arial"/>
          <w:szCs w:val="20"/>
        </w:rPr>
        <w:t>El 1 de mayo de 2011, FIFCO firmó un contrato de operación para que el hotel “Westin Playa Conchal Resort and Spa”, que es de su propiedad, fuera operado por el grupo Westin Hotel Management, LP, empresa subsidiaria de Starwood Hotels &amp; Resorts Worldwide, Inc.</w:t>
      </w:r>
    </w:p>
    <w:p w14:paraId="4F2E5805" w14:textId="01637AF8" w:rsidR="007605E6" w:rsidRPr="007813A4" w:rsidRDefault="007605E6" w:rsidP="007605E6">
      <w:pPr>
        <w:rPr>
          <w:rFonts w:cs="Arial"/>
          <w:szCs w:val="20"/>
        </w:rPr>
      </w:pPr>
      <w:r w:rsidRPr="007813A4">
        <w:rPr>
          <w:rFonts w:cs="Arial"/>
          <w:szCs w:val="20"/>
        </w:rPr>
        <w:t>El 20 de diciembre de 2011, FIFCO adquirió Corporación Musmanni, una compañía 100% costarricense dedicada a la producción de productos de panadería y repostería.</w:t>
      </w:r>
    </w:p>
    <w:p w14:paraId="3FF392DB" w14:textId="77777777" w:rsidR="007605E6" w:rsidRPr="007813A4" w:rsidRDefault="007605E6" w:rsidP="007605E6">
      <w:pPr>
        <w:rPr>
          <w:rFonts w:cs="Arial"/>
          <w:szCs w:val="20"/>
        </w:rPr>
      </w:pPr>
      <w:r w:rsidRPr="007813A4">
        <w:rPr>
          <w:rFonts w:cs="Arial"/>
          <w:szCs w:val="20"/>
        </w:rPr>
        <w:t>Con esta transacción, la Compañía buscó diversificar su negocio e incursionar en una nueva categoría en su portafolio. Asimismo, adquirió los derechos de propiedad intelectual e industrial sobre la marca MUSMANNI.</w:t>
      </w:r>
    </w:p>
    <w:p w14:paraId="7E55A9A1" w14:textId="77777777" w:rsidR="007605E6" w:rsidRPr="007813A4" w:rsidRDefault="007605E6" w:rsidP="007605E6">
      <w:pPr>
        <w:rPr>
          <w:rFonts w:cs="Arial"/>
          <w:szCs w:val="20"/>
        </w:rPr>
      </w:pPr>
      <w:r w:rsidRPr="007813A4">
        <w:rPr>
          <w:rFonts w:cs="Arial"/>
          <w:szCs w:val="20"/>
        </w:rPr>
        <w:t>El 15 de junio de 2012, Distribuidora La Florida y DIAGEO de Costa Rica S.A. suscribieron un contrato, mediante el cual se designó a Distribuidora La Florida S.A. como el distribuidor exclusivo en el país del portafolio de productos importados por DIAGEO.</w:t>
      </w:r>
    </w:p>
    <w:p w14:paraId="37599008" w14:textId="77777777" w:rsidR="007605E6" w:rsidRPr="007813A4" w:rsidRDefault="007605E6" w:rsidP="007605E6">
      <w:pPr>
        <w:rPr>
          <w:rFonts w:cs="Arial"/>
          <w:szCs w:val="20"/>
        </w:rPr>
      </w:pPr>
      <w:r w:rsidRPr="007813A4">
        <w:rPr>
          <w:rFonts w:cs="Arial"/>
          <w:szCs w:val="20"/>
        </w:rPr>
        <w:lastRenderedPageBreak/>
        <w:t>El 26 de octubre de 2012, la Compañía a través de Cervecería Costa Rica concretó la negociación de compraventa del 100% de la empresa estadounidense North American Breweries Holding LLC y sus subsidiarias (NAB). Al momento de la compra se contaba con una planta de producción en el Estado de Nueva York y otras tres cervecerías ubicadas en Oregon, California y Vermont.</w:t>
      </w:r>
    </w:p>
    <w:p w14:paraId="01F75734" w14:textId="77777777" w:rsidR="007605E6" w:rsidRPr="007813A4" w:rsidRDefault="007605E6" w:rsidP="007605E6">
      <w:pPr>
        <w:rPr>
          <w:rFonts w:cs="Arial"/>
          <w:szCs w:val="20"/>
        </w:rPr>
      </w:pPr>
      <w:r w:rsidRPr="007813A4">
        <w:rPr>
          <w:rFonts w:cs="Arial"/>
          <w:szCs w:val="20"/>
        </w:rPr>
        <w:t>En el 2014, se incursionó en el mercado de la cerveza artesanal con la creación de la empresa La Micro Brewing Company, a través de la marca Domingo 7, aprovechando todos los conocimientos adquiridos de la subsidiaria NAB.</w:t>
      </w:r>
    </w:p>
    <w:p w14:paraId="08D926A2" w14:textId="77777777" w:rsidR="007605E6" w:rsidRPr="007813A4" w:rsidRDefault="007605E6" w:rsidP="007605E6">
      <w:pPr>
        <w:rPr>
          <w:rFonts w:cs="Arial"/>
          <w:szCs w:val="20"/>
        </w:rPr>
      </w:pPr>
      <w:r w:rsidRPr="007813A4">
        <w:rPr>
          <w:rFonts w:cs="Arial"/>
          <w:szCs w:val="20"/>
        </w:rPr>
        <w:t>En febrero de 2015, se da la venta de la participación de FIFCO en Envases del Istmo, S.A. (ENDELIS) y se define un contrato de suplencia a largo plazo.</w:t>
      </w:r>
    </w:p>
    <w:p w14:paraId="0DABC5EF" w14:textId="77777777" w:rsidR="007605E6" w:rsidRPr="007813A4" w:rsidRDefault="007605E6" w:rsidP="007605E6">
      <w:pPr>
        <w:rPr>
          <w:rFonts w:cs="Arial"/>
          <w:szCs w:val="20"/>
        </w:rPr>
      </w:pPr>
      <w:r w:rsidRPr="007813A4">
        <w:rPr>
          <w:rFonts w:cs="Arial"/>
          <w:szCs w:val="20"/>
        </w:rPr>
        <w:t>En el mes de septiembre de 2015, se da el cierre de operación de la planta de producción y el restaurante Ale House de North American Breweries en Berkeley, California, como una manera de lograr una mayor eficiencia en la cadena de producción. Como parte de este proceso, se honran todos los compromisos adquiridos con los colaboradores, proveedores y autoridades de gobierno, informando oportunamente las implicaciones respectivas que conlleva el cierre. Adicionalmente, se da una reubicación de ciertos activos productivos en la planta de Portland, Oregon.</w:t>
      </w:r>
    </w:p>
    <w:p w14:paraId="11D52B53" w14:textId="77777777" w:rsidR="007605E6" w:rsidRPr="007813A4" w:rsidRDefault="007605E6" w:rsidP="007605E6">
      <w:pPr>
        <w:rPr>
          <w:rFonts w:cs="Arial"/>
          <w:szCs w:val="20"/>
        </w:rPr>
      </w:pPr>
      <w:r w:rsidRPr="007813A4">
        <w:rPr>
          <w:rFonts w:cs="Arial"/>
          <w:szCs w:val="20"/>
        </w:rPr>
        <w:t>Durante el 2017 se inicia con la construcción del primer Hotel W Costa Rica, el cual abre sus puertas a finales de noviembre de 2018, este constituye una propuesta vibrante y moderna que energiza la escena turística de la zona de Guanacaste.</w:t>
      </w:r>
    </w:p>
    <w:p w14:paraId="39EBBAA6" w14:textId="77777777" w:rsidR="007605E6" w:rsidRPr="007813A4" w:rsidRDefault="007605E6" w:rsidP="007605E6">
      <w:pPr>
        <w:rPr>
          <w:rFonts w:cs="Arial"/>
          <w:szCs w:val="20"/>
        </w:rPr>
      </w:pPr>
      <w:r w:rsidRPr="007813A4">
        <w:rPr>
          <w:rFonts w:cs="Arial"/>
          <w:szCs w:val="20"/>
        </w:rPr>
        <w:t>En julio de 2019, finalizó un proceso de fusión de sociedades filiales a Cervecería de Costa Rica S.A., en donde prevaleció Distribuidora La Florida S.A., lo cual permitió disminuir la complejidad en varios procesos administrativos y transacciones operativas. El detalle se podrá observar en la tabla 35 de este documento.</w:t>
      </w:r>
    </w:p>
    <w:p w14:paraId="236449EF" w14:textId="77777777" w:rsidR="007605E6" w:rsidRPr="007813A4" w:rsidRDefault="007605E6" w:rsidP="007605E6">
      <w:pPr>
        <w:rPr>
          <w:rFonts w:cs="Arial"/>
          <w:szCs w:val="20"/>
        </w:rPr>
      </w:pPr>
      <w:r w:rsidRPr="007813A4">
        <w:rPr>
          <w:rFonts w:cs="Arial"/>
          <w:szCs w:val="20"/>
          <w:shd w:val="clear" w:color="auto" w:fill="FFFFFF"/>
        </w:rPr>
        <w:t>En 2020, FIFCO incursionó con un nuevo modelo de negocios en México, con una estrategia liviana en activos que tiene como punta de lanza el desarrollo y comercialización en ese país de la marca Seagram's Escapes.</w:t>
      </w:r>
    </w:p>
    <w:p w14:paraId="59752CE4" w14:textId="77777777" w:rsidR="007605E6" w:rsidRPr="007813A4" w:rsidRDefault="007605E6" w:rsidP="007605E6">
      <w:pPr>
        <w:rPr>
          <w:rFonts w:cs="Arial"/>
          <w:szCs w:val="20"/>
        </w:rPr>
      </w:pPr>
      <w:r w:rsidRPr="007813A4">
        <w:rPr>
          <w:rFonts w:cs="Arial"/>
          <w:szCs w:val="20"/>
        </w:rPr>
        <w:t xml:space="preserve">En octubre 2022 se fusionaron las empresas Premezclas Industriales para Panadería S.A y COMAPAN S.A. prevaleciendo esta última como parte de una estrategia para optimizar el portafolio en esta división de panadería y tiendas de conveniencia.  </w:t>
      </w:r>
    </w:p>
    <w:p w14:paraId="7F480336" w14:textId="77777777" w:rsidR="007605E6" w:rsidRPr="007813A4" w:rsidRDefault="007605E6" w:rsidP="007605E6">
      <w:pPr>
        <w:rPr>
          <w:rFonts w:cs="Arial"/>
          <w:szCs w:val="20"/>
        </w:rPr>
      </w:pPr>
      <w:r w:rsidRPr="007813A4">
        <w:rPr>
          <w:rFonts w:cs="Arial"/>
          <w:szCs w:val="20"/>
        </w:rPr>
        <w:t>En 2022 también se anunció que la empresa social Nutrivida, fundada en 2014, continuará su operación bajo una nueva administración. FIFCO concentrará sus esfuerzos y recursos en la atención de sus retos apremiantes como las agendas de diversidad, equidad e inclusión, la disminución de la pobreza multidimensional a lo interno de la compañía, la agenda de envases y empaques, cambio climático y promoción de consumo inteligente de alcohol.</w:t>
      </w:r>
    </w:p>
    <w:p w14:paraId="08B02D66" w14:textId="77777777" w:rsidR="007605E6" w:rsidRPr="007813A4" w:rsidRDefault="007605E6" w:rsidP="007605E6">
      <w:pPr>
        <w:rPr>
          <w:rFonts w:eastAsia="Arial" w:cs="Arial"/>
          <w:szCs w:val="20"/>
        </w:rPr>
      </w:pPr>
      <w:r w:rsidRPr="007813A4">
        <w:rPr>
          <w:rFonts w:eastAsia="Arial" w:cs="Arial"/>
          <w:szCs w:val="20"/>
        </w:rPr>
        <w:t>Durante el 2022 FIFCO presentó sus nuevas metas en sostenibilidad basada en los ejes Ambiental, Social y de Gobernanza.  Nueve metas son las que guiarán el trabajo y objetivos estratégicos de FIFCO en su camino sostenible. Estas metas y el trabajo diario impactan todos los días en 10 Objetivos de Desarrollo Sostenible.</w:t>
      </w:r>
    </w:p>
    <w:p w14:paraId="5C5E375D" w14:textId="426390EE" w:rsidR="001251D0" w:rsidRPr="007813A4" w:rsidRDefault="001251D0" w:rsidP="001251D0">
      <w:pPr>
        <w:rPr>
          <w:rFonts w:cs="Arial"/>
          <w:szCs w:val="20"/>
        </w:rPr>
      </w:pPr>
      <w:r w:rsidRPr="007813A4">
        <w:rPr>
          <w:rFonts w:cs="Arial"/>
          <w:szCs w:val="20"/>
        </w:rPr>
        <w:lastRenderedPageBreak/>
        <w:t>Durante el 2023 FIFCO</w:t>
      </w:r>
      <w:r w:rsidR="006062BF" w:rsidRPr="007813A4">
        <w:rPr>
          <w:rFonts w:cs="Arial"/>
          <w:szCs w:val="20"/>
        </w:rPr>
        <w:t xml:space="preserve"> i</w:t>
      </w:r>
      <w:r w:rsidRPr="007813A4">
        <w:rPr>
          <w:rFonts w:cs="Arial"/>
          <w:szCs w:val="20"/>
        </w:rPr>
        <w:t>ncorporó la visión de Sostenibilidad Expansiva, buscando soluciones innovadoras a los desafíos sociales y ambientales, destacando la creatividad, el pensamiento sistémico, la colaboración interdisciplinaria y el aprendizaje continuo para desarrollar abordajes integrales y sostenibles.</w:t>
      </w:r>
    </w:p>
    <w:p w14:paraId="36A0F72B" w14:textId="340BE57B" w:rsidR="00B04DFB" w:rsidRPr="007813A4" w:rsidRDefault="00B04DFB" w:rsidP="00B04DFB">
      <w:pPr>
        <w:rPr>
          <w:rFonts w:cs="Arial"/>
          <w:szCs w:val="20"/>
        </w:rPr>
      </w:pPr>
      <w:r w:rsidRPr="007813A4">
        <w:rPr>
          <w:rFonts w:cs="Arial"/>
          <w:szCs w:val="20"/>
        </w:rPr>
        <w:t>E</w:t>
      </w:r>
      <w:r w:rsidR="005C30A4">
        <w:rPr>
          <w:rFonts w:cs="Arial"/>
          <w:szCs w:val="20"/>
        </w:rPr>
        <w:t>l 22</w:t>
      </w:r>
      <w:r w:rsidRPr="007813A4">
        <w:rPr>
          <w:rFonts w:cs="Arial"/>
          <w:szCs w:val="20"/>
        </w:rPr>
        <w:t xml:space="preserve"> setiembre de 2025, la Junta Directiva de Florida Ice and Farm Company, S.A. aprobó la venta de determinadas subsidiarias cuyo valor representaba más del diez por ciento (10%) de los activos totales de la Compañía, operación que fue sometida a conocimiento y aprobación de la Asamblea General Extraordinaria de Accionistas celebrada el 7 de octubre de 2025, sujeta a las autorizaciones regulatorias correspondientes.</w:t>
      </w:r>
    </w:p>
    <w:p w14:paraId="6953ABBC" w14:textId="58370DE0" w:rsidR="00BB486A" w:rsidRPr="007813A4" w:rsidRDefault="00B04DFB" w:rsidP="00B04DFB">
      <w:pPr>
        <w:rPr>
          <w:rFonts w:cs="Arial"/>
          <w:szCs w:val="20"/>
        </w:rPr>
      </w:pPr>
      <w:r w:rsidRPr="007813A4">
        <w:rPr>
          <w:rFonts w:cs="Arial"/>
          <w:szCs w:val="20"/>
        </w:rPr>
        <w:t>Posteriormente, el 30 de enero de 2026, se completaron satisfactoriamente todas las condiciones de cierre establecidas en los contratos de compraventa suscritos con Heineken N.V., relacionadas con la venta de la participación accionaria que la Compañía mantenía directa e indirectamente en las sociedades oportunamente comunicadas mediante Hechos Relevantes. El cierre de la transacción implicó el pago efectivo del precio acordado, el cual fue debidamente recibido por la Compañía en dicha fecha.</w:t>
      </w:r>
    </w:p>
    <w:p w14:paraId="359AC047" w14:textId="48228031" w:rsidR="00C567D0" w:rsidRPr="007813A4" w:rsidRDefault="00C567D0" w:rsidP="00C567D0">
      <w:pPr>
        <w:rPr>
          <w:rFonts w:cs="Arial"/>
          <w:szCs w:val="20"/>
        </w:rPr>
      </w:pPr>
      <w:r w:rsidRPr="007813A4">
        <w:rPr>
          <w:rFonts w:cs="Arial"/>
          <w:szCs w:val="20"/>
        </w:rPr>
        <w:t>Finalmente, se determinó que el precio de la transacción ascendió a la suma definitiva de $3,201mm (ya neto de endeudamiento y cambios en capital de trabajo a diciembre 2024) por el Perímetro, sujeto a ajustes usuales, al cierre, en transacciones de esta naturaleza, tales como: Cambio en saldo de caja, Cambio en saldo/niveles de endeudamiento, Cambio en partidas de Capital de Trabajo, tales como cuentas por cobrar, cuentas por pagar e inventarios.</w:t>
      </w:r>
      <w:r w:rsidR="007250A8">
        <w:rPr>
          <w:rFonts w:cs="Arial"/>
          <w:szCs w:val="20"/>
        </w:rPr>
        <w:t xml:space="preserve"> </w:t>
      </w:r>
    </w:p>
    <w:p w14:paraId="525862D6" w14:textId="57961FB9" w:rsidR="00AB5FB7" w:rsidRPr="007813A4" w:rsidRDefault="00AB5FB7" w:rsidP="00C567D0">
      <w:pPr>
        <w:rPr>
          <w:rFonts w:cs="Arial"/>
          <w:szCs w:val="20"/>
        </w:rPr>
      </w:pPr>
      <w:r w:rsidRPr="007813A4">
        <w:rPr>
          <w:rFonts w:cs="Arial"/>
          <w:szCs w:val="20"/>
        </w:rPr>
        <w:t>El efectivo asociado a la venta de la transacción, una vez rebajados los impuestos de ganancia de capital, los gastos asociados a la transacción en las distintas jurisdicciones, el fondo “Escrow” y el pago de dividendos efectuado en Marzo 2026, asciende a aproximadamente $2.600 millones y se encuentran colocados en cuatro diferentes fondos gestionados por BlackRock, Goldman Sachs, JP Morgan y Morgan Stanley y bajo la custodia de Citibank.</w:t>
      </w:r>
    </w:p>
    <w:p w14:paraId="1013421E" w14:textId="77777777" w:rsidR="00C567D0" w:rsidRPr="007813A4" w:rsidRDefault="00C567D0" w:rsidP="00C567D0">
      <w:pPr>
        <w:rPr>
          <w:rFonts w:cs="Arial"/>
          <w:szCs w:val="20"/>
        </w:rPr>
      </w:pPr>
      <w:r w:rsidRPr="007813A4">
        <w:rPr>
          <w:rFonts w:cs="Arial"/>
          <w:szCs w:val="20"/>
        </w:rPr>
        <w:t xml:space="preserve">De la misma manera, el Contrato establece lo que se denomina Representaciones y Garantías, conforme a las cuales tanto el vendedor como el comprador declaran el cumplimiento de las condiciones legales, regulatorias y operativas necesarias para su válida existencia y funcionamiento (Representaciones); y a la vez, asumen obligaciones contractuales de cumplimiento de dichas declaraciones para asegurar la veracidad de ciertos hechos (Garantías). Asimismo, bajo el Contrato, las partes acordaron constituir un fondo de garantía (Escrow), con el que se garantiza satisfacer obligaciones potenciales de indemnización por parte de FIFCO relacionadas con temas tributarios y de representaciones, entre otros. </w:t>
      </w:r>
    </w:p>
    <w:p w14:paraId="4DDC288D" w14:textId="77777777" w:rsidR="00C567D0" w:rsidRPr="007813A4" w:rsidRDefault="00C567D0" w:rsidP="00C567D0">
      <w:pPr>
        <w:rPr>
          <w:rFonts w:cs="Arial"/>
          <w:szCs w:val="20"/>
        </w:rPr>
      </w:pPr>
      <w:r w:rsidRPr="007813A4">
        <w:rPr>
          <w:rFonts w:cs="Arial"/>
          <w:szCs w:val="20"/>
        </w:rPr>
        <w:t xml:space="preserve">En el caso concreto del Contrato de Compraventa se acordó retener en un “Escrow” la suma de $150mm (4.6% del valor de compra), el cual se liberará de la siguiente manera: 12 meses después del cierre se liberan $100mm, menos el monto de los reclamos presentados por Heineken; 24 meses después se liberan $40mm adicionales, menos el monto de los reclamos presentados por Heineken; y a los 48 meses se libera la suma remanente. </w:t>
      </w:r>
    </w:p>
    <w:p w14:paraId="120C9725" w14:textId="77777777" w:rsidR="00C567D0" w:rsidRPr="007813A4" w:rsidRDefault="00C567D0" w:rsidP="00C567D0">
      <w:pPr>
        <w:rPr>
          <w:rFonts w:cs="Arial"/>
          <w:szCs w:val="20"/>
        </w:rPr>
      </w:pPr>
      <w:r w:rsidRPr="007813A4">
        <w:rPr>
          <w:rFonts w:cs="Arial"/>
          <w:szCs w:val="20"/>
        </w:rPr>
        <w:lastRenderedPageBreak/>
        <w:t xml:space="preserve">Las reclamaciones tributarias tienen un tratamiento específico en cuanto a plazo, alineado con los períodos de prescripción fiscal aplicables, y liberación de fondos. </w:t>
      </w:r>
    </w:p>
    <w:p w14:paraId="080F2BD4" w14:textId="77777777" w:rsidR="00C567D0" w:rsidRPr="007813A4" w:rsidRDefault="00C567D0" w:rsidP="00C567D0">
      <w:pPr>
        <w:rPr>
          <w:rFonts w:cs="Arial"/>
          <w:szCs w:val="20"/>
        </w:rPr>
      </w:pPr>
      <w:r w:rsidRPr="007813A4">
        <w:rPr>
          <w:rFonts w:cs="Arial"/>
          <w:szCs w:val="20"/>
        </w:rPr>
        <w:t xml:space="preserve">La suma retenida será desembolsada a FIFCO, menos aquellos montos que hayan sido reclamados por Heineken e imputados a FIFCO, y aquellos montos que estén en proceso de disputa. El “Escrow” será el único remedio (excepto fraude).  </w:t>
      </w:r>
    </w:p>
    <w:p w14:paraId="49111F22" w14:textId="77777777" w:rsidR="00C567D0" w:rsidRPr="007813A4" w:rsidRDefault="00C567D0" w:rsidP="00C567D0">
      <w:pPr>
        <w:rPr>
          <w:rFonts w:cs="Arial"/>
          <w:szCs w:val="20"/>
        </w:rPr>
      </w:pPr>
    </w:p>
    <w:p w14:paraId="142E7DD6" w14:textId="77777777" w:rsidR="007605E6" w:rsidRPr="00B732C4" w:rsidRDefault="007605E6" w:rsidP="00705162">
      <w:pPr>
        <w:pStyle w:val="Ttulo3"/>
        <w:numPr>
          <w:ilvl w:val="1"/>
          <w:numId w:val="5"/>
        </w:numPr>
        <w:rPr>
          <w:rFonts w:cs="Arial"/>
          <w:b/>
          <w:bCs/>
          <w:sz w:val="20"/>
          <w:szCs w:val="20"/>
        </w:rPr>
      </w:pPr>
      <w:bookmarkStart w:id="118" w:name="_Toc131092881"/>
      <w:bookmarkStart w:id="119" w:name="_Toc131501082"/>
      <w:bookmarkStart w:id="120" w:name="_Toc228284524"/>
      <w:r w:rsidRPr="00B732C4">
        <w:rPr>
          <w:rFonts w:cs="Arial"/>
          <w:b/>
          <w:bCs/>
          <w:sz w:val="20"/>
          <w:szCs w:val="20"/>
        </w:rPr>
        <w:t>Actividad</w:t>
      </w:r>
      <w:bookmarkEnd w:id="118"/>
      <w:bookmarkEnd w:id="119"/>
      <w:bookmarkEnd w:id="120"/>
    </w:p>
    <w:p w14:paraId="58F6F1BC" w14:textId="77777777" w:rsidR="00EF5B27" w:rsidRPr="007813A4" w:rsidRDefault="00EF5B27" w:rsidP="00EF5B27">
      <w:pPr>
        <w:rPr>
          <w:rFonts w:cs="Arial"/>
          <w:szCs w:val="20"/>
        </w:rPr>
      </w:pPr>
      <w:r w:rsidRPr="007813A4">
        <w:rPr>
          <w:rFonts w:cs="Arial"/>
          <w:szCs w:val="20"/>
        </w:rPr>
        <w:t>Florida Ice and Farm Company, S.A. (FIFCO) es una empresa costarricense de capital abierto, fundada en 1908, inscrita en la Bolsa Nacional de Valores y regulada por la Superintendencia General de Valores. A lo largo de más de un siglo de trayectoria, FIFCO ha consolidado un modelo de negocio diversificado basado en principios de sostenibilidad, crecimiento responsable y creación de valor compartido, con operaciones en los sectores de bebidas, alimentos, retail, hospitalidad e inmobiliario.</w:t>
      </w:r>
    </w:p>
    <w:p w14:paraId="580FB3ED" w14:textId="1342DEFF" w:rsidR="00B5285B" w:rsidRPr="004813F0" w:rsidRDefault="00EF5B27" w:rsidP="00B5285B">
      <w:pPr>
        <w:rPr>
          <w:rFonts w:cs="Arial"/>
          <w:szCs w:val="20"/>
        </w:rPr>
      </w:pPr>
      <w:r w:rsidRPr="007813A4">
        <w:rPr>
          <w:rFonts w:cs="Arial"/>
          <w:szCs w:val="20"/>
        </w:rPr>
        <w:t>Posterior al cierre de las transacciones corporativas comunicadas mediante Hechos Relevantes y a la fecha del presente Prospecto, la Compañía</w:t>
      </w:r>
      <w:r w:rsidR="00B5285B" w:rsidRPr="00AE4BB7">
        <w:rPr>
          <w:rFonts w:eastAsia="Arial" w:cs="Arial"/>
          <w:szCs w:val="20"/>
        </w:rPr>
        <w:t xml:space="preserve"> inicia esta nueva etapa con un modelo de gobernanza renovado, alineado con su nuevo dimensionamiento y con </w:t>
      </w:r>
      <w:r w:rsidR="00B5285B" w:rsidRPr="00F612B7">
        <w:rPr>
          <w:rFonts w:eastAsia="Arial" w:cs="Arial"/>
          <w:b/>
          <w:bCs/>
          <w:szCs w:val="20"/>
        </w:rPr>
        <w:t>tres prioridades estratégicas</w:t>
      </w:r>
      <w:r w:rsidR="00B5285B" w:rsidRPr="00AE4BB7">
        <w:rPr>
          <w:rFonts w:eastAsia="Arial" w:cs="Arial"/>
          <w:szCs w:val="20"/>
        </w:rPr>
        <w:t>:</w:t>
      </w:r>
    </w:p>
    <w:p w14:paraId="6D7678B7" w14:textId="77777777" w:rsidR="00B5285B" w:rsidRPr="00AE4BB7" w:rsidRDefault="00B5285B" w:rsidP="00B5285B">
      <w:pPr>
        <w:numPr>
          <w:ilvl w:val="0"/>
          <w:numId w:val="36"/>
        </w:numPr>
        <w:spacing w:line="278" w:lineRule="auto"/>
        <w:rPr>
          <w:rFonts w:eastAsia="Arial" w:cs="Arial"/>
          <w:szCs w:val="20"/>
        </w:rPr>
      </w:pPr>
      <w:r w:rsidRPr="00F612B7">
        <w:rPr>
          <w:rFonts w:eastAsia="Arial" w:cs="Arial"/>
          <w:b/>
          <w:bCs/>
          <w:szCs w:val="20"/>
        </w:rPr>
        <w:t>Resguardo y administración de los fondos derivados de la Transacción con Heineken</w:t>
      </w:r>
      <w:r w:rsidRPr="00AE4BB7">
        <w:rPr>
          <w:rFonts w:eastAsia="Arial" w:cs="Arial"/>
          <w:szCs w:val="20"/>
        </w:rPr>
        <w:t xml:space="preserve">. Es importante mencionar que, en línea con nuestro compromiso de rigor financiero y responsabilidad fiduciaria, la Compañía estableció una estrategia de inversión conservadora para la administración de estos recursos. Esta decisión privilegia la preservación del capital mediante el uso exclusivo de instrumentos de la más alta calificación crediticia y, por tanto, del menor riesgo posible. </w:t>
      </w:r>
    </w:p>
    <w:p w14:paraId="7501FAB7" w14:textId="77777777" w:rsidR="00B5285B" w:rsidRPr="00AE4BB7" w:rsidRDefault="00B5285B" w:rsidP="00B5285B">
      <w:pPr>
        <w:numPr>
          <w:ilvl w:val="0"/>
          <w:numId w:val="36"/>
        </w:numPr>
        <w:spacing w:line="278" w:lineRule="auto"/>
        <w:rPr>
          <w:rFonts w:eastAsia="Arial" w:cs="Arial"/>
          <w:szCs w:val="20"/>
        </w:rPr>
      </w:pPr>
      <w:r w:rsidRPr="00F612B7">
        <w:rPr>
          <w:rFonts w:eastAsia="Arial" w:cs="Arial"/>
          <w:b/>
          <w:bCs/>
          <w:szCs w:val="20"/>
        </w:rPr>
        <w:t>Gestión y control del fideicomiso de garantía</w:t>
      </w:r>
      <w:r w:rsidRPr="00AE4BB7">
        <w:rPr>
          <w:rFonts w:eastAsia="Arial" w:cs="Arial"/>
          <w:szCs w:val="20"/>
        </w:rPr>
        <w:t>.</w:t>
      </w:r>
    </w:p>
    <w:p w14:paraId="67FC3098" w14:textId="77777777" w:rsidR="00B5285B" w:rsidRPr="00AE4BB7" w:rsidRDefault="00B5285B" w:rsidP="00B5285B">
      <w:pPr>
        <w:numPr>
          <w:ilvl w:val="0"/>
          <w:numId w:val="36"/>
        </w:numPr>
        <w:spacing w:line="278" w:lineRule="auto"/>
        <w:rPr>
          <w:rFonts w:eastAsia="Arial" w:cs="Arial"/>
          <w:szCs w:val="20"/>
        </w:rPr>
      </w:pPr>
      <w:r w:rsidRPr="00F612B7">
        <w:rPr>
          <w:rFonts w:eastAsia="Arial" w:cs="Arial"/>
          <w:b/>
          <w:bCs/>
          <w:szCs w:val="20"/>
        </w:rPr>
        <w:t>Maximización de activos estratégicos</w:t>
      </w:r>
      <w:r w:rsidRPr="00AE4BB7">
        <w:rPr>
          <w:rFonts w:eastAsia="Arial" w:cs="Arial"/>
          <w:szCs w:val="20"/>
        </w:rPr>
        <w:t>, específicamente en los negocios de hospitalidad y de vidrio.</w:t>
      </w:r>
    </w:p>
    <w:p w14:paraId="395091DF" w14:textId="77777777" w:rsidR="004813F0" w:rsidRDefault="004813F0" w:rsidP="00EF5B27">
      <w:pPr>
        <w:rPr>
          <w:rFonts w:cs="Arial"/>
          <w:szCs w:val="20"/>
        </w:rPr>
      </w:pPr>
    </w:p>
    <w:p w14:paraId="14A4A160" w14:textId="725B72D0" w:rsidR="00EF5B27" w:rsidRPr="007813A4" w:rsidRDefault="00B5285B" w:rsidP="00EF5B27">
      <w:pPr>
        <w:rPr>
          <w:rFonts w:cs="Arial"/>
          <w:szCs w:val="20"/>
        </w:rPr>
      </w:pPr>
      <w:r>
        <w:rPr>
          <w:rFonts w:cs="Arial"/>
          <w:szCs w:val="20"/>
        </w:rPr>
        <w:t>En razón de lo anterior, la compañía</w:t>
      </w:r>
      <w:r w:rsidR="00EF5B27" w:rsidRPr="007813A4">
        <w:rPr>
          <w:rFonts w:cs="Arial"/>
          <w:szCs w:val="20"/>
        </w:rPr>
        <w:t xml:space="preserve"> mantiene inversiones relevantes en el sector inmobiliario y de hospitalidad, principalmente a través del desarrollo y operación de proyectos turísticos de alto valor agregado, bajo esquemas de alianzas estratégicas y contratos de gestión con operadores internacionales especializados. Este enfoque estratégico permite a FIFCO apalancar capacidades globales en diseño, operación y comercialización, manteniendo al mismo tiempo la propiedad de los activos y la visión de desarrollo.</w:t>
      </w:r>
    </w:p>
    <w:p w14:paraId="0ACF9ED1" w14:textId="77777777" w:rsidR="00EF5B27" w:rsidRPr="007813A4" w:rsidRDefault="00EF5B27" w:rsidP="00EF5B27">
      <w:pPr>
        <w:rPr>
          <w:rFonts w:cs="Arial"/>
          <w:szCs w:val="20"/>
        </w:rPr>
      </w:pPr>
      <w:r w:rsidRPr="007813A4">
        <w:rPr>
          <w:rFonts w:cs="Arial"/>
          <w:szCs w:val="20"/>
        </w:rPr>
        <w:t xml:space="preserve">En este contexto, FIFCO es propietaria de Reserva Conchal, un desarrollo inmobiliario turístico de uso mixto de aproximadamente 930 hectáreas, ubicado en el cantón de Santa Cruz, provincia de Guanacaste. El proyecto inició operaciones en 1996 y se ha consolidado como una de las comunidades planificadas más relevantes de Costa Rica, integrando hospitalidad de lujo, desarrollo residencial turístico, amenidades recreativas y áreas de conservación ambiental dentro de un concepto de planificación integral. </w:t>
      </w:r>
    </w:p>
    <w:p w14:paraId="5A0C8194" w14:textId="77777777" w:rsidR="00EF5B27" w:rsidRPr="007813A4" w:rsidRDefault="00EF5B27" w:rsidP="00EF5B27">
      <w:pPr>
        <w:rPr>
          <w:rFonts w:cs="Arial"/>
          <w:szCs w:val="20"/>
        </w:rPr>
      </w:pPr>
      <w:r w:rsidRPr="007813A4">
        <w:rPr>
          <w:rFonts w:cs="Arial"/>
          <w:szCs w:val="20"/>
        </w:rPr>
        <w:t>Dentro del complejo operan dos hoteles de clase mundial administrados por Marriott International:</w:t>
      </w:r>
    </w:p>
    <w:p w14:paraId="2CD3F9D0" w14:textId="62F8D8AC" w:rsidR="00EF5B27" w:rsidRPr="007813A4" w:rsidRDefault="00EF5B27" w:rsidP="00705162">
      <w:pPr>
        <w:pStyle w:val="Prrafodelista"/>
        <w:numPr>
          <w:ilvl w:val="0"/>
          <w:numId w:val="34"/>
        </w:numPr>
        <w:rPr>
          <w:rFonts w:cs="Arial"/>
          <w:szCs w:val="20"/>
        </w:rPr>
      </w:pPr>
      <w:r w:rsidRPr="007813A4">
        <w:rPr>
          <w:rFonts w:cs="Arial"/>
          <w:szCs w:val="20"/>
        </w:rPr>
        <w:lastRenderedPageBreak/>
        <w:t>The Westin Reserva Conchal, All Inclusive Golf Resort &amp; Spa, con 412 habitaciones, en operación desde 1996, y</w:t>
      </w:r>
    </w:p>
    <w:p w14:paraId="5B235B61" w14:textId="4049EBC1" w:rsidR="00EF5B27" w:rsidRPr="007813A4" w:rsidRDefault="00EF5B27" w:rsidP="00705162">
      <w:pPr>
        <w:pStyle w:val="Prrafodelista"/>
        <w:numPr>
          <w:ilvl w:val="0"/>
          <w:numId w:val="34"/>
        </w:numPr>
        <w:rPr>
          <w:rFonts w:cs="Arial"/>
          <w:szCs w:val="20"/>
        </w:rPr>
      </w:pPr>
      <w:r w:rsidRPr="007813A4">
        <w:rPr>
          <w:rFonts w:cs="Arial"/>
          <w:szCs w:val="20"/>
        </w:rPr>
        <w:t>W Costa Rica – Reserva Conchal, con 151 habitaciones, inaugurado en noviembre de 2018.</w:t>
      </w:r>
    </w:p>
    <w:p w14:paraId="767588A1" w14:textId="77777777" w:rsidR="00EF5B27" w:rsidRPr="007813A4" w:rsidRDefault="00EF5B27" w:rsidP="00EF5B27">
      <w:pPr>
        <w:rPr>
          <w:rFonts w:cs="Arial"/>
          <w:szCs w:val="20"/>
        </w:rPr>
      </w:pPr>
      <w:r w:rsidRPr="007813A4">
        <w:rPr>
          <w:rFonts w:cs="Arial"/>
          <w:szCs w:val="20"/>
        </w:rPr>
        <w:t>Ambos hoteles forman parte de la cartera de marcas premium de Marriott International y posicionan a Reserva Conchal como un destino de referencia en el segmento de hospitalidad de lujo a nivel regional.</w:t>
      </w:r>
    </w:p>
    <w:p w14:paraId="16077403" w14:textId="77777777" w:rsidR="00EF5B27" w:rsidRPr="007813A4" w:rsidRDefault="00EF5B27" w:rsidP="00EF5B27">
      <w:pPr>
        <w:rPr>
          <w:rFonts w:cs="Arial"/>
          <w:szCs w:val="20"/>
        </w:rPr>
      </w:pPr>
      <w:r w:rsidRPr="007813A4">
        <w:rPr>
          <w:rFonts w:cs="Arial"/>
          <w:szCs w:val="20"/>
        </w:rPr>
        <w:t>Adicionalmente, el proyecto ha impulsado el desarrollo y comercialización de más de 340 unidades residenciales y continúa en crecimiento, con el desarrollo del residencial número 17. Actualmente, la comunidad alberga alrededor de 80 familias residentes permanentes, reflejando un proceso de consolidación progresivo y sostenido, que confirma la madurez del proyecto como comunidad turística-residencial de largo plazo.</w:t>
      </w:r>
    </w:p>
    <w:p w14:paraId="36FA63BE" w14:textId="77777777" w:rsidR="00EF5B27" w:rsidRPr="007813A4" w:rsidRDefault="00EF5B27" w:rsidP="00EF5B27">
      <w:pPr>
        <w:rPr>
          <w:rFonts w:cs="Arial"/>
          <w:szCs w:val="20"/>
        </w:rPr>
      </w:pPr>
      <w:r w:rsidRPr="007813A4">
        <w:rPr>
          <w:rFonts w:cs="Arial"/>
          <w:szCs w:val="20"/>
        </w:rPr>
        <w:t xml:space="preserve">Durante el 2025 se completó exitosamente el desarrollo del residencial Laurel, un proyecto de 27 lotes con vista al bosque, alcanzando un total de 14 ventas exitosas dentro de este residencial. Adicionalmente, se logró el cierre de la última parcela destinada al desarrollo de la Fase III del proyecto Sanara, un proyecto desarrollado por un tercero, marcando un avance clave para la continuidad de esta comunidad. Asimismo, se concretó la comercialización de 24 propiedades correspondientes a la Fase I de Sanara, junto con la entrega de 5 casas de esta primera etapa.  </w:t>
      </w:r>
    </w:p>
    <w:p w14:paraId="3ED142E5" w14:textId="77777777" w:rsidR="00EF5B27" w:rsidRPr="007813A4" w:rsidRDefault="00EF5B27" w:rsidP="00EF5B27">
      <w:pPr>
        <w:rPr>
          <w:rFonts w:cs="Arial"/>
          <w:szCs w:val="20"/>
        </w:rPr>
      </w:pPr>
      <w:r w:rsidRPr="007813A4">
        <w:rPr>
          <w:rFonts w:cs="Arial"/>
          <w:szCs w:val="20"/>
        </w:rPr>
        <w:t xml:space="preserve">Reserva Conchal cuenta además con un campo de golf de 18 hoyos de estándar internacional, diseñado por Robert Trent Jones II, así como con un Club de Playa que ofrece restaurante, piscina y gimnasio frente al mar, complementando la propuesta de bienestar, recreación y estilo de vida del desarrollo. Ambas amenidades son administradas por la firma internacional Troon. </w:t>
      </w:r>
    </w:p>
    <w:p w14:paraId="7D0020FB" w14:textId="0A3E0F23" w:rsidR="00EF5B27" w:rsidRPr="007813A4" w:rsidRDefault="00EF5B27" w:rsidP="00EF5B27">
      <w:pPr>
        <w:rPr>
          <w:rFonts w:cs="Arial"/>
          <w:szCs w:val="20"/>
        </w:rPr>
      </w:pPr>
      <w:r w:rsidRPr="007813A4">
        <w:rPr>
          <w:rFonts w:cs="Arial"/>
          <w:szCs w:val="20"/>
        </w:rPr>
        <w:t xml:space="preserve">El proyecto destaca por su enfoque robusto en sostenibilidad y desarrollo regenerativo. Dentro de su territorio se ubica el Refugio Nacional de Vida Silvestre Mixto Conchal, un área protegida de 39,75 hectáreas, oficializada mediante Decreto Ejecutivo N.º 35426 MINAET y registrada ante el Ministerio de Ambiente y Energía (MINAE). Este refugio forma parte del Corredor Biológico Marino Baulas Conchal y es administrado bajo un modelo de colaboración público-privada entre el Estado costarricense y Reserva Conchal. </w:t>
      </w:r>
    </w:p>
    <w:p w14:paraId="08FE3C91" w14:textId="5CFC4C79" w:rsidR="00EF5B27" w:rsidRPr="007813A4" w:rsidRDefault="00EF5B27" w:rsidP="00EF5B27">
      <w:pPr>
        <w:rPr>
          <w:rFonts w:cs="Arial"/>
          <w:szCs w:val="20"/>
        </w:rPr>
      </w:pPr>
      <w:r w:rsidRPr="007813A4">
        <w:rPr>
          <w:rFonts w:cs="Arial"/>
          <w:szCs w:val="20"/>
        </w:rPr>
        <w:t>A nivel operativo, Reserva Conchal se integra a la estrategia ESG de FIFCO, que posiciona a la compañía como agua positiva, carbono positivo y cero residuos. Entre las principales iniciativas del proyecto se incluyen:</w:t>
      </w:r>
    </w:p>
    <w:p w14:paraId="1C663210" w14:textId="50909427" w:rsidR="00EF5B27" w:rsidRPr="007813A4" w:rsidRDefault="00EF5B27" w:rsidP="00705162">
      <w:pPr>
        <w:pStyle w:val="Prrafodelista"/>
        <w:numPr>
          <w:ilvl w:val="0"/>
          <w:numId w:val="33"/>
        </w:numPr>
        <w:rPr>
          <w:rFonts w:cs="Arial"/>
          <w:szCs w:val="20"/>
        </w:rPr>
      </w:pPr>
      <w:r w:rsidRPr="007813A4">
        <w:rPr>
          <w:rFonts w:cs="Arial"/>
          <w:szCs w:val="20"/>
        </w:rPr>
        <w:t>Operación carbono positiva de ambos hoteles (Westin desde 2015 y W Costa Rica desde 2019).</w:t>
      </w:r>
    </w:p>
    <w:p w14:paraId="179B49CF" w14:textId="269EF3B3" w:rsidR="00EF5B27" w:rsidRPr="007813A4" w:rsidRDefault="00EF5B27" w:rsidP="00705162">
      <w:pPr>
        <w:pStyle w:val="Prrafodelista"/>
        <w:numPr>
          <w:ilvl w:val="0"/>
          <w:numId w:val="33"/>
        </w:numPr>
        <w:rPr>
          <w:rFonts w:cs="Arial"/>
          <w:szCs w:val="20"/>
        </w:rPr>
      </w:pPr>
      <w:r w:rsidRPr="007813A4">
        <w:rPr>
          <w:rFonts w:cs="Arial"/>
          <w:szCs w:val="20"/>
        </w:rPr>
        <w:t>Centro de Valorización de Residuos con una tasa de aprovechamiento superior al 96%.</w:t>
      </w:r>
    </w:p>
    <w:p w14:paraId="3B6B544E" w14:textId="1C47787E" w:rsidR="00EF5B27" w:rsidRPr="007813A4" w:rsidRDefault="00EF5B27" w:rsidP="00705162">
      <w:pPr>
        <w:pStyle w:val="Prrafodelista"/>
        <w:numPr>
          <w:ilvl w:val="0"/>
          <w:numId w:val="33"/>
        </w:numPr>
        <w:rPr>
          <w:rFonts w:cs="Arial"/>
          <w:szCs w:val="20"/>
        </w:rPr>
      </w:pPr>
      <w:r w:rsidRPr="007813A4">
        <w:rPr>
          <w:rFonts w:cs="Arial"/>
          <w:szCs w:val="20"/>
        </w:rPr>
        <w:t>Programas de economía circular, vivero forestal con producción anual de más de 25.000 árboles, huertas agroecológicas y apiarios con más de 2,5 millones de abejas.</w:t>
      </w:r>
    </w:p>
    <w:p w14:paraId="1F8E0077" w14:textId="7BAC4E5E" w:rsidR="00EF5B27" w:rsidRPr="007813A4" w:rsidRDefault="00EF5B27" w:rsidP="00705162">
      <w:pPr>
        <w:pStyle w:val="Prrafodelista"/>
        <w:numPr>
          <w:ilvl w:val="0"/>
          <w:numId w:val="33"/>
        </w:numPr>
        <w:rPr>
          <w:rFonts w:cs="Arial"/>
          <w:szCs w:val="20"/>
        </w:rPr>
      </w:pPr>
      <w:r w:rsidRPr="007813A4">
        <w:rPr>
          <w:rFonts w:cs="Arial"/>
          <w:szCs w:val="20"/>
        </w:rPr>
        <w:t>Programas sociales y educativos, como el Programa de Educación Dual, activo desde 2014, que ha graduado a más de 350 personas con una alta tasa de empleabilidad en el sector turístico.</w:t>
      </w:r>
    </w:p>
    <w:p w14:paraId="122EB983" w14:textId="25B49DB0" w:rsidR="007605E6" w:rsidRDefault="00EF5B27" w:rsidP="00EF5B27">
      <w:pPr>
        <w:rPr>
          <w:rFonts w:cs="Arial"/>
          <w:szCs w:val="20"/>
        </w:rPr>
      </w:pPr>
      <w:r w:rsidRPr="007813A4">
        <w:rPr>
          <w:rFonts w:cs="Arial"/>
          <w:szCs w:val="20"/>
        </w:rPr>
        <w:lastRenderedPageBreak/>
        <w:t>Estas acciones reafirman el compromiso de FIFCO y de Reserva Conchal con un modelo de desarrollo sostenible, orientado a la conservación del patrimonio natural, la generación de valor económico responsable y la creación de impacto social positivo en las comunidades vecinas.</w:t>
      </w:r>
    </w:p>
    <w:p w14:paraId="67F7A387" w14:textId="77777777" w:rsidR="00B776B2" w:rsidRPr="007813A4" w:rsidRDefault="00B776B2" w:rsidP="00EF5B27">
      <w:pPr>
        <w:rPr>
          <w:rFonts w:cs="Arial"/>
          <w:szCs w:val="20"/>
        </w:rPr>
      </w:pPr>
    </w:p>
    <w:p w14:paraId="2DA7F58B" w14:textId="77777777" w:rsidR="007605E6" w:rsidRPr="00B776B2" w:rsidRDefault="007605E6" w:rsidP="00705162">
      <w:pPr>
        <w:pStyle w:val="Ttulo3"/>
        <w:numPr>
          <w:ilvl w:val="1"/>
          <w:numId w:val="5"/>
        </w:numPr>
        <w:rPr>
          <w:rFonts w:cs="Arial"/>
          <w:b/>
          <w:bCs/>
          <w:sz w:val="20"/>
          <w:szCs w:val="20"/>
        </w:rPr>
      </w:pPr>
      <w:bookmarkStart w:id="121" w:name="_Toc131092882"/>
      <w:bookmarkStart w:id="122" w:name="_Toc131501083"/>
      <w:bookmarkStart w:id="123" w:name="_Toc228284525"/>
      <w:r w:rsidRPr="00B776B2">
        <w:rPr>
          <w:rFonts w:cs="Arial"/>
          <w:b/>
          <w:bCs/>
          <w:sz w:val="20"/>
          <w:szCs w:val="20"/>
        </w:rPr>
        <w:t>Principales competidores</w:t>
      </w:r>
      <w:bookmarkEnd w:id="121"/>
      <w:bookmarkEnd w:id="122"/>
      <w:bookmarkEnd w:id="123"/>
    </w:p>
    <w:p w14:paraId="46573FCF" w14:textId="77777777" w:rsidR="00A33611" w:rsidRDefault="00A33611" w:rsidP="00A33611">
      <w:bookmarkStart w:id="124" w:name="_Toc131092883"/>
      <w:bookmarkStart w:id="125" w:name="_Toc131501084"/>
      <w:r w:rsidRPr="007813A4">
        <w:t>A la fecha de este Prospecto, la actividad de la Compañía se concentra principalmente en los segmentos de hospitalidad e inmobiliario turístico, por lo que el análisis de su entorno competitivo se realiza con base en dichos mercados y en las características estructurales de cada uno.</w:t>
      </w:r>
    </w:p>
    <w:p w14:paraId="753AFD5E" w14:textId="77777777" w:rsidR="00B776B2" w:rsidRPr="007813A4" w:rsidRDefault="00B776B2" w:rsidP="00A33611"/>
    <w:p w14:paraId="1C37B42E" w14:textId="77777777" w:rsidR="00A33611" w:rsidRPr="00B776B2" w:rsidRDefault="00A33611" w:rsidP="00A33611">
      <w:pPr>
        <w:rPr>
          <w:b/>
          <w:bCs/>
          <w:u w:val="single"/>
        </w:rPr>
      </w:pPr>
      <w:r w:rsidRPr="00B776B2">
        <w:rPr>
          <w:b/>
          <w:bCs/>
          <w:u w:val="single"/>
        </w:rPr>
        <w:t>Segmento de hospitalidad</w:t>
      </w:r>
    </w:p>
    <w:p w14:paraId="2008033B" w14:textId="77777777" w:rsidR="00A33611" w:rsidRPr="007813A4" w:rsidRDefault="00A33611" w:rsidP="00A33611">
      <w:r w:rsidRPr="007813A4">
        <w:t>En el negocio de hospitalidad, la Compañía participa en el segmento de hoteles y resorts de alta gama, compitiendo con desarrollos turísticos de lujo ubicados principalmente en la provincia de Guanacaste, así como en otros destinos turísticos consolidados del país y de la región. Este segmento se caracteriza por atender a mercados internacionales de alto poder adquisitivo, con una oferta centrada en ubicación privilegiada, estándares elevados de servicio, infraestructura de primer nivel y el respaldo de marcas hoteleras internacionales reconocidas.</w:t>
      </w:r>
    </w:p>
    <w:p w14:paraId="6E70C2F3" w14:textId="77777777" w:rsidR="00A33611" w:rsidRPr="007813A4" w:rsidRDefault="00A33611" w:rsidP="00A33611">
      <w:r w:rsidRPr="007813A4">
        <w:t>Guanacaste concentra algunos de los principales complejos de lujo del país, incluyendo resorts operados por cadenas globales como Four Seasons, Hyatt, Marriott e Hilton, lo que posiciona a la región como el principal polo de hospitalidad premium de Costa Rica, impulsado además por la conectividad aérea del Aeropuerto Internacional Daniel Oduber y la creciente afluencia de turistas internacionales.</w:t>
      </w:r>
    </w:p>
    <w:p w14:paraId="76F3E048" w14:textId="77777777" w:rsidR="00A33611" w:rsidRDefault="00A33611" w:rsidP="00A33611">
      <w:r w:rsidRPr="007813A4">
        <w:t>Este entorno genera un mercado altamente competitivo, en el cual la diferenciación se basa en la calidad de la experiencia integral, la gestión eficiente de activos y la reputación de las marcas operadoras.</w:t>
      </w:r>
    </w:p>
    <w:p w14:paraId="5409F48C" w14:textId="77777777" w:rsidR="00B776B2" w:rsidRPr="007813A4" w:rsidRDefault="00B776B2" w:rsidP="00A33611"/>
    <w:p w14:paraId="04F01BAD" w14:textId="77777777" w:rsidR="00A33611" w:rsidRPr="00B776B2" w:rsidRDefault="00A33611" w:rsidP="00A33611">
      <w:pPr>
        <w:rPr>
          <w:b/>
          <w:bCs/>
          <w:u w:val="single"/>
        </w:rPr>
      </w:pPr>
      <w:r w:rsidRPr="00B776B2">
        <w:rPr>
          <w:b/>
          <w:bCs/>
          <w:u w:val="single"/>
        </w:rPr>
        <w:t>Segmento inmobiliario</w:t>
      </w:r>
    </w:p>
    <w:p w14:paraId="0A627685" w14:textId="77777777" w:rsidR="00A33611" w:rsidRPr="007813A4" w:rsidRDefault="00A33611" w:rsidP="00A33611">
      <w:r w:rsidRPr="007813A4">
        <w:t>En el segmento inmobiliario, la competencia está conformada principalmente por desarrollos residenciales turísticos y comunidades planificadas orientadas a segunda residencia, inversión inmobiliaria y uso mixto, que integran amenidades recreativas, servicios complementarios y un entorno natural de alto valor paisajístico. Este tipo de proyectos se concentran mayoritariamente en zonas costeras de Guanacaste, donde se ha registrado un crecimiento sostenido del desarrollo inmobiliario asociado al turismo internacional y a la demanda de residencias vacacionales de nivel medio-alto y alto.</w:t>
      </w:r>
    </w:p>
    <w:p w14:paraId="7E698868" w14:textId="2FD1F1E5" w:rsidR="00A33611" w:rsidRPr="007813A4" w:rsidRDefault="00A33611" w:rsidP="00A33611">
      <w:r w:rsidRPr="007813A4">
        <w:t xml:space="preserve">Guanacaste se ha consolidado como una de las regiones más dinámicas del país en términos de inversión inmobiliaria turística, destacándose los proyectos que ofrecen planificación integral, reglas claras de condominio, </w:t>
      </w:r>
      <w:r w:rsidRPr="007813A4">
        <w:lastRenderedPageBreak/>
        <w:t>acceso a amenidades de nivel resort y una propuesta alineada con criterios de sostenibilidad y preservación ambiental.</w:t>
      </w:r>
    </w:p>
    <w:p w14:paraId="31A2F18C" w14:textId="77777777" w:rsidR="00A33611" w:rsidRPr="007813A4" w:rsidRDefault="00A33611" w:rsidP="00A33611">
      <w:r w:rsidRPr="007813A4">
        <w:t>La Compañía considera que su posicionamiento competitivo en ambos segmentos se sustenta en una combinación de factores clave, entre los que destacan:</w:t>
      </w:r>
    </w:p>
    <w:p w14:paraId="531953C3" w14:textId="3C4A1063" w:rsidR="00A33611" w:rsidRPr="007813A4" w:rsidRDefault="00A33611" w:rsidP="00705162">
      <w:pPr>
        <w:pStyle w:val="Prrafodelista"/>
        <w:numPr>
          <w:ilvl w:val="0"/>
          <w:numId w:val="35"/>
        </w:numPr>
      </w:pPr>
      <w:r w:rsidRPr="007813A4">
        <w:t>la calidad y escala de sus activos,</w:t>
      </w:r>
    </w:p>
    <w:p w14:paraId="0DAF39C2" w14:textId="060ADDEA" w:rsidR="00A33611" w:rsidRPr="007813A4" w:rsidRDefault="00A33611" w:rsidP="00705162">
      <w:pPr>
        <w:pStyle w:val="Prrafodelista"/>
        <w:numPr>
          <w:ilvl w:val="0"/>
          <w:numId w:val="35"/>
        </w:numPr>
      </w:pPr>
      <w:r w:rsidRPr="007813A4">
        <w:t>la ubicación estratégica de sus desarrollos dentro de uno de los principales destinos turísticos del país,</w:t>
      </w:r>
    </w:p>
    <w:p w14:paraId="164779C2" w14:textId="398A0ADC" w:rsidR="00A33611" w:rsidRPr="007813A4" w:rsidRDefault="00A33611" w:rsidP="00705162">
      <w:pPr>
        <w:pStyle w:val="Prrafodelista"/>
        <w:numPr>
          <w:ilvl w:val="0"/>
          <w:numId w:val="35"/>
        </w:numPr>
      </w:pPr>
      <w:r w:rsidRPr="007813A4">
        <w:t>la alianza con operadores internacionales de reconocida trayectoria, y</w:t>
      </w:r>
    </w:p>
    <w:p w14:paraId="4F16B662" w14:textId="5231AD30" w:rsidR="00A33611" w:rsidRPr="007813A4" w:rsidRDefault="00A33611" w:rsidP="00705162">
      <w:pPr>
        <w:pStyle w:val="Prrafodelista"/>
        <w:numPr>
          <w:ilvl w:val="0"/>
          <w:numId w:val="35"/>
        </w:numPr>
      </w:pPr>
      <w:r w:rsidRPr="007813A4">
        <w:t>un enfoque integral en sostenibilidad, planificación de largo plazo y experiencia del cliente, aspectos que constituyen elementos diferenciadores relevantes frente a otros desarrollos del mercado.</w:t>
      </w:r>
    </w:p>
    <w:p w14:paraId="48716FB5" w14:textId="4FE043A7" w:rsidR="007605E6" w:rsidRDefault="00A33611" w:rsidP="00A33611">
      <w:r w:rsidRPr="007813A4">
        <w:t>Estos factores permiten a la Compañía competir de manera efectiva dentro de mercados caracterizados por altos estándares de calidad y una competencia creciente, respaldando su estrategia de consolidación y crecimiento en los sectores de hospitalidad e inmobiliario turístico.</w:t>
      </w:r>
      <w:bookmarkEnd w:id="124"/>
      <w:bookmarkEnd w:id="125"/>
    </w:p>
    <w:p w14:paraId="482D855F" w14:textId="77777777" w:rsidR="00A81491" w:rsidRPr="007813A4" w:rsidRDefault="00A81491" w:rsidP="00A33611"/>
    <w:p w14:paraId="555BC1C5" w14:textId="3DB2E81D" w:rsidR="00BF027E" w:rsidRPr="00A81491" w:rsidRDefault="00BF027E" w:rsidP="00705162">
      <w:pPr>
        <w:pStyle w:val="Ttulo3"/>
        <w:numPr>
          <w:ilvl w:val="1"/>
          <w:numId w:val="5"/>
        </w:numPr>
        <w:rPr>
          <w:rFonts w:cs="Arial"/>
          <w:b/>
          <w:bCs/>
          <w:sz w:val="20"/>
          <w:szCs w:val="20"/>
        </w:rPr>
      </w:pPr>
      <w:bookmarkStart w:id="126" w:name="_Toc131092884"/>
      <w:bookmarkStart w:id="127" w:name="_Toc131501085"/>
      <w:bookmarkStart w:id="128" w:name="_Toc198221385"/>
      <w:bookmarkStart w:id="129" w:name="_Toc228284526"/>
      <w:r w:rsidRPr="00A81491">
        <w:rPr>
          <w:rFonts w:cs="Arial"/>
          <w:b/>
          <w:bCs/>
          <w:sz w:val="20"/>
          <w:szCs w:val="20"/>
        </w:rPr>
        <w:t>Subsidiarias de FIFCO</w:t>
      </w:r>
      <w:bookmarkEnd w:id="126"/>
      <w:bookmarkEnd w:id="127"/>
      <w:bookmarkEnd w:id="128"/>
      <w:bookmarkEnd w:id="129"/>
    </w:p>
    <w:p w14:paraId="3C2586AC" w14:textId="796CAA90" w:rsidR="00BF027E" w:rsidRDefault="00BF027E" w:rsidP="00BF027E">
      <w:pPr>
        <w:rPr>
          <w:rFonts w:cs="Arial"/>
          <w:szCs w:val="20"/>
        </w:rPr>
      </w:pPr>
      <w:r w:rsidRPr="007813A4">
        <w:rPr>
          <w:rFonts w:cs="Arial"/>
          <w:szCs w:val="20"/>
        </w:rPr>
        <w:t>A continuación, se detallan las subsidiaras que tiene FIFCO al 31 de diciembre de 202</w:t>
      </w:r>
      <w:r w:rsidR="001827B3" w:rsidRPr="007813A4">
        <w:rPr>
          <w:rFonts w:cs="Arial"/>
          <w:szCs w:val="20"/>
        </w:rPr>
        <w:t>5</w:t>
      </w:r>
      <w:r w:rsidRPr="007813A4">
        <w:rPr>
          <w:rFonts w:cs="Arial"/>
          <w:szCs w:val="20"/>
        </w:rPr>
        <w:t>:</w:t>
      </w:r>
    </w:p>
    <w:p w14:paraId="42F9D2D6" w14:textId="77777777" w:rsidR="00A81491" w:rsidRPr="007813A4" w:rsidRDefault="00A81491" w:rsidP="00BF027E">
      <w:pPr>
        <w:rPr>
          <w:rFonts w:cs="Arial"/>
          <w:szCs w:val="20"/>
        </w:rPr>
      </w:pPr>
    </w:p>
    <w:tbl>
      <w:tblPr>
        <w:tblStyle w:val="Tablaconcuadrcula"/>
        <w:tblW w:w="5000" w:type="pct"/>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3257"/>
        <w:gridCol w:w="6813"/>
      </w:tblGrid>
      <w:tr w:rsidR="007813A4" w:rsidRPr="007813A4" w14:paraId="10E3CD44" w14:textId="256EB5CA" w:rsidTr="00A05ABD">
        <w:trPr>
          <w:trHeight w:val="576"/>
        </w:trPr>
        <w:tc>
          <w:tcPr>
            <w:tcW w:w="1617" w:type="pct"/>
            <w:shd w:val="clear" w:color="auto" w:fill="F2F2F2" w:themeFill="background1" w:themeFillShade="F2"/>
            <w:vAlign w:val="center"/>
          </w:tcPr>
          <w:p w14:paraId="5C2C2907" w14:textId="401F85B4" w:rsidR="007605E6" w:rsidRPr="007813A4" w:rsidRDefault="007605E6" w:rsidP="007D00B2">
            <w:pPr>
              <w:jc w:val="left"/>
              <w:rPr>
                <w:rFonts w:cs="Arial"/>
                <w:b/>
                <w:bCs/>
                <w:szCs w:val="20"/>
              </w:rPr>
            </w:pPr>
            <w:r w:rsidRPr="007813A4">
              <w:rPr>
                <w:rFonts w:cs="Arial"/>
                <w:b/>
                <w:bCs/>
                <w:szCs w:val="20"/>
              </w:rPr>
              <w:t>Florida Inmobiliaria, S.A.</w:t>
            </w:r>
          </w:p>
        </w:tc>
        <w:tc>
          <w:tcPr>
            <w:tcW w:w="3383" w:type="pct"/>
            <w:vAlign w:val="center"/>
          </w:tcPr>
          <w:p w14:paraId="252ED666" w14:textId="399F0AD1" w:rsidR="007605E6" w:rsidRPr="007813A4" w:rsidRDefault="007605E6" w:rsidP="007D00B2">
            <w:pPr>
              <w:rPr>
                <w:rFonts w:cs="Arial"/>
                <w:szCs w:val="20"/>
              </w:rPr>
            </w:pPr>
            <w:r w:rsidRPr="007813A4">
              <w:rPr>
                <w:rFonts w:cs="Arial"/>
                <w:szCs w:val="20"/>
              </w:rPr>
              <w:t>La participación en esta empresa es del 100% y se dedica a brindar servicios de hotelería y afines, así como el desarrollo turístico e inmobiliario.</w:t>
            </w:r>
          </w:p>
        </w:tc>
      </w:tr>
      <w:tr w:rsidR="007813A4" w:rsidRPr="007813A4" w14:paraId="6AF872F2" w14:textId="17B82F1D" w:rsidTr="00A05ABD">
        <w:trPr>
          <w:trHeight w:val="588"/>
        </w:trPr>
        <w:tc>
          <w:tcPr>
            <w:tcW w:w="1617" w:type="pct"/>
            <w:shd w:val="clear" w:color="auto" w:fill="F2F2F2" w:themeFill="background1" w:themeFillShade="F2"/>
            <w:vAlign w:val="center"/>
          </w:tcPr>
          <w:p w14:paraId="0E4664C0" w14:textId="4D46277D" w:rsidR="007605E6" w:rsidRPr="007813A4" w:rsidRDefault="00516D93" w:rsidP="007D00B2">
            <w:pPr>
              <w:jc w:val="left"/>
              <w:rPr>
                <w:rFonts w:cs="Arial"/>
                <w:b/>
                <w:bCs/>
                <w:szCs w:val="20"/>
              </w:rPr>
            </w:pPr>
            <w:r w:rsidRPr="007813A4">
              <w:rPr>
                <w:rFonts w:cs="Arial"/>
                <w:b/>
                <w:bCs/>
                <w:szCs w:val="20"/>
              </w:rPr>
              <w:t xml:space="preserve">London </w:t>
            </w:r>
            <w:r w:rsidR="00CD742A" w:rsidRPr="007813A4">
              <w:rPr>
                <w:rFonts w:cs="Arial"/>
                <w:b/>
                <w:bCs/>
                <w:szCs w:val="20"/>
              </w:rPr>
              <w:t>Overseas Inc.</w:t>
            </w:r>
          </w:p>
        </w:tc>
        <w:tc>
          <w:tcPr>
            <w:tcW w:w="3383" w:type="pct"/>
            <w:vAlign w:val="center"/>
          </w:tcPr>
          <w:p w14:paraId="3D93D252" w14:textId="0370C167" w:rsidR="007605E6" w:rsidRPr="007813A4" w:rsidRDefault="007605E6" w:rsidP="007D00B2">
            <w:pPr>
              <w:rPr>
                <w:rFonts w:cs="Arial"/>
                <w:szCs w:val="20"/>
              </w:rPr>
            </w:pPr>
            <w:r w:rsidRPr="007813A4">
              <w:rPr>
                <w:rFonts w:cs="Arial"/>
                <w:szCs w:val="20"/>
              </w:rPr>
              <w:t>La participación en esta empresa es del 100% y se dedica a la administración de inversiones en acciones de compañías asociadas.</w:t>
            </w:r>
          </w:p>
        </w:tc>
      </w:tr>
    </w:tbl>
    <w:p w14:paraId="585EA1FA" w14:textId="77777777" w:rsidR="007605E6" w:rsidRPr="00C26885" w:rsidRDefault="007605E6" w:rsidP="007605E6">
      <w:pPr>
        <w:rPr>
          <w:rFonts w:cs="Arial"/>
          <w:szCs w:val="20"/>
        </w:rPr>
      </w:pPr>
    </w:p>
    <w:p w14:paraId="692D5A4B" w14:textId="50834C1D" w:rsidR="007605E6" w:rsidRPr="00C26885" w:rsidRDefault="007605E6" w:rsidP="00705162">
      <w:pPr>
        <w:pStyle w:val="Ttulo3"/>
        <w:numPr>
          <w:ilvl w:val="1"/>
          <w:numId w:val="5"/>
        </w:numPr>
        <w:rPr>
          <w:rFonts w:cs="Arial"/>
          <w:b/>
          <w:bCs/>
          <w:sz w:val="20"/>
          <w:szCs w:val="20"/>
        </w:rPr>
      </w:pPr>
      <w:bookmarkStart w:id="130" w:name="_Toc131092885"/>
      <w:bookmarkStart w:id="131" w:name="_Toc131501086"/>
      <w:bookmarkStart w:id="132" w:name="_Toc228284527"/>
      <w:r w:rsidRPr="00C26885">
        <w:rPr>
          <w:rFonts w:cs="Arial"/>
          <w:b/>
          <w:bCs/>
          <w:sz w:val="20"/>
          <w:szCs w:val="20"/>
        </w:rPr>
        <w:t>Estructura organizativa</w:t>
      </w:r>
      <w:bookmarkEnd w:id="130"/>
      <w:bookmarkEnd w:id="131"/>
      <w:bookmarkEnd w:id="132"/>
    </w:p>
    <w:p w14:paraId="0BEDCDA9" w14:textId="7EAC41B0" w:rsidR="007605E6" w:rsidRPr="00C26885" w:rsidRDefault="007605E6" w:rsidP="007605E6">
      <w:pPr>
        <w:rPr>
          <w:rFonts w:cs="Arial"/>
          <w:szCs w:val="20"/>
        </w:rPr>
      </w:pPr>
      <w:r w:rsidRPr="00C26885">
        <w:rPr>
          <w:rFonts w:cs="Arial"/>
          <w:szCs w:val="20"/>
        </w:rPr>
        <w:t xml:space="preserve">La estructura organizativa de la Compañía </w:t>
      </w:r>
      <w:r w:rsidR="00236419" w:rsidRPr="00C26885">
        <w:rPr>
          <w:rFonts w:cs="Arial"/>
          <w:szCs w:val="20"/>
        </w:rPr>
        <w:t xml:space="preserve">se </w:t>
      </w:r>
      <w:r w:rsidRPr="00C26885">
        <w:rPr>
          <w:rFonts w:cs="Arial"/>
          <w:szCs w:val="20"/>
        </w:rPr>
        <w:t>refleja en el organigrama que se presenta a continuación</w:t>
      </w:r>
      <w:r w:rsidR="00407F8E" w:rsidRPr="00C26885">
        <w:rPr>
          <w:rFonts w:cs="Arial"/>
          <w:szCs w:val="20"/>
        </w:rPr>
        <w:t xml:space="preserve">, está estructura </w:t>
      </w:r>
      <w:r w:rsidR="00080AB9" w:rsidRPr="00C26885">
        <w:rPr>
          <w:rFonts w:cs="Arial"/>
          <w:szCs w:val="20"/>
        </w:rPr>
        <w:t>ya considera la eliminación de todas las subsidiarias que formaron parte de la transacción con Heineken</w:t>
      </w:r>
      <w:r w:rsidRPr="00C26885">
        <w:rPr>
          <w:rFonts w:cs="Arial"/>
          <w:szCs w:val="20"/>
        </w:rPr>
        <w:t>:</w:t>
      </w:r>
    </w:p>
    <w:p w14:paraId="3CF77AC7" w14:textId="35906ABB" w:rsidR="007605E6" w:rsidRDefault="007605E6" w:rsidP="00AD186C">
      <w:pPr>
        <w:pStyle w:val="Descripcin"/>
        <w:spacing w:after="0"/>
        <w:rPr>
          <w:rFonts w:cs="Arial"/>
          <w:szCs w:val="20"/>
        </w:rPr>
      </w:pPr>
    </w:p>
    <w:p w14:paraId="158214A7" w14:textId="77777777" w:rsidR="00C03443" w:rsidRDefault="00C03443" w:rsidP="00C03443"/>
    <w:p w14:paraId="6BE944D9" w14:textId="77777777" w:rsidR="00C03443" w:rsidRDefault="00C03443" w:rsidP="00C03443"/>
    <w:p w14:paraId="64214F0C" w14:textId="77777777" w:rsidR="00C03443" w:rsidRDefault="00C03443" w:rsidP="00C03443"/>
    <w:p w14:paraId="46C786AD" w14:textId="77777777" w:rsidR="00C03443" w:rsidRPr="00C03443" w:rsidRDefault="00C03443" w:rsidP="00C03443"/>
    <w:p w14:paraId="6ACE1040" w14:textId="6F61A195" w:rsidR="00893281" w:rsidRPr="00C26885" w:rsidRDefault="00893281" w:rsidP="00893281">
      <w:pPr>
        <w:pStyle w:val="Descripcin"/>
        <w:keepNext/>
      </w:pPr>
      <w:bookmarkStart w:id="133" w:name="_Toc228284757"/>
      <w:r w:rsidRPr="00C26885">
        <w:lastRenderedPageBreak/>
        <w:t xml:space="preserve">Tabla </w:t>
      </w:r>
      <w:fldSimple w:instr=" SEQ Tabla \* ARABIC ">
        <w:r w:rsidR="00725591">
          <w:rPr>
            <w:noProof/>
          </w:rPr>
          <w:t>24</w:t>
        </w:r>
      </w:fldSimple>
      <w:r w:rsidR="00AE7DA0">
        <w:rPr>
          <w:noProof/>
        </w:rPr>
        <w:t>A</w:t>
      </w:r>
      <w:r w:rsidRPr="00C26885">
        <w:t xml:space="preserve"> Detalle de Subsidiarias</w:t>
      </w:r>
      <w:bookmarkEnd w:id="133"/>
    </w:p>
    <w:p w14:paraId="0F350CC9" w14:textId="77777777" w:rsidR="008466DB" w:rsidRPr="00AE7DA0" w:rsidRDefault="008466DB" w:rsidP="007605E6">
      <w:pPr>
        <w:spacing w:line="240" w:lineRule="auto"/>
        <w:rPr>
          <w:rFonts w:cs="Arial"/>
          <w:szCs w:val="20"/>
        </w:rPr>
      </w:pPr>
    </w:p>
    <w:tbl>
      <w:tblPr>
        <w:tblW w:w="10410" w:type="dxa"/>
        <w:tblInd w:w="80" w:type="dxa"/>
        <w:tblLayout w:type="fixed"/>
        <w:tblCellMar>
          <w:left w:w="80" w:type="dxa"/>
          <w:right w:w="80" w:type="dxa"/>
        </w:tblCellMar>
        <w:tblLook w:val="0000" w:firstRow="0" w:lastRow="0" w:firstColumn="0" w:lastColumn="0" w:noHBand="0" w:noVBand="0"/>
      </w:tblPr>
      <w:tblGrid>
        <w:gridCol w:w="5874"/>
        <w:gridCol w:w="2977"/>
        <w:gridCol w:w="850"/>
        <w:gridCol w:w="709"/>
      </w:tblGrid>
      <w:tr w:rsidR="00C1052A" w:rsidRPr="00382A62" w14:paraId="2756C360" w14:textId="77777777" w:rsidTr="00575B46">
        <w:trPr>
          <w:cantSplit/>
        </w:trPr>
        <w:tc>
          <w:tcPr>
            <w:tcW w:w="5874" w:type="dxa"/>
            <w:vAlign w:val="bottom"/>
          </w:tcPr>
          <w:p w14:paraId="4DBF637E" w14:textId="77777777" w:rsidR="00C1052A" w:rsidRPr="00382A62" w:rsidRDefault="00C1052A" w:rsidP="00575B46">
            <w:pPr>
              <w:keepNext/>
              <w:tabs>
                <w:tab w:val="right" w:pos="900"/>
                <w:tab w:val="left" w:pos="4500"/>
              </w:tabs>
              <w:spacing w:after="0" w:line="240" w:lineRule="auto"/>
              <w:outlineLvl w:val="6"/>
              <w:rPr>
                <w:rFonts w:eastAsia="Calibri" w:cs="Arial"/>
                <w:szCs w:val="20"/>
                <w:u w:val="single"/>
              </w:rPr>
            </w:pPr>
          </w:p>
        </w:tc>
        <w:tc>
          <w:tcPr>
            <w:tcW w:w="2977" w:type="dxa"/>
            <w:vAlign w:val="bottom"/>
          </w:tcPr>
          <w:p w14:paraId="4258C5A5" w14:textId="77777777" w:rsidR="00C1052A" w:rsidRPr="00382A62" w:rsidRDefault="00C1052A" w:rsidP="00575B46">
            <w:pPr>
              <w:spacing w:after="0" w:line="240" w:lineRule="auto"/>
              <w:ind w:firstLine="10"/>
              <w:jc w:val="center"/>
              <w:rPr>
                <w:rFonts w:eastAsia="Calibri" w:cs="Arial"/>
                <w:szCs w:val="20"/>
              </w:rPr>
            </w:pPr>
          </w:p>
        </w:tc>
        <w:tc>
          <w:tcPr>
            <w:tcW w:w="1559" w:type="dxa"/>
            <w:gridSpan w:val="2"/>
            <w:vAlign w:val="bottom"/>
          </w:tcPr>
          <w:p w14:paraId="62A321DB" w14:textId="77777777" w:rsidR="00C1052A" w:rsidRPr="00382A62" w:rsidRDefault="00C1052A" w:rsidP="00575B46">
            <w:pPr>
              <w:spacing w:after="0" w:line="240" w:lineRule="auto"/>
              <w:ind w:firstLine="10"/>
              <w:jc w:val="center"/>
              <w:rPr>
                <w:rFonts w:eastAsia="Calibri" w:cs="Arial"/>
                <w:b/>
                <w:szCs w:val="20"/>
                <w:u w:val="single"/>
              </w:rPr>
            </w:pPr>
            <w:r w:rsidRPr="00382A62">
              <w:rPr>
                <w:rFonts w:eastAsia="Calibri" w:cs="Arial"/>
                <w:b/>
                <w:szCs w:val="20"/>
                <w:u w:val="single"/>
              </w:rPr>
              <w:t>Porcentaje de participación</w:t>
            </w:r>
          </w:p>
        </w:tc>
      </w:tr>
      <w:tr w:rsidR="00C1052A" w:rsidRPr="00382A62" w14:paraId="1762D9C1" w14:textId="77777777" w:rsidTr="00575B46">
        <w:trPr>
          <w:cantSplit/>
        </w:trPr>
        <w:tc>
          <w:tcPr>
            <w:tcW w:w="5874" w:type="dxa"/>
            <w:vAlign w:val="bottom"/>
          </w:tcPr>
          <w:p w14:paraId="4691F42B" w14:textId="77777777" w:rsidR="00C1052A" w:rsidRPr="00382A62" w:rsidRDefault="00C1052A" w:rsidP="00575B46">
            <w:pPr>
              <w:keepNext/>
              <w:tabs>
                <w:tab w:val="right" w:pos="900"/>
                <w:tab w:val="left" w:pos="4500"/>
              </w:tabs>
              <w:spacing w:after="0" w:line="240" w:lineRule="auto"/>
              <w:outlineLvl w:val="6"/>
              <w:rPr>
                <w:rFonts w:eastAsia="Calibri" w:cs="Arial"/>
                <w:b/>
                <w:szCs w:val="20"/>
                <w:u w:val="single"/>
              </w:rPr>
            </w:pPr>
            <w:r w:rsidRPr="00382A62">
              <w:rPr>
                <w:rFonts w:eastAsia="Calibri" w:cs="Arial"/>
                <w:b/>
                <w:szCs w:val="20"/>
                <w:u w:val="single"/>
              </w:rPr>
              <w:t>Subsidiarias y operación conjunta</w:t>
            </w:r>
          </w:p>
        </w:tc>
        <w:tc>
          <w:tcPr>
            <w:tcW w:w="2977" w:type="dxa"/>
            <w:vAlign w:val="bottom"/>
          </w:tcPr>
          <w:p w14:paraId="6850FB99" w14:textId="77777777" w:rsidR="00C1052A" w:rsidRPr="00382A62" w:rsidRDefault="00C1052A" w:rsidP="00575B46">
            <w:pPr>
              <w:spacing w:after="0" w:line="240" w:lineRule="auto"/>
              <w:ind w:right="10"/>
              <w:jc w:val="center"/>
              <w:rPr>
                <w:rFonts w:eastAsia="Calibri" w:cs="Arial"/>
                <w:b/>
                <w:szCs w:val="20"/>
                <w:u w:val="single"/>
              </w:rPr>
            </w:pPr>
            <w:r w:rsidRPr="00382A62">
              <w:rPr>
                <w:rFonts w:eastAsia="Calibri" w:cs="Arial"/>
                <w:b/>
                <w:szCs w:val="20"/>
                <w:u w:val="single"/>
              </w:rPr>
              <w:t>País</w:t>
            </w:r>
          </w:p>
        </w:tc>
        <w:tc>
          <w:tcPr>
            <w:tcW w:w="850" w:type="dxa"/>
          </w:tcPr>
          <w:p w14:paraId="05D0FE98" w14:textId="77777777" w:rsidR="00C1052A" w:rsidRPr="00B63068" w:rsidRDefault="00C1052A" w:rsidP="00575B46">
            <w:pPr>
              <w:spacing w:after="0" w:line="240" w:lineRule="auto"/>
              <w:ind w:right="10"/>
              <w:jc w:val="center"/>
              <w:rPr>
                <w:rFonts w:eastAsia="Calibri" w:cs="Arial"/>
                <w:b/>
                <w:bCs/>
                <w:szCs w:val="20"/>
                <w:u w:val="single"/>
              </w:rPr>
            </w:pPr>
            <w:r w:rsidRPr="00B63068">
              <w:rPr>
                <w:b/>
                <w:bCs/>
                <w:u w:val="single"/>
              </w:rPr>
              <w:t>202</w:t>
            </w:r>
            <w:r>
              <w:rPr>
                <w:b/>
                <w:bCs/>
                <w:u w:val="single"/>
              </w:rPr>
              <w:t>5</w:t>
            </w:r>
          </w:p>
        </w:tc>
        <w:tc>
          <w:tcPr>
            <w:tcW w:w="709" w:type="dxa"/>
          </w:tcPr>
          <w:p w14:paraId="3DC3B0CF" w14:textId="77777777" w:rsidR="00C1052A" w:rsidRPr="00B63068" w:rsidRDefault="00C1052A" w:rsidP="00575B46">
            <w:pPr>
              <w:spacing w:after="0" w:line="240" w:lineRule="auto"/>
              <w:ind w:right="10"/>
              <w:jc w:val="center"/>
              <w:rPr>
                <w:rFonts w:eastAsia="Calibri" w:cs="Arial"/>
                <w:b/>
                <w:bCs/>
                <w:szCs w:val="20"/>
                <w:u w:val="single"/>
              </w:rPr>
            </w:pPr>
            <w:r w:rsidRPr="00B63068">
              <w:rPr>
                <w:b/>
                <w:bCs/>
                <w:u w:val="single"/>
              </w:rPr>
              <w:t>202</w:t>
            </w:r>
            <w:r>
              <w:rPr>
                <w:b/>
                <w:bCs/>
                <w:u w:val="single"/>
              </w:rPr>
              <w:t>4</w:t>
            </w:r>
          </w:p>
        </w:tc>
      </w:tr>
      <w:tr w:rsidR="00C1052A" w:rsidRPr="00382A62" w14:paraId="47CC5908" w14:textId="77777777" w:rsidTr="00575B46">
        <w:trPr>
          <w:cantSplit/>
        </w:trPr>
        <w:tc>
          <w:tcPr>
            <w:tcW w:w="5874" w:type="dxa"/>
          </w:tcPr>
          <w:p w14:paraId="464891D0" w14:textId="77777777" w:rsidR="00C1052A" w:rsidRPr="00382A62" w:rsidRDefault="00C1052A" w:rsidP="00575B46">
            <w:pPr>
              <w:tabs>
                <w:tab w:val="right" w:pos="900"/>
                <w:tab w:val="left" w:pos="4500"/>
              </w:tabs>
              <w:spacing w:after="0" w:line="240" w:lineRule="auto"/>
              <w:ind w:left="100" w:right="-350"/>
              <w:rPr>
                <w:rFonts w:eastAsia="Calibri" w:cs="Arial"/>
                <w:szCs w:val="20"/>
                <w:u w:val="single"/>
              </w:rPr>
            </w:pPr>
            <w:r w:rsidRPr="000827FA">
              <w:t>Distribuidora La Florida, S.A.:</w:t>
            </w:r>
          </w:p>
        </w:tc>
        <w:tc>
          <w:tcPr>
            <w:tcW w:w="2977" w:type="dxa"/>
          </w:tcPr>
          <w:p w14:paraId="690EA417" w14:textId="77777777" w:rsidR="00C1052A" w:rsidRPr="00382A62" w:rsidRDefault="00C1052A" w:rsidP="00575B46">
            <w:pPr>
              <w:spacing w:after="0" w:line="240" w:lineRule="auto"/>
              <w:ind w:left="61" w:right="10"/>
              <w:jc w:val="left"/>
              <w:rPr>
                <w:rFonts w:eastAsia="Calibri" w:cs="Arial"/>
                <w:szCs w:val="20"/>
              </w:rPr>
            </w:pPr>
            <w:r w:rsidRPr="006238B0">
              <w:t>Costa Rica</w:t>
            </w:r>
          </w:p>
        </w:tc>
        <w:tc>
          <w:tcPr>
            <w:tcW w:w="850" w:type="dxa"/>
          </w:tcPr>
          <w:p w14:paraId="71B9E3CA"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 xml:space="preserve"> 75%</w:t>
            </w:r>
          </w:p>
        </w:tc>
        <w:tc>
          <w:tcPr>
            <w:tcW w:w="709" w:type="dxa"/>
          </w:tcPr>
          <w:p w14:paraId="0364A9A2"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 xml:space="preserve"> 75%</w:t>
            </w:r>
          </w:p>
        </w:tc>
      </w:tr>
      <w:tr w:rsidR="00C1052A" w:rsidRPr="00382A62" w14:paraId="491BF1A1" w14:textId="77777777" w:rsidTr="00575B46">
        <w:trPr>
          <w:cantSplit/>
        </w:trPr>
        <w:tc>
          <w:tcPr>
            <w:tcW w:w="5874" w:type="dxa"/>
          </w:tcPr>
          <w:p w14:paraId="0580760E" w14:textId="77777777" w:rsidR="00C1052A" w:rsidRPr="00382A62" w:rsidRDefault="00C1052A" w:rsidP="00575B46">
            <w:pPr>
              <w:spacing w:after="0" w:line="240" w:lineRule="auto"/>
              <w:ind w:left="261"/>
              <w:rPr>
                <w:rFonts w:eastAsia="Calibri" w:cs="Arial"/>
                <w:szCs w:val="20"/>
              </w:rPr>
            </w:pPr>
            <w:r w:rsidRPr="000827FA">
              <w:t>HA&amp;COM Bebidas del Mundo, S.A.</w:t>
            </w:r>
          </w:p>
        </w:tc>
        <w:tc>
          <w:tcPr>
            <w:tcW w:w="2977" w:type="dxa"/>
          </w:tcPr>
          <w:p w14:paraId="2C3DAB03" w14:textId="77777777" w:rsidR="00C1052A" w:rsidRPr="00382A62" w:rsidRDefault="00C1052A" w:rsidP="00575B46">
            <w:pPr>
              <w:spacing w:after="0" w:line="240" w:lineRule="auto"/>
              <w:ind w:left="61" w:right="10"/>
              <w:jc w:val="left"/>
              <w:rPr>
                <w:rFonts w:eastAsia="Calibri" w:cs="Arial"/>
                <w:szCs w:val="20"/>
              </w:rPr>
            </w:pPr>
            <w:r w:rsidRPr="006238B0">
              <w:t>Costa Rica</w:t>
            </w:r>
          </w:p>
        </w:tc>
        <w:tc>
          <w:tcPr>
            <w:tcW w:w="850" w:type="dxa"/>
          </w:tcPr>
          <w:p w14:paraId="54D66735"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 xml:space="preserve">  50%</w:t>
            </w:r>
          </w:p>
        </w:tc>
        <w:tc>
          <w:tcPr>
            <w:tcW w:w="709" w:type="dxa"/>
          </w:tcPr>
          <w:p w14:paraId="40424348"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 xml:space="preserve">  50%</w:t>
            </w:r>
          </w:p>
        </w:tc>
      </w:tr>
      <w:tr w:rsidR="00C1052A" w:rsidRPr="00382A62" w14:paraId="16F9EBC7" w14:textId="77777777" w:rsidTr="00575B46">
        <w:trPr>
          <w:cantSplit/>
        </w:trPr>
        <w:tc>
          <w:tcPr>
            <w:tcW w:w="5874" w:type="dxa"/>
          </w:tcPr>
          <w:p w14:paraId="50118A79" w14:textId="77777777" w:rsidR="00C1052A" w:rsidRPr="00382A62" w:rsidRDefault="00C1052A" w:rsidP="00575B46">
            <w:pPr>
              <w:spacing w:after="0" w:line="240" w:lineRule="auto"/>
              <w:ind w:left="261"/>
              <w:rPr>
                <w:rFonts w:eastAsia="Calibri" w:cs="Arial"/>
                <w:szCs w:val="20"/>
              </w:rPr>
            </w:pPr>
            <w:r w:rsidRPr="000827FA">
              <w:t>Industrias Alimenticias Kern´s y Compañía., S.C.A.</w:t>
            </w:r>
          </w:p>
        </w:tc>
        <w:tc>
          <w:tcPr>
            <w:tcW w:w="2977" w:type="dxa"/>
          </w:tcPr>
          <w:p w14:paraId="4BFA2DC1" w14:textId="77777777" w:rsidR="00C1052A" w:rsidRPr="00382A62" w:rsidRDefault="00C1052A" w:rsidP="00575B46">
            <w:pPr>
              <w:spacing w:after="0" w:line="240" w:lineRule="auto"/>
              <w:ind w:left="61" w:right="10"/>
              <w:jc w:val="left"/>
              <w:rPr>
                <w:rFonts w:eastAsia="Calibri" w:cs="Arial"/>
                <w:szCs w:val="20"/>
              </w:rPr>
            </w:pPr>
            <w:r w:rsidRPr="006238B0">
              <w:t>Guatemala</w:t>
            </w:r>
          </w:p>
        </w:tc>
        <w:tc>
          <w:tcPr>
            <w:tcW w:w="850" w:type="dxa"/>
          </w:tcPr>
          <w:p w14:paraId="57BA313C"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1CFFA8C2"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14B2D4A9" w14:textId="77777777" w:rsidTr="00575B46">
        <w:trPr>
          <w:cantSplit/>
        </w:trPr>
        <w:tc>
          <w:tcPr>
            <w:tcW w:w="5874" w:type="dxa"/>
          </w:tcPr>
          <w:p w14:paraId="0CD6E7D8" w14:textId="77777777" w:rsidR="00C1052A" w:rsidRPr="00382A62" w:rsidRDefault="00C1052A" w:rsidP="00575B46">
            <w:pPr>
              <w:spacing w:after="0" w:line="240" w:lineRule="auto"/>
              <w:ind w:firstLine="549"/>
              <w:rPr>
                <w:rFonts w:eastAsia="Calibri" w:cs="Arial"/>
                <w:szCs w:val="20"/>
              </w:rPr>
            </w:pPr>
            <w:r w:rsidRPr="000827FA">
              <w:t>Industrias Alimenticias Kern´s El Salvador, S.A. de C.V.</w:t>
            </w:r>
          </w:p>
        </w:tc>
        <w:tc>
          <w:tcPr>
            <w:tcW w:w="2977" w:type="dxa"/>
          </w:tcPr>
          <w:p w14:paraId="2B8905F0" w14:textId="77777777" w:rsidR="00C1052A" w:rsidRPr="00382A62" w:rsidRDefault="00C1052A" w:rsidP="00575B46">
            <w:pPr>
              <w:spacing w:after="0" w:line="240" w:lineRule="auto"/>
              <w:ind w:left="61" w:right="10"/>
              <w:jc w:val="left"/>
              <w:rPr>
                <w:rFonts w:eastAsia="Calibri" w:cs="Arial"/>
                <w:szCs w:val="20"/>
              </w:rPr>
            </w:pPr>
            <w:r w:rsidRPr="006238B0">
              <w:t>El Salvador</w:t>
            </w:r>
          </w:p>
        </w:tc>
        <w:tc>
          <w:tcPr>
            <w:tcW w:w="850" w:type="dxa"/>
          </w:tcPr>
          <w:p w14:paraId="42B59211"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4AB173C3"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0E4BC05D" w14:textId="77777777" w:rsidTr="00575B46">
        <w:trPr>
          <w:cantSplit/>
        </w:trPr>
        <w:tc>
          <w:tcPr>
            <w:tcW w:w="5874" w:type="dxa"/>
          </w:tcPr>
          <w:p w14:paraId="2B95228D" w14:textId="77777777" w:rsidR="00C1052A" w:rsidRPr="008C3796" w:rsidRDefault="00C1052A" w:rsidP="00575B46">
            <w:pPr>
              <w:spacing w:after="0" w:line="240" w:lineRule="auto"/>
              <w:ind w:left="261"/>
              <w:rPr>
                <w:rFonts w:eastAsia="Calibri" w:cs="Arial"/>
                <w:szCs w:val="20"/>
                <w:lang w:val="en-US"/>
              </w:rPr>
            </w:pPr>
            <w:r w:rsidRPr="008C3796">
              <w:rPr>
                <w:lang w:val="en-US"/>
              </w:rPr>
              <w:t>Florida Foods and Beverages Corp.</w:t>
            </w:r>
          </w:p>
        </w:tc>
        <w:tc>
          <w:tcPr>
            <w:tcW w:w="2977" w:type="dxa"/>
          </w:tcPr>
          <w:p w14:paraId="135B35D2" w14:textId="77777777" w:rsidR="00C1052A" w:rsidRPr="00382A62" w:rsidRDefault="00C1052A" w:rsidP="00575B46">
            <w:pPr>
              <w:spacing w:after="0" w:line="240" w:lineRule="auto"/>
              <w:ind w:left="61" w:right="10"/>
              <w:jc w:val="left"/>
              <w:rPr>
                <w:rFonts w:eastAsia="Calibri" w:cs="Arial"/>
                <w:szCs w:val="20"/>
              </w:rPr>
            </w:pPr>
            <w:r w:rsidRPr="006238B0">
              <w:t>Estados Unidos de América</w:t>
            </w:r>
          </w:p>
        </w:tc>
        <w:tc>
          <w:tcPr>
            <w:tcW w:w="850" w:type="dxa"/>
          </w:tcPr>
          <w:p w14:paraId="2D2C6E6A"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1C94AA08"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7D7E71CA" w14:textId="77777777" w:rsidTr="00575B46">
        <w:trPr>
          <w:cantSplit/>
        </w:trPr>
        <w:tc>
          <w:tcPr>
            <w:tcW w:w="5874" w:type="dxa"/>
          </w:tcPr>
          <w:p w14:paraId="0B1F5FE5" w14:textId="77777777" w:rsidR="00C1052A" w:rsidRPr="00382A62" w:rsidRDefault="00C1052A" w:rsidP="00575B46">
            <w:pPr>
              <w:tabs>
                <w:tab w:val="right" w:pos="900"/>
                <w:tab w:val="left" w:pos="4500"/>
              </w:tabs>
              <w:spacing w:after="0" w:line="240" w:lineRule="auto"/>
              <w:ind w:left="266" w:firstLine="141"/>
              <w:rPr>
                <w:rFonts w:eastAsia="Calibri" w:cs="Arial"/>
                <w:szCs w:val="20"/>
              </w:rPr>
            </w:pPr>
            <w:r w:rsidRPr="000827FA">
              <w:t xml:space="preserve">     Comapan, S.A.</w:t>
            </w:r>
          </w:p>
        </w:tc>
        <w:tc>
          <w:tcPr>
            <w:tcW w:w="2977" w:type="dxa"/>
          </w:tcPr>
          <w:p w14:paraId="4DAE78D5" w14:textId="77777777" w:rsidR="00C1052A" w:rsidRPr="00382A62" w:rsidRDefault="00C1052A" w:rsidP="00575B46">
            <w:pPr>
              <w:spacing w:after="0" w:line="240" w:lineRule="auto"/>
              <w:ind w:left="61" w:right="10"/>
              <w:jc w:val="left"/>
              <w:rPr>
                <w:rFonts w:eastAsia="Calibri" w:cs="Arial"/>
                <w:szCs w:val="20"/>
              </w:rPr>
            </w:pPr>
            <w:r w:rsidRPr="006238B0">
              <w:t>Costa Rica</w:t>
            </w:r>
          </w:p>
        </w:tc>
        <w:tc>
          <w:tcPr>
            <w:tcW w:w="850" w:type="dxa"/>
          </w:tcPr>
          <w:p w14:paraId="395E5666"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73256AC8"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11B40BFB" w14:textId="77777777" w:rsidTr="00575B46">
        <w:trPr>
          <w:cantSplit/>
        </w:trPr>
        <w:tc>
          <w:tcPr>
            <w:tcW w:w="5874" w:type="dxa"/>
          </w:tcPr>
          <w:p w14:paraId="76E04B64" w14:textId="77777777" w:rsidR="00C1052A" w:rsidRPr="00382A62" w:rsidRDefault="00C1052A" w:rsidP="00575B46">
            <w:pPr>
              <w:tabs>
                <w:tab w:val="left" w:pos="4500"/>
              </w:tabs>
              <w:spacing w:after="0" w:line="240" w:lineRule="auto"/>
              <w:ind w:left="266"/>
              <w:rPr>
                <w:rFonts w:eastAsia="Calibri" w:cs="Arial"/>
                <w:szCs w:val="20"/>
              </w:rPr>
            </w:pPr>
            <w:r w:rsidRPr="000827FA">
              <w:t>CCR American Holdings, Inc.</w:t>
            </w:r>
          </w:p>
        </w:tc>
        <w:tc>
          <w:tcPr>
            <w:tcW w:w="2977" w:type="dxa"/>
          </w:tcPr>
          <w:p w14:paraId="15B922A8" w14:textId="77777777" w:rsidR="00C1052A" w:rsidRPr="00382A62" w:rsidRDefault="00C1052A" w:rsidP="00575B46">
            <w:pPr>
              <w:spacing w:after="0" w:line="240" w:lineRule="auto"/>
              <w:ind w:left="61" w:right="10"/>
              <w:jc w:val="left"/>
              <w:rPr>
                <w:rFonts w:eastAsia="Calibri" w:cs="Arial"/>
                <w:szCs w:val="20"/>
              </w:rPr>
            </w:pPr>
            <w:r w:rsidRPr="006238B0">
              <w:t>Estados Unidos de América</w:t>
            </w:r>
          </w:p>
        </w:tc>
        <w:tc>
          <w:tcPr>
            <w:tcW w:w="850" w:type="dxa"/>
          </w:tcPr>
          <w:p w14:paraId="7A734D16"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34613ED4"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4F6E22D0" w14:textId="77777777" w:rsidTr="00575B46">
        <w:trPr>
          <w:cantSplit/>
        </w:trPr>
        <w:tc>
          <w:tcPr>
            <w:tcW w:w="5874" w:type="dxa"/>
          </w:tcPr>
          <w:p w14:paraId="433C622B" w14:textId="77777777" w:rsidR="00C1052A" w:rsidRPr="00382A62" w:rsidRDefault="00C1052A" w:rsidP="00575B46">
            <w:pPr>
              <w:tabs>
                <w:tab w:val="left" w:pos="4500"/>
              </w:tabs>
              <w:spacing w:after="0" w:line="240" w:lineRule="auto"/>
              <w:ind w:left="266" w:firstLine="141"/>
              <w:rPr>
                <w:rFonts w:eastAsia="Calibri" w:cs="Arial"/>
                <w:szCs w:val="20"/>
              </w:rPr>
            </w:pPr>
            <w:r w:rsidRPr="000827FA">
              <w:t>CCR American Breweries, Inc.:</w:t>
            </w:r>
          </w:p>
        </w:tc>
        <w:tc>
          <w:tcPr>
            <w:tcW w:w="2977" w:type="dxa"/>
          </w:tcPr>
          <w:p w14:paraId="7E8ED81F" w14:textId="77777777" w:rsidR="00C1052A" w:rsidRPr="00382A62" w:rsidRDefault="00C1052A" w:rsidP="00575B46">
            <w:pPr>
              <w:spacing w:after="0" w:line="240" w:lineRule="auto"/>
              <w:ind w:left="61" w:right="10"/>
              <w:jc w:val="left"/>
              <w:rPr>
                <w:rFonts w:eastAsia="Calibri" w:cs="Arial"/>
                <w:szCs w:val="20"/>
              </w:rPr>
            </w:pPr>
            <w:r w:rsidRPr="006238B0">
              <w:t>Estados Unidos de América</w:t>
            </w:r>
          </w:p>
        </w:tc>
        <w:tc>
          <w:tcPr>
            <w:tcW w:w="850" w:type="dxa"/>
          </w:tcPr>
          <w:p w14:paraId="4906088F"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078333FD"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36F2DB9F" w14:textId="77777777" w:rsidTr="00575B46">
        <w:trPr>
          <w:cantSplit/>
        </w:trPr>
        <w:tc>
          <w:tcPr>
            <w:tcW w:w="5874" w:type="dxa"/>
          </w:tcPr>
          <w:p w14:paraId="4F3A5E5A" w14:textId="77777777" w:rsidR="00C1052A" w:rsidRPr="00382A62" w:rsidRDefault="00C1052A" w:rsidP="00575B46">
            <w:pPr>
              <w:tabs>
                <w:tab w:val="left" w:pos="4500"/>
              </w:tabs>
              <w:spacing w:after="0" w:line="240" w:lineRule="auto"/>
              <w:ind w:left="407" w:firstLine="284"/>
              <w:rPr>
                <w:rFonts w:eastAsia="Calibri" w:cs="Arial"/>
                <w:szCs w:val="20"/>
                <w:lang w:val="en-US"/>
              </w:rPr>
            </w:pPr>
            <w:r w:rsidRPr="008C3796">
              <w:rPr>
                <w:lang w:val="en-US"/>
              </w:rPr>
              <w:t>North American Breweries Holdings, LLC</w:t>
            </w:r>
          </w:p>
        </w:tc>
        <w:tc>
          <w:tcPr>
            <w:tcW w:w="2977" w:type="dxa"/>
          </w:tcPr>
          <w:p w14:paraId="0D4285E7" w14:textId="77777777" w:rsidR="00C1052A" w:rsidRPr="00382A62" w:rsidRDefault="00C1052A" w:rsidP="00575B46">
            <w:pPr>
              <w:spacing w:after="0" w:line="240" w:lineRule="auto"/>
              <w:ind w:left="61" w:right="10"/>
              <w:jc w:val="left"/>
              <w:rPr>
                <w:rFonts w:eastAsia="Calibri" w:cs="Arial"/>
                <w:szCs w:val="20"/>
              </w:rPr>
            </w:pPr>
            <w:r w:rsidRPr="006238B0">
              <w:t>Estados Unidos de América</w:t>
            </w:r>
          </w:p>
        </w:tc>
        <w:tc>
          <w:tcPr>
            <w:tcW w:w="850" w:type="dxa"/>
          </w:tcPr>
          <w:p w14:paraId="4C17B546"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44922DC6"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25EBE364" w14:textId="77777777" w:rsidTr="00575B46">
        <w:trPr>
          <w:cantSplit/>
        </w:trPr>
        <w:tc>
          <w:tcPr>
            <w:tcW w:w="5874" w:type="dxa"/>
          </w:tcPr>
          <w:p w14:paraId="1DE042AC" w14:textId="77777777" w:rsidR="00C1052A" w:rsidRPr="00382A62" w:rsidRDefault="00C1052A" w:rsidP="00575B46">
            <w:pPr>
              <w:tabs>
                <w:tab w:val="left" w:pos="4500"/>
              </w:tabs>
              <w:spacing w:after="0" w:line="240" w:lineRule="auto"/>
              <w:ind w:left="407" w:firstLine="562"/>
              <w:rPr>
                <w:rFonts w:eastAsia="Calibri" w:cs="Arial"/>
                <w:szCs w:val="20"/>
                <w:lang w:val="en-US"/>
              </w:rPr>
            </w:pPr>
            <w:r w:rsidRPr="000827FA">
              <w:t>North American Breweries, Inc.</w:t>
            </w:r>
          </w:p>
        </w:tc>
        <w:tc>
          <w:tcPr>
            <w:tcW w:w="2977" w:type="dxa"/>
          </w:tcPr>
          <w:p w14:paraId="3F6A8724" w14:textId="77777777" w:rsidR="00C1052A" w:rsidRPr="00382A62" w:rsidRDefault="00C1052A" w:rsidP="00575B46">
            <w:pPr>
              <w:spacing w:after="0" w:line="240" w:lineRule="auto"/>
              <w:ind w:left="61" w:right="10"/>
              <w:jc w:val="left"/>
              <w:rPr>
                <w:rFonts w:eastAsia="Calibri" w:cs="Arial"/>
                <w:szCs w:val="20"/>
              </w:rPr>
            </w:pPr>
            <w:r w:rsidRPr="006238B0">
              <w:t>Estados Unidos de América</w:t>
            </w:r>
          </w:p>
        </w:tc>
        <w:tc>
          <w:tcPr>
            <w:tcW w:w="850" w:type="dxa"/>
          </w:tcPr>
          <w:p w14:paraId="74CF54EE"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50FA1B08"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61A75149" w14:textId="77777777" w:rsidTr="00575B46">
        <w:trPr>
          <w:cantSplit/>
        </w:trPr>
        <w:tc>
          <w:tcPr>
            <w:tcW w:w="5874" w:type="dxa"/>
          </w:tcPr>
          <w:p w14:paraId="657F32DE" w14:textId="77777777" w:rsidR="00C1052A" w:rsidRPr="00382A62" w:rsidRDefault="00C1052A" w:rsidP="00575B46">
            <w:pPr>
              <w:tabs>
                <w:tab w:val="left" w:pos="4500"/>
              </w:tabs>
              <w:spacing w:after="0" w:line="240" w:lineRule="auto"/>
              <w:ind w:left="407" w:firstLine="846"/>
              <w:rPr>
                <w:rFonts w:eastAsia="Calibri" w:cs="Arial"/>
                <w:szCs w:val="20"/>
                <w:lang w:val="en-US"/>
              </w:rPr>
            </w:pPr>
            <w:r w:rsidRPr="008C3796">
              <w:rPr>
                <w:lang w:val="en-US"/>
              </w:rPr>
              <w:t>Labatt USA Operating Co, LLC</w:t>
            </w:r>
          </w:p>
        </w:tc>
        <w:tc>
          <w:tcPr>
            <w:tcW w:w="2977" w:type="dxa"/>
          </w:tcPr>
          <w:p w14:paraId="5BCF49AF" w14:textId="77777777" w:rsidR="00C1052A" w:rsidRPr="00382A62" w:rsidRDefault="00C1052A" w:rsidP="00575B46">
            <w:pPr>
              <w:spacing w:after="0" w:line="240" w:lineRule="auto"/>
              <w:ind w:left="61" w:right="10"/>
              <w:jc w:val="left"/>
              <w:rPr>
                <w:rFonts w:eastAsia="Calibri" w:cs="Arial"/>
                <w:szCs w:val="20"/>
              </w:rPr>
            </w:pPr>
            <w:r w:rsidRPr="006238B0">
              <w:t>Estados Unidos de América</w:t>
            </w:r>
          </w:p>
        </w:tc>
        <w:tc>
          <w:tcPr>
            <w:tcW w:w="850" w:type="dxa"/>
          </w:tcPr>
          <w:p w14:paraId="3A4AB303"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5EC25E44"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49610395" w14:textId="77777777" w:rsidTr="00575B46">
        <w:trPr>
          <w:cantSplit/>
        </w:trPr>
        <w:tc>
          <w:tcPr>
            <w:tcW w:w="5874" w:type="dxa"/>
          </w:tcPr>
          <w:p w14:paraId="6AE63DA6" w14:textId="77777777" w:rsidR="00C1052A" w:rsidRPr="00382A62" w:rsidRDefault="00C1052A" w:rsidP="00575B46">
            <w:pPr>
              <w:tabs>
                <w:tab w:val="left" w:pos="4500"/>
              </w:tabs>
              <w:spacing w:after="0" w:line="240" w:lineRule="auto"/>
              <w:ind w:left="407" w:firstLine="846"/>
              <w:rPr>
                <w:rFonts w:eastAsia="Calibri" w:cs="Arial"/>
                <w:szCs w:val="20"/>
                <w:lang w:val="en-US"/>
              </w:rPr>
            </w:pPr>
            <w:r w:rsidRPr="008C3796">
              <w:rPr>
                <w:lang w:val="en-US"/>
              </w:rPr>
              <w:t>High Falls Operating Co, LLC</w:t>
            </w:r>
          </w:p>
        </w:tc>
        <w:tc>
          <w:tcPr>
            <w:tcW w:w="2977" w:type="dxa"/>
          </w:tcPr>
          <w:p w14:paraId="1DD80B3C" w14:textId="77777777" w:rsidR="00C1052A" w:rsidRPr="00382A62" w:rsidRDefault="00C1052A" w:rsidP="00575B46">
            <w:pPr>
              <w:spacing w:after="0" w:line="240" w:lineRule="auto"/>
              <w:ind w:left="61" w:right="10"/>
              <w:jc w:val="left"/>
              <w:rPr>
                <w:rFonts w:eastAsia="Calibri" w:cs="Arial"/>
                <w:szCs w:val="20"/>
              </w:rPr>
            </w:pPr>
            <w:r w:rsidRPr="006238B0">
              <w:t>Estados Unidos de América</w:t>
            </w:r>
          </w:p>
        </w:tc>
        <w:tc>
          <w:tcPr>
            <w:tcW w:w="850" w:type="dxa"/>
          </w:tcPr>
          <w:p w14:paraId="0433AF14"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4DD0412C"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4D986E61" w14:textId="77777777" w:rsidTr="00575B46">
        <w:trPr>
          <w:cantSplit/>
        </w:trPr>
        <w:tc>
          <w:tcPr>
            <w:tcW w:w="5874" w:type="dxa"/>
          </w:tcPr>
          <w:p w14:paraId="29D359BA" w14:textId="77777777" w:rsidR="00C1052A" w:rsidRPr="00382A62" w:rsidRDefault="00C1052A" w:rsidP="00575B46">
            <w:pPr>
              <w:tabs>
                <w:tab w:val="left" w:pos="4500"/>
              </w:tabs>
              <w:spacing w:after="0" w:line="240" w:lineRule="auto"/>
              <w:ind w:left="407" w:firstLine="846"/>
              <w:rPr>
                <w:rFonts w:eastAsia="Calibri" w:cs="Arial"/>
                <w:szCs w:val="20"/>
                <w:lang w:val="en-US"/>
              </w:rPr>
            </w:pPr>
            <w:r w:rsidRPr="000827FA">
              <w:t>Independent Brewers United Corporation</w:t>
            </w:r>
          </w:p>
        </w:tc>
        <w:tc>
          <w:tcPr>
            <w:tcW w:w="2977" w:type="dxa"/>
          </w:tcPr>
          <w:p w14:paraId="2C25EBF2" w14:textId="77777777" w:rsidR="00C1052A" w:rsidRPr="00382A62" w:rsidRDefault="00C1052A" w:rsidP="00575B46">
            <w:pPr>
              <w:spacing w:after="0" w:line="240" w:lineRule="auto"/>
              <w:ind w:left="61" w:right="10"/>
              <w:jc w:val="left"/>
              <w:rPr>
                <w:rFonts w:eastAsia="Calibri" w:cs="Arial"/>
                <w:szCs w:val="20"/>
              </w:rPr>
            </w:pPr>
            <w:r w:rsidRPr="006238B0">
              <w:t>Estados Unidos de América</w:t>
            </w:r>
          </w:p>
        </w:tc>
        <w:tc>
          <w:tcPr>
            <w:tcW w:w="850" w:type="dxa"/>
          </w:tcPr>
          <w:p w14:paraId="45D95F4E"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3F2A1C9C"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1D43553E" w14:textId="77777777" w:rsidTr="00575B46">
        <w:trPr>
          <w:cantSplit/>
        </w:trPr>
        <w:tc>
          <w:tcPr>
            <w:tcW w:w="5874" w:type="dxa"/>
          </w:tcPr>
          <w:p w14:paraId="6BCF53AE" w14:textId="77777777" w:rsidR="00C1052A" w:rsidRPr="00382A62" w:rsidRDefault="00C1052A" w:rsidP="00575B46">
            <w:pPr>
              <w:tabs>
                <w:tab w:val="left" w:pos="4500"/>
              </w:tabs>
              <w:spacing w:after="0" w:line="240" w:lineRule="auto"/>
              <w:ind w:left="272"/>
              <w:rPr>
                <w:rFonts w:eastAsia="Calibri" w:cs="Arial"/>
                <w:szCs w:val="20"/>
              </w:rPr>
            </w:pPr>
            <w:r w:rsidRPr="000827FA">
              <w:t>Florida Bebidas y Alimentos Honduras, S.A.</w:t>
            </w:r>
          </w:p>
        </w:tc>
        <w:tc>
          <w:tcPr>
            <w:tcW w:w="2977" w:type="dxa"/>
          </w:tcPr>
          <w:p w14:paraId="0BCA2F41" w14:textId="77777777" w:rsidR="00C1052A" w:rsidRPr="00382A62" w:rsidRDefault="00C1052A" w:rsidP="00575B46">
            <w:pPr>
              <w:spacing w:after="0" w:line="240" w:lineRule="auto"/>
              <w:ind w:left="61" w:right="10"/>
              <w:jc w:val="left"/>
              <w:rPr>
                <w:rFonts w:eastAsia="Calibri" w:cs="Arial"/>
                <w:szCs w:val="20"/>
              </w:rPr>
            </w:pPr>
            <w:r w:rsidRPr="006238B0">
              <w:t>Honduras</w:t>
            </w:r>
          </w:p>
        </w:tc>
        <w:tc>
          <w:tcPr>
            <w:tcW w:w="850" w:type="dxa"/>
          </w:tcPr>
          <w:p w14:paraId="66837999"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5CDCCA22"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066A8B10" w14:textId="77777777" w:rsidTr="00575B46">
        <w:trPr>
          <w:cantSplit/>
        </w:trPr>
        <w:tc>
          <w:tcPr>
            <w:tcW w:w="5874" w:type="dxa"/>
          </w:tcPr>
          <w:p w14:paraId="3B29EBAA" w14:textId="77777777" w:rsidR="00C1052A" w:rsidRPr="00382A62" w:rsidRDefault="00C1052A" w:rsidP="00575B46">
            <w:pPr>
              <w:tabs>
                <w:tab w:val="right" w:pos="900"/>
                <w:tab w:val="left" w:pos="4500"/>
              </w:tabs>
              <w:spacing w:after="0" w:line="240" w:lineRule="auto"/>
              <w:ind w:left="100" w:right="-350"/>
              <w:rPr>
                <w:rFonts w:eastAsia="Calibri" w:cs="Arial"/>
                <w:szCs w:val="20"/>
                <w:u w:val="single"/>
              </w:rPr>
            </w:pPr>
            <w:r w:rsidRPr="000827FA">
              <w:t>Florida Inmobiliaria, S.A.:</w:t>
            </w:r>
          </w:p>
        </w:tc>
        <w:tc>
          <w:tcPr>
            <w:tcW w:w="2977" w:type="dxa"/>
          </w:tcPr>
          <w:p w14:paraId="52429ED1" w14:textId="77777777" w:rsidR="00C1052A" w:rsidRPr="00382A62" w:rsidRDefault="00C1052A" w:rsidP="00575B46">
            <w:pPr>
              <w:spacing w:after="0" w:line="240" w:lineRule="auto"/>
              <w:ind w:left="61" w:right="10"/>
              <w:jc w:val="left"/>
              <w:rPr>
                <w:rFonts w:eastAsia="Calibri" w:cs="Arial"/>
                <w:szCs w:val="20"/>
              </w:rPr>
            </w:pPr>
            <w:r w:rsidRPr="006238B0">
              <w:t>Costa Rica</w:t>
            </w:r>
          </w:p>
        </w:tc>
        <w:tc>
          <w:tcPr>
            <w:tcW w:w="850" w:type="dxa"/>
          </w:tcPr>
          <w:p w14:paraId="60D38B65"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2E9788DE"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6F123405" w14:textId="77777777" w:rsidTr="00575B46">
        <w:trPr>
          <w:cantSplit/>
        </w:trPr>
        <w:tc>
          <w:tcPr>
            <w:tcW w:w="5874" w:type="dxa"/>
          </w:tcPr>
          <w:p w14:paraId="40659332" w14:textId="77777777" w:rsidR="00C1052A" w:rsidRPr="00382A62" w:rsidRDefault="00C1052A" w:rsidP="00575B46">
            <w:pPr>
              <w:tabs>
                <w:tab w:val="right" w:pos="900"/>
                <w:tab w:val="left" w:pos="4500"/>
              </w:tabs>
              <w:spacing w:after="0" w:line="240" w:lineRule="auto"/>
              <w:ind w:left="266"/>
              <w:rPr>
                <w:rFonts w:eastAsia="Calibri" w:cs="Arial"/>
                <w:szCs w:val="20"/>
                <w:lang w:val="en-US"/>
              </w:rPr>
            </w:pPr>
            <w:r w:rsidRPr="000827FA">
              <w:t>Reserva Conchal, S.A.</w:t>
            </w:r>
          </w:p>
        </w:tc>
        <w:tc>
          <w:tcPr>
            <w:tcW w:w="2977" w:type="dxa"/>
          </w:tcPr>
          <w:p w14:paraId="13CCA95A" w14:textId="77777777" w:rsidR="00C1052A" w:rsidRPr="00382A62" w:rsidRDefault="00C1052A" w:rsidP="00575B46">
            <w:pPr>
              <w:spacing w:after="0" w:line="240" w:lineRule="auto"/>
              <w:ind w:left="61" w:right="10"/>
              <w:jc w:val="left"/>
              <w:rPr>
                <w:rFonts w:eastAsia="Calibri" w:cs="Arial"/>
                <w:szCs w:val="20"/>
              </w:rPr>
            </w:pPr>
            <w:r w:rsidRPr="006238B0">
              <w:t>Costa Rica</w:t>
            </w:r>
          </w:p>
        </w:tc>
        <w:tc>
          <w:tcPr>
            <w:tcW w:w="850" w:type="dxa"/>
          </w:tcPr>
          <w:p w14:paraId="2D89A069"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13DBB743"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2F09F0E3" w14:textId="77777777" w:rsidTr="00575B46">
        <w:trPr>
          <w:cantSplit/>
        </w:trPr>
        <w:tc>
          <w:tcPr>
            <w:tcW w:w="5874" w:type="dxa"/>
          </w:tcPr>
          <w:p w14:paraId="286283E0" w14:textId="77777777" w:rsidR="00C1052A" w:rsidRPr="00382A62" w:rsidRDefault="00C1052A" w:rsidP="00575B46">
            <w:pPr>
              <w:tabs>
                <w:tab w:val="right" w:pos="900"/>
                <w:tab w:val="left" w:pos="4500"/>
              </w:tabs>
              <w:spacing w:after="0" w:line="240" w:lineRule="auto"/>
              <w:ind w:left="266"/>
              <w:rPr>
                <w:rFonts w:eastAsia="Calibri" w:cs="Arial"/>
                <w:szCs w:val="20"/>
              </w:rPr>
            </w:pPr>
            <w:r w:rsidRPr="000827FA">
              <w:t>Desarrollos Hoteleros Guanacaste, S.A.</w:t>
            </w:r>
          </w:p>
        </w:tc>
        <w:tc>
          <w:tcPr>
            <w:tcW w:w="2977" w:type="dxa"/>
          </w:tcPr>
          <w:p w14:paraId="6669FD1E" w14:textId="77777777" w:rsidR="00C1052A" w:rsidRPr="00382A62" w:rsidRDefault="00C1052A" w:rsidP="00575B46">
            <w:pPr>
              <w:spacing w:after="0" w:line="240" w:lineRule="auto"/>
              <w:ind w:left="61" w:right="10"/>
              <w:jc w:val="left"/>
              <w:rPr>
                <w:rFonts w:eastAsia="Calibri" w:cs="Arial"/>
                <w:szCs w:val="20"/>
              </w:rPr>
            </w:pPr>
            <w:r w:rsidRPr="006238B0">
              <w:t>Costa Rica</w:t>
            </w:r>
          </w:p>
        </w:tc>
        <w:tc>
          <w:tcPr>
            <w:tcW w:w="850" w:type="dxa"/>
          </w:tcPr>
          <w:p w14:paraId="0B205273"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7207C47D"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3E0686C3" w14:textId="77777777" w:rsidTr="00575B46">
        <w:trPr>
          <w:cantSplit/>
        </w:trPr>
        <w:tc>
          <w:tcPr>
            <w:tcW w:w="5874" w:type="dxa"/>
          </w:tcPr>
          <w:p w14:paraId="2B6B0983" w14:textId="77777777" w:rsidR="00C1052A" w:rsidRPr="00382A62" w:rsidRDefault="00C1052A" w:rsidP="00575B46">
            <w:pPr>
              <w:tabs>
                <w:tab w:val="right" w:pos="900"/>
                <w:tab w:val="left" w:pos="4500"/>
              </w:tabs>
              <w:spacing w:after="0" w:line="240" w:lineRule="auto"/>
              <w:ind w:left="266"/>
              <w:rPr>
                <w:rFonts w:eastAsia="Calibri" w:cs="Arial"/>
                <w:szCs w:val="20"/>
              </w:rPr>
            </w:pPr>
            <w:r w:rsidRPr="000827FA">
              <w:t>República Cervecera, S.A.</w:t>
            </w:r>
          </w:p>
        </w:tc>
        <w:tc>
          <w:tcPr>
            <w:tcW w:w="2977" w:type="dxa"/>
          </w:tcPr>
          <w:p w14:paraId="4458A049" w14:textId="77777777" w:rsidR="00C1052A" w:rsidRPr="00382A62" w:rsidRDefault="00C1052A" w:rsidP="00575B46">
            <w:pPr>
              <w:spacing w:after="0" w:line="240" w:lineRule="auto"/>
              <w:ind w:left="61" w:right="10"/>
              <w:jc w:val="left"/>
              <w:rPr>
                <w:rFonts w:eastAsia="Calibri" w:cs="Arial"/>
                <w:szCs w:val="20"/>
              </w:rPr>
            </w:pPr>
            <w:r w:rsidRPr="006238B0">
              <w:t>Costa Rica</w:t>
            </w:r>
          </w:p>
        </w:tc>
        <w:tc>
          <w:tcPr>
            <w:tcW w:w="850" w:type="dxa"/>
          </w:tcPr>
          <w:p w14:paraId="1709E51E"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60%</w:t>
            </w:r>
          </w:p>
        </w:tc>
        <w:tc>
          <w:tcPr>
            <w:tcW w:w="709" w:type="dxa"/>
          </w:tcPr>
          <w:p w14:paraId="71A76625"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60%</w:t>
            </w:r>
          </w:p>
        </w:tc>
      </w:tr>
      <w:tr w:rsidR="00C1052A" w:rsidRPr="00382A62" w14:paraId="376A59B5" w14:textId="77777777" w:rsidTr="00575B46">
        <w:trPr>
          <w:cantSplit/>
        </w:trPr>
        <w:tc>
          <w:tcPr>
            <w:tcW w:w="5874" w:type="dxa"/>
          </w:tcPr>
          <w:p w14:paraId="1B6CC148" w14:textId="77777777" w:rsidR="00C1052A" w:rsidRPr="00382A62" w:rsidRDefault="00C1052A" w:rsidP="00575B46">
            <w:pPr>
              <w:tabs>
                <w:tab w:val="right" w:pos="900"/>
                <w:tab w:val="left" w:pos="4500"/>
              </w:tabs>
              <w:spacing w:after="0" w:line="240" w:lineRule="auto"/>
              <w:ind w:left="100" w:right="-350"/>
              <w:rPr>
                <w:rFonts w:eastAsia="Calibri" w:cs="Arial"/>
                <w:szCs w:val="20"/>
                <w:u w:val="single"/>
              </w:rPr>
            </w:pPr>
            <w:r w:rsidRPr="000827FA">
              <w:t>Florida Capitales, S.A.:</w:t>
            </w:r>
          </w:p>
        </w:tc>
        <w:tc>
          <w:tcPr>
            <w:tcW w:w="2977" w:type="dxa"/>
          </w:tcPr>
          <w:p w14:paraId="363FA3D9" w14:textId="77777777" w:rsidR="00C1052A" w:rsidRPr="00382A62" w:rsidRDefault="00C1052A" w:rsidP="00575B46">
            <w:pPr>
              <w:spacing w:after="0" w:line="240" w:lineRule="auto"/>
              <w:ind w:left="61" w:right="10"/>
              <w:jc w:val="left"/>
              <w:rPr>
                <w:rFonts w:eastAsia="Calibri" w:cs="Arial"/>
                <w:szCs w:val="20"/>
              </w:rPr>
            </w:pPr>
            <w:r w:rsidRPr="006238B0">
              <w:t>Costa Rica</w:t>
            </w:r>
          </w:p>
        </w:tc>
        <w:tc>
          <w:tcPr>
            <w:tcW w:w="850" w:type="dxa"/>
          </w:tcPr>
          <w:p w14:paraId="427D9A9E"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67A1709E"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4B781D71" w14:textId="77777777" w:rsidTr="00575B46">
        <w:trPr>
          <w:cantSplit/>
        </w:trPr>
        <w:tc>
          <w:tcPr>
            <w:tcW w:w="5874" w:type="dxa"/>
          </w:tcPr>
          <w:p w14:paraId="06003559" w14:textId="77777777" w:rsidR="00C1052A" w:rsidRPr="00382A62" w:rsidRDefault="00C1052A" w:rsidP="00575B46">
            <w:pPr>
              <w:tabs>
                <w:tab w:val="right" w:pos="900"/>
                <w:tab w:val="left" w:pos="4500"/>
              </w:tabs>
              <w:spacing w:after="0" w:line="240" w:lineRule="auto"/>
              <w:ind w:left="266"/>
              <w:rPr>
                <w:rFonts w:eastAsia="Calibri" w:cs="Arial"/>
                <w:szCs w:val="20"/>
              </w:rPr>
            </w:pPr>
            <w:r w:rsidRPr="000827FA">
              <w:t>FIFCO México, S.A. de C.V.</w:t>
            </w:r>
          </w:p>
        </w:tc>
        <w:tc>
          <w:tcPr>
            <w:tcW w:w="2977" w:type="dxa"/>
          </w:tcPr>
          <w:p w14:paraId="510B3A79" w14:textId="77777777" w:rsidR="00C1052A" w:rsidRPr="00382A62" w:rsidRDefault="00C1052A" w:rsidP="00575B46">
            <w:pPr>
              <w:spacing w:after="0" w:line="240" w:lineRule="auto"/>
              <w:ind w:left="61" w:right="10"/>
              <w:jc w:val="left"/>
              <w:rPr>
                <w:rFonts w:eastAsia="Calibri" w:cs="Arial"/>
                <w:szCs w:val="20"/>
              </w:rPr>
            </w:pPr>
            <w:r w:rsidRPr="006238B0">
              <w:t>México</w:t>
            </w:r>
          </w:p>
        </w:tc>
        <w:tc>
          <w:tcPr>
            <w:tcW w:w="850" w:type="dxa"/>
          </w:tcPr>
          <w:p w14:paraId="36CF1511"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4167F03D"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r w:rsidR="00C1052A" w:rsidRPr="00382A62" w14:paraId="4121A88D" w14:textId="77777777" w:rsidTr="00575B46">
        <w:trPr>
          <w:cantSplit/>
        </w:trPr>
        <w:tc>
          <w:tcPr>
            <w:tcW w:w="5874" w:type="dxa"/>
          </w:tcPr>
          <w:p w14:paraId="5A0E4440" w14:textId="77777777" w:rsidR="00C1052A" w:rsidRPr="00382A62" w:rsidRDefault="00C1052A" w:rsidP="00575B46">
            <w:pPr>
              <w:tabs>
                <w:tab w:val="right" w:pos="900"/>
                <w:tab w:val="left" w:pos="4500"/>
              </w:tabs>
              <w:spacing w:after="0" w:line="240" w:lineRule="auto"/>
              <w:ind w:left="266"/>
              <w:rPr>
                <w:rFonts w:eastAsia="Calibri" w:cs="Arial"/>
                <w:szCs w:val="20"/>
                <w:lang w:val="en-US"/>
              </w:rPr>
            </w:pPr>
            <w:r w:rsidRPr="000827FA">
              <w:t>London Overseas, Inc.</w:t>
            </w:r>
          </w:p>
        </w:tc>
        <w:tc>
          <w:tcPr>
            <w:tcW w:w="2977" w:type="dxa"/>
          </w:tcPr>
          <w:p w14:paraId="705D4109" w14:textId="77777777" w:rsidR="00C1052A" w:rsidRPr="00382A62" w:rsidRDefault="00C1052A" w:rsidP="00575B46">
            <w:pPr>
              <w:spacing w:after="0" w:line="240" w:lineRule="auto"/>
              <w:ind w:left="61" w:right="10"/>
              <w:jc w:val="left"/>
              <w:rPr>
                <w:rFonts w:eastAsia="Calibri" w:cs="Arial"/>
                <w:szCs w:val="20"/>
              </w:rPr>
            </w:pPr>
            <w:r w:rsidRPr="006238B0">
              <w:t>Gran Caimán</w:t>
            </w:r>
          </w:p>
        </w:tc>
        <w:tc>
          <w:tcPr>
            <w:tcW w:w="850" w:type="dxa"/>
          </w:tcPr>
          <w:p w14:paraId="4494E4CA"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c>
          <w:tcPr>
            <w:tcW w:w="709" w:type="dxa"/>
          </w:tcPr>
          <w:p w14:paraId="1F19F03A" w14:textId="77777777" w:rsidR="00C1052A" w:rsidRPr="00382A62" w:rsidRDefault="00C1052A" w:rsidP="00575B46">
            <w:pPr>
              <w:tabs>
                <w:tab w:val="left" w:pos="31"/>
                <w:tab w:val="left" w:pos="243"/>
              </w:tabs>
              <w:spacing w:after="0" w:line="240" w:lineRule="auto"/>
              <w:ind w:right="10"/>
              <w:jc w:val="right"/>
              <w:rPr>
                <w:rFonts w:eastAsia="Calibri" w:cs="Arial"/>
                <w:szCs w:val="20"/>
              </w:rPr>
            </w:pPr>
            <w:r w:rsidRPr="00890B82">
              <w:t>100%</w:t>
            </w:r>
          </w:p>
        </w:tc>
      </w:tr>
    </w:tbl>
    <w:p w14:paraId="118D9DE8" w14:textId="77777777" w:rsidR="00C1052A" w:rsidRPr="00AE7DA0" w:rsidRDefault="00C1052A" w:rsidP="007605E6">
      <w:pPr>
        <w:spacing w:line="240" w:lineRule="auto"/>
        <w:rPr>
          <w:rFonts w:cs="Arial"/>
          <w:szCs w:val="20"/>
        </w:rPr>
      </w:pPr>
    </w:p>
    <w:p w14:paraId="2F1BD812" w14:textId="77777777" w:rsidR="00AE7DA0" w:rsidRDefault="00AE7DA0" w:rsidP="00AE7DA0">
      <w:r>
        <w:t>Una vez efectiva la transacción con Heineken, la estructura organizativa remanente (actividades continuadas) es la siguiente:</w:t>
      </w:r>
    </w:p>
    <w:p w14:paraId="6D066325" w14:textId="77777777" w:rsidR="000A39B2" w:rsidRPr="00A21782" w:rsidRDefault="000A39B2" w:rsidP="00AE7DA0">
      <w:pPr>
        <w:rPr>
          <w:color w:val="000000" w:themeColor="text1"/>
        </w:rPr>
      </w:pPr>
    </w:p>
    <w:p w14:paraId="5A3D008E" w14:textId="3CB27096" w:rsidR="00AE7DA0" w:rsidRPr="00A21782" w:rsidRDefault="00AE7DA0" w:rsidP="00AE7DA0">
      <w:pPr>
        <w:pStyle w:val="Descripcin"/>
        <w:keepNext/>
        <w:rPr>
          <w:color w:val="000000" w:themeColor="text1"/>
        </w:rPr>
      </w:pPr>
      <w:bookmarkStart w:id="134" w:name="_Toc226731619"/>
      <w:bookmarkStart w:id="135" w:name="_Toc228284758"/>
      <w:r w:rsidRPr="00A21782">
        <w:rPr>
          <w:color w:val="000000" w:themeColor="text1"/>
        </w:rPr>
        <w:t xml:space="preserve">Tabla </w:t>
      </w:r>
      <w:r w:rsidRPr="00A21782">
        <w:rPr>
          <w:color w:val="000000" w:themeColor="text1"/>
        </w:rPr>
        <w:fldChar w:fldCharType="begin"/>
      </w:r>
      <w:r w:rsidRPr="00A21782">
        <w:rPr>
          <w:color w:val="000000" w:themeColor="text1"/>
        </w:rPr>
        <w:instrText xml:space="preserve"> SEQ Tabla \* ARABIC </w:instrText>
      </w:r>
      <w:r w:rsidRPr="00A21782">
        <w:rPr>
          <w:color w:val="000000" w:themeColor="text1"/>
        </w:rPr>
        <w:fldChar w:fldCharType="separate"/>
      </w:r>
      <w:r w:rsidR="00725591">
        <w:rPr>
          <w:noProof/>
          <w:color w:val="000000" w:themeColor="text1"/>
        </w:rPr>
        <w:t>24</w:t>
      </w:r>
      <w:r w:rsidRPr="00A21782">
        <w:rPr>
          <w:noProof/>
          <w:color w:val="000000" w:themeColor="text1"/>
        </w:rPr>
        <w:fldChar w:fldCharType="end"/>
      </w:r>
      <w:r w:rsidRPr="00A21782">
        <w:rPr>
          <w:noProof/>
          <w:color w:val="000000" w:themeColor="text1"/>
        </w:rPr>
        <w:t>B</w:t>
      </w:r>
      <w:r w:rsidRPr="00A21782">
        <w:rPr>
          <w:color w:val="000000" w:themeColor="text1"/>
        </w:rPr>
        <w:t xml:space="preserve"> Detalle de Subsidiarias</w:t>
      </w:r>
      <w:bookmarkEnd w:id="134"/>
      <w:bookmarkEnd w:id="135"/>
    </w:p>
    <w:tbl>
      <w:tblPr>
        <w:tblW w:w="10410" w:type="dxa"/>
        <w:tblInd w:w="80" w:type="dxa"/>
        <w:tblLayout w:type="fixed"/>
        <w:tblCellMar>
          <w:left w:w="80" w:type="dxa"/>
          <w:right w:w="80" w:type="dxa"/>
        </w:tblCellMar>
        <w:tblLook w:val="0000" w:firstRow="0" w:lastRow="0" w:firstColumn="0" w:lastColumn="0" w:noHBand="0" w:noVBand="0"/>
      </w:tblPr>
      <w:tblGrid>
        <w:gridCol w:w="5874"/>
        <w:gridCol w:w="2977"/>
        <w:gridCol w:w="850"/>
        <w:gridCol w:w="709"/>
      </w:tblGrid>
      <w:tr w:rsidR="00AE7DA0" w:rsidRPr="00A21782" w14:paraId="5B82C0E3" w14:textId="77777777" w:rsidTr="00575B46">
        <w:trPr>
          <w:cantSplit/>
        </w:trPr>
        <w:tc>
          <w:tcPr>
            <w:tcW w:w="5874" w:type="dxa"/>
            <w:vAlign w:val="bottom"/>
          </w:tcPr>
          <w:p w14:paraId="714B3581" w14:textId="77777777" w:rsidR="00AE7DA0" w:rsidRPr="00A21782" w:rsidRDefault="00AE7DA0" w:rsidP="00575B46">
            <w:pPr>
              <w:keepNext/>
              <w:tabs>
                <w:tab w:val="right" w:pos="900"/>
                <w:tab w:val="left" w:pos="4500"/>
              </w:tabs>
              <w:spacing w:after="0" w:line="240" w:lineRule="auto"/>
              <w:outlineLvl w:val="6"/>
              <w:rPr>
                <w:rFonts w:eastAsia="Calibri" w:cs="Arial"/>
                <w:color w:val="000000" w:themeColor="text1"/>
                <w:szCs w:val="20"/>
                <w:u w:val="single"/>
              </w:rPr>
            </w:pPr>
          </w:p>
        </w:tc>
        <w:tc>
          <w:tcPr>
            <w:tcW w:w="2977" w:type="dxa"/>
            <w:vAlign w:val="bottom"/>
          </w:tcPr>
          <w:p w14:paraId="6D50819C" w14:textId="77777777" w:rsidR="00AE7DA0" w:rsidRPr="00A21782" w:rsidRDefault="00AE7DA0" w:rsidP="00575B46">
            <w:pPr>
              <w:spacing w:after="0" w:line="240" w:lineRule="auto"/>
              <w:ind w:firstLine="10"/>
              <w:jc w:val="center"/>
              <w:rPr>
                <w:rFonts w:eastAsia="Calibri" w:cs="Arial"/>
                <w:color w:val="000000" w:themeColor="text1"/>
                <w:szCs w:val="20"/>
              </w:rPr>
            </w:pPr>
          </w:p>
        </w:tc>
        <w:tc>
          <w:tcPr>
            <w:tcW w:w="1559" w:type="dxa"/>
            <w:gridSpan w:val="2"/>
            <w:vAlign w:val="bottom"/>
          </w:tcPr>
          <w:p w14:paraId="44891F4E" w14:textId="77777777" w:rsidR="00AE7DA0" w:rsidRPr="00A21782" w:rsidRDefault="00AE7DA0" w:rsidP="00575B46">
            <w:pPr>
              <w:spacing w:after="0" w:line="240" w:lineRule="auto"/>
              <w:ind w:firstLine="10"/>
              <w:jc w:val="center"/>
              <w:rPr>
                <w:rFonts w:eastAsia="Calibri" w:cs="Arial"/>
                <w:b/>
                <w:color w:val="000000" w:themeColor="text1"/>
                <w:szCs w:val="20"/>
                <w:u w:val="single"/>
              </w:rPr>
            </w:pPr>
            <w:r w:rsidRPr="00A21782">
              <w:rPr>
                <w:rFonts w:eastAsia="Calibri" w:cs="Arial"/>
                <w:b/>
                <w:color w:val="000000" w:themeColor="text1"/>
                <w:szCs w:val="20"/>
                <w:u w:val="single"/>
              </w:rPr>
              <w:t>Porcentaje de participación</w:t>
            </w:r>
          </w:p>
        </w:tc>
      </w:tr>
      <w:tr w:rsidR="00AE7DA0" w:rsidRPr="00A21782" w14:paraId="24341716" w14:textId="77777777" w:rsidTr="00575B46">
        <w:trPr>
          <w:cantSplit/>
        </w:trPr>
        <w:tc>
          <w:tcPr>
            <w:tcW w:w="5874" w:type="dxa"/>
            <w:vAlign w:val="bottom"/>
          </w:tcPr>
          <w:p w14:paraId="422E9E3B" w14:textId="77777777" w:rsidR="00AE7DA0" w:rsidRPr="00A21782" w:rsidRDefault="00AE7DA0" w:rsidP="00575B46">
            <w:pPr>
              <w:keepNext/>
              <w:tabs>
                <w:tab w:val="right" w:pos="900"/>
                <w:tab w:val="left" w:pos="4500"/>
              </w:tabs>
              <w:spacing w:after="0" w:line="240" w:lineRule="auto"/>
              <w:outlineLvl w:val="6"/>
              <w:rPr>
                <w:rFonts w:eastAsia="Calibri" w:cs="Arial"/>
                <w:b/>
                <w:color w:val="000000" w:themeColor="text1"/>
                <w:szCs w:val="20"/>
                <w:u w:val="single"/>
              </w:rPr>
            </w:pPr>
            <w:r w:rsidRPr="00A21782">
              <w:rPr>
                <w:rFonts w:eastAsia="Calibri" w:cs="Arial"/>
                <w:b/>
                <w:color w:val="000000" w:themeColor="text1"/>
                <w:szCs w:val="20"/>
                <w:u w:val="single"/>
              </w:rPr>
              <w:t>Subsidiarias y operación conjunta</w:t>
            </w:r>
          </w:p>
        </w:tc>
        <w:tc>
          <w:tcPr>
            <w:tcW w:w="2977" w:type="dxa"/>
            <w:vAlign w:val="bottom"/>
          </w:tcPr>
          <w:p w14:paraId="11790824" w14:textId="77777777" w:rsidR="00AE7DA0" w:rsidRPr="00A21782" w:rsidRDefault="00AE7DA0" w:rsidP="00575B46">
            <w:pPr>
              <w:spacing w:after="0" w:line="240" w:lineRule="auto"/>
              <w:ind w:right="10"/>
              <w:jc w:val="center"/>
              <w:rPr>
                <w:rFonts w:eastAsia="Calibri" w:cs="Arial"/>
                <w:b/>
                <w:color w:val="000000" w:themeColor="text1"/>
                <w:szCs w:val="20"/>
                <w:u w:val="single"/>
              </w:rPr>
            </w:pPr>
            <w:r w:rsidRPr="00A21782">
              <w:rPr>
                <w:rFonts w:eastAsia="Calibri" w:cs="Arial"/>
                <w:b/>
                <w:color w:val="000000" w:themeColor="text1"/>
                <w:szCs w:val="20"/>
                <w:u w:val="single"/>
              </w:rPr>
              <w:t>País</w:t>
            </w:r>
          </w:p>
        </w:tc>
        <w:tc>
          <w:tcPr>
            <w:tcW w:w="850" w:type="dxa"/>
          </w:tcPr>
          <w:p w14:paraId="6B3A0439" w14:textId="77777777" w:rsidR="00AE7DA0" w:rsidRPr="00A21782" w:rsidRDefault="00AE7DA0" w:rsidP="00575B46">
            <w:pPr>
              <w:spacing w:after="0" w:line="240" w:lineRule="auto"/>
              <w:ind w:right="10"/>
              <w:jc w:val="center"/>
              <w:rPr>
                <w:rFonts w:eastAsia="Calibri" w:cs="Arial"/>
                <w:b/>
                <w:bCs/>
                <w:color w:val="000000" w:themeColor="text1"/>
                <w:szCs w:val="20"/>
                <w:u w:val="single"/>
              </w:rPr>
            </w:pPr>
            <w:r w:rsidRPr="00A21782">
              <w:rPr>
                <w:b/>
                <w:bCs/>
                <w:color w:val="000000" w:themeColor="text1"/>
                <w:u w:val="single"/>
              </w:rPr>
              <w:t>2025</w:t>
            </w:r>
          </w:p>
        </w:tc>
        <w:tc>
          <w:tcPr>
            <w:tcW w:w="709" w:type="dxa"/>
          </w:tcPr>
          <w:p w14:paraId="2BC0F2EC" w14:textId="77777777" w:rsidR="00AE7DA0" w:rsidRPr="00A21782" w:rsidRDefault="00AE7DA0" w:rsidP="00575B46">
            <w:pPr>
              <w:spacing w:after="0" w:line="240" w:lineRule="auto"/>
              <w:ind w:right="10"/>
              <w:jc w:val="center"/>
              <w:rPr>
                <w:rFonts w:eastAsia="Calibri" w:cs="Arial"/>
                <w:b/>
                <w:bCs/>
                <w:color w:val="000000" w:themeColor="text1"/>
                <w:szCs w:val="20"/>
                <w:u w:val="single"/>
              </w:rPr>
            </w:pPr>
            <w:r w:rsidRPr="00A21782">
              <w:rPr>
                <w:b/>
                <w:bCs/>
                <w:color w:val="000000" w:themeColor="text1"/>
                <w:u w:val="single"/>
              </w:rPr>
              <w:t>2024</w:t>
            </w:r>
          </w:p>
        </w:tc>
      </w:tr>
      <w:tr w:rsidR="00AE7DA0" w:rsidRPr="003C1BF0" w14:paraId="258AD116" w14:textId="77777777" w:rsidTr="00575B46">
        <w:trPr>
          <w:cantSplit/>
        </w:trPr>
        <w:tc>
          <w:tcPr>
            <w:tcW w:w="5874" w:type="dxa"/>
          </w:tcPr>
          <w:p w14:paraId="7D66682D" w14:textId="77777777" w:rsidR="00AE7DA0" w:rsidRPr="00A21782" w:rsidRDefault="00AE7DA0" w:rsidP="00575B46">
            <w:pPr>
              <w:tabs>
                <w:tab w:val="right" w:pos="900"/>
                <w:tab w:val="left" w:pos="4500"/>
              </w:tabs>
              <w:spacing w:after="0" w:line="240" w:lineRule="auto"/>
              <w:ind w:left="100" w:right="-350"/>
              <w:rPr>
                <w:b/>
                <w:bCs/>
                <w:color w:val="000000" w:themeColor="text1"/>
                <w:lang w:val="en-US"/>
              </w:rPr>
            </w:pPr>
            <w:r w:rsidRPr="00A21782">
              <w:rPr>
                <w:b/>
                <w:bCs/>
                <w:color w:val="000000" w:themeColor="text1"/>
                <w:lang w:val="en-US"/>
              </w:rPr>
              <w:t>Florida Ice &amp; Farm Co, S.A.</w:t>
            </w:r>
          </w:p>
        </w:tc>
        <w:tc>
          <w:tcPr>
            <w:tcW w:w="2977" w:type="dxa"/>
          </w:tcPr>
          <w:p w14:paraId="5CB78799" w14:textId="77777777" w:rsidR="00AE7DA0" w:rsidRPr="00A21782" w:rsidRDefault="00AE7DA0" w:rsidP="00575B46">
            <w:pPr>
              <w:spacing w:after="0" w:line="240" w:lineRule="auto"/>
              <w:ind w:left="61" w:right="10"/>
              <w:jc w:val="left"/>
              <w:rPr>
                <w:color w:val="000000" w:themeColor="text1"/>
                <w:lang w:val="en-US"/>
              </w:rPr>
            </w:pPr>
          </w:p>
        </w:tc>
        <w:tc>
          <w:tcPr>
            <w:tcW w:w="850" w:type="dxa"/>
          </w:tcPr>
          <w:p w14:paraId="07D9DF2A" w14:textId="77777777" w:rsidR="00AE7DA0" w:rsidRPr="00A21782" w:rsidRDefault="00AE7DA0" w:rsidP="00575B46">
            <w:pPr>
              <w:tabs>
                <w:tab w:val="left" w:pos="31"/>
                <w:tab w:val="left" w:pos="243"/>
              </w:tabs>
              <w:spacing w:after="0" w:line="240" w:lineRule="auto"/>
              <w:ind w:right="10"/>
              <w:jc w:val="right"/>
              <w:rPr>
                <w:color w:val="000000" w:themeColor="text1"/>
                <w:lang w:val="en-US"/>
              </w:rPr>
            </w:pPr>
          </w:p>
        </w:tc>
        <w:tc>
          <w:tcPr>
            <w:tcW w:w="709" w:type="dxa"/>
          </w:tcPr>
          <w:p w14:paraId="4C52F4EC" w14:textId="77777777" w:rsidR="00AE7DA0" w:rsidRPr="00A21782" w:rsidRDefault="00AE7DA0" w:rsidP="00575B46">
            <w:pPr>
              <w:tabs>
                <w:tab w:val="left" w:pos="31"/>
                <w:tab w:val="left" w:pos="243"/>
              </w:tabs>
              <w:spacing w:after="0" w:line="240" w:lineRule="auto"/>
              <w:ind w:right="10"/>
              <w:jc w:val="right"/>
              <w:rPr>
                <w:color w:val="000000" w:themeColor="text1"/>
                <w:lang w:val="en-US"/>
              </w:rPr>
            </w:pPr>
          </w:p>
        </w:tc>
      </w:tr>
      <w:tr w:rsidR="00AE7DA0" w:rsidRPr="00A21782" w14:paraId="11269932" w14:textId="77777777" w:rsidTr="00575B46">
        <w:trPr>
          <w:cantSplit/>
        </w:trPr>
        <w:tc>
          <w:tcPr>
            <w:tcW w:w="5874" w:type="dxa"/>
          </w:tcPr>
          <w:p w14:paraId="5983FA2E" w14:textId="77777777" w:rsidR="00AE7DA0" w:rsidRPr="00A21782" w:rsidRDefault="00AE7DA0" w:rsidP="00575B46">
            <w:pPr>
              <w:tabs>
                <w:tab w:val="right" w:pos="900"/>
                <w:tab w:val="left" w:pos="4500"/>
              </w:tabs>
              <w:spacing w:after="0" w:line="240" w:lineRule="auto"/>
              <w:ind w:left="100" w:right="-350"/>
              <w:rPr>
                <w:rFonts w:eastAsia="Calibri" w:cs="Arial"/>
                <w:color w:val="000000" w:themeColor="text1"/>
                <w:szCs w:val="20"/>
                <w:u w:val="single"/>
              </w:rPr>
            </w:pPr>
            <w:r w:rsidRPr="00A21782">
              <w:rPr>
                <w:color w:val="000000" w:themeColor="text1"/>
              </w:rPr>
              <w:t>Florida Inmobiliaria, S.A.:</w:t>
            </w:r>
          </w:p>
        </w:tc>
        <w:tc>
          <w:tcPr>
            <w:tcW w:w="2977" w:type="dxa"/>
          </w:tcPr>
          <w:p w14:paraId="3721919A" w14:textId="77777777" w:rsidR="00AE7DA0" w:rsidRPr="00A21782" w:rsidRDefault="00AE7DA0" w:rsidP="00575B46">
            <w:pPr>
              <w:spacing w:after="0" w:line="240" w:lineRule="auto"/>
              <w:ind w:left="61" w:right="10"/>
              <w:jc w:val="left"/>
              <w:rPr>
                <w:rFonts w:eastAsia="Calibri" w:cs="Arial"/>
                <w:color w:val="000000" w:themeColor="text1"/>
                <w:szCs w:val="20"/>
              </w:rPr>
            </w:pPr>
            <w:r w:rsidRPr="00A21782">
              <w:rPr>
                <w:color w:val="000000" w:themeColor="text1"/>
              </w:rPr>
              <w:t>Costa Rica</w:t>
            </w:r>
          </w:p>
        </w:tc>
        <w:tc>
          <w:tcPr>
            <w:tcW w:w="850" w:type="dxa"/>
          </w:tcPr>
          <w:p w14:paraId="1DDB8116" w14:textId="77777777" w:rsidR="00AE7DA0" w:rsidRPr="00A21782" w:rsidRDefault="00AE7DA0" w:rsidP="00575B46">
            <w:pPr>
              <w:tabs>
                <w:tab w:val="left" w:pos="31"/>
                <w:tab w:val="left" w:pos="243"/>
              </w:tabs>
              <w:spacing w:after="0" w:line="240" w:lineRule="auto"/>
              <w:ind w:right="10"/>
              <w:jc w:val="right"/>
              <w:rPr>
                <w:rFonts w:eastAsia="Calibri" w:cs="Arial"/>
                <w:color w:val="000000" w:themeColor="text1"/>
                <w:szCs w:val="20"/>
              </w:rPr>
            </w:pPr>
            <w:r w:rsidRPr="00A21782">
              <w:rPr>
                <w:color w:val="000000" w:themeColor="text1"/>
              </w:rPr>
              <w:t>100%</w:t>
            </w:r>
          </w:p>
        </w:tc>
        <w:tc>
          <w:tcPr>
            <w:tcW w:w="709" w:type="dxa"/>
          </w:tcPr>
          <w:p w14:paraId="08F3EF0E" w14:textId="77777777" w:rsidR="00AE7DA0" w:rsidRPr="00A21782" w:rsidRDefault="00AE7DA0" w:rsidP="00575B46">
            <w:pPr>
              <w:tabs>
                <w:tab w:val="left" w:pos="31"/>
                <w:tab w:val="left" w:pos="243"/>
              </w:tabs>
              <w:spacing w:after="0" w:line="240" w:lineRule="auto"/>
              <w:ind w:right="10"/>
              <w:jc w:val="right"/>
              <w:rPr>
                <w:rFonts w:eastAsia="Calibri" w:cs="Arial"/>
                <w:color w:val="000000" w:themeColor="text1"/>
                <w:szCs w:val="20"/>
              </w:rPr>
            </w:pPr>
            <w:r w:rsidRPr="00A21782">
              <w:rPr>
                <w:color w:val="000000" w:themeColor="text1"/>
              </w:rPr>
              <w:t>100%</w:t>
            </w:r>
          </w:p>
        </w:tc>
      </w:tr>
      <w:tr w:rsidR="00AE7DA0" w:rsidRPr="00A21782" w14:paraId="15373646" w14:textId="77777777" w:rsidTr="00575B46">
        <w:trPr>
          <w:cantSplit/>
        </w:trPr>
        <w:tc>
          <w:tcPr>
            <w:tcW w:w="5874" w:type="dxa"/>
          </w:tcPr>
          <w:p w14:paraId="10CFD3FB" w14:textId="77777777" w:rsidR="00AE7DA0" w:rsidRPr="00A21782" w:rsidRDefault="00AE7DA0" w:rsidP="00575B46">
            <w:pPr>
              <w:tabs>
                <w:tab w:val="right" w:pos="900"/>
                <w:tab w:val="left" w:pos="4500"/>
              </w:tabs>
              <w:spacing w:after="0" w:line="240" w:lineRule="auto"/>
              <w:ind w:left="266"/>
              <w:rPr>
                <w:rFonts w:eastAsia="Calibri" w:cs="Arial"/>
                <w:color w:val="000000" w:themeColor="text1"/>
                <w:szCs w:val="20"/>
                <w:lang w:val="en-US"/>
              </w:rPr>
            </w:pPr>
            <w:r w:rsidRPr="00A21782">
              <w:rPr>
                <w:color w:val="000000" w:themeColor="text1"/>
              </w:rPr>
              <w:t>Reserva Conchal, S.A.</w:t>
            </w:r>
          </w:p>
        </w:tc>
        <w:tc>
          <w:tcPr>
            <w:tcW w:w="2977" w:type="dxa"/>
          </w:tcPr>
          <w:p w14:paraId="1003FC3C" w14:textId="77777777" w:rsidR="00AE7DA0" w:rsidRPr="00A21782" w:rsidRDefault="00AE7DA0" w:rsidP="00575B46">
            <w:pPr>
              <w:spacing w:after="0" w:line="240" w:lineRule="auto"/>
              <w:ind w:left="61" w:right="10"/>
              <w:jc w:val="left"/>
              <w:rPr>
                <w:rFonts w:eastAsia="Calibri" w:cs="Arial"/>
                <w:color w:val="000000" w:themeColor="text1"/>
                <w:szCs w:val="20"/>
              </w:rPr>
            </w:pPr>
            <w:r w:rsidRPr="00A21782">
              <w:rPr>
                <w:color w:val="000000" w:themeColor="text1"/>
              </w:rPr>
              <w:t>Costa Rica</w:t>
            </w:r>
          </w:p>
        </w:tc>
        <w:tc>
          <w:tcPr>
            <w:tcW w:w="850" w:type="dxa"/>
          </w:tcPr>
          <w:p w14:paraId="03F0382E" w14:textId="77777777" w:rsidR="00AE7DA0" w:rsidRPr="00A21782" w:rsidRDefault="00AE7DA0" w:rsidP="00575B46">
            <w:pPr>
              <w:tabs>
                <w:tab w:val="left" w:pos="31"/>
                <w:tab w:val="left" w:pos="243"/>
              </w:tabs>
              <w:spacing w:after="0" w:line="240" w:lineRule="auto"/>
              <w:ind w:right="10"/>
              <w:jc w:val="right"/>
              <w:rPr>
                <w:rFonts w:eastAsia="Calibri" w:cs="Arial"/>
                <w:color w:val="000000" w:themeColor="text1"/>
                <w:szCs w:val="20"/>
              </w:rPr>
            </w:pPr>
            <w:r w:rsidRPr="00A21782">
              <w:rPr>
                <w:color w:val="000000" w:themeColor="text1"/>
              </w:rPr>
              <w:t>100%</w:t>
            </w:r>
          </w:p>
        </w:tc>
        <w:tc>
          <w:tcPr>
            <w:tcW w:w="709" w:type="dxa"/>
          </w:tcPr>
          <w:p w14:paraId="31A800E6" w14:textId="77777777" w:rsidR="00AE7DA0" w:rsidRPr="00A21782" w:rsidRDefault="00AE7DA0" w:rsidP="00575B46">
            <w:pPr>
              <w:tabs>
                <w:tab w:val="left" w:pos="31"/>
                <w:tab w:val="left" w:pos="243"/>
              </w:tabs>
              <w:spacing w:after="0" w:line="240" w:lineRule="auto"/>
              <w:ind w:right="10"/>
              <w:jc w:val="right"/>
              <w:rPr>
                <w:rFonts w:eastAsia="Calibri" w:cs="Arial"/>
                <w:color w:val="000000" w:themeColor="text1"/>
                <w:szCs w:val="20"/>
              </w:rPr>
            </w:pPr>
            <w:r w:rsidRPr="00A21782">
              <w:rPr>
                <w:color w:val="000000" w:themeColor="text1"/>
              </w:rPr>
              <w:t>100%</w:t>
            </w:r>
          </w:p>
        </w:tc>
      </w:tr>
      <w:tr w:rsidR="00AE7DA0" w:rsidRPr="00A21782" w14:paraId="3BD657AD" w14:textId="77777777" w:rsidTr="00575B46">
        <w:trPr>
          <w:cantSplit/>
        </w:trPr>
        <w:tc>
          <w:tcPr>
            <w:tcW w:w="5874" w:type="dxa"/>
          </w:tcPr>
          <w:p w14:paraId="0229D02F" w14:textId="77777777" w:rsidR="00AE7DA0" w:rsidRPr="00A21782" w:rsidRDefault="00AE7DA0" w:rsidP="00575B46">
            <w:pPr>
              <w:tabs>
                <w:tab w:val="right" w:pos="900"/>
                <w:tab w:val="left" w:pos="4500"/>
              </w:tabs>
              <w:spacing w:after="0" w:line="240" w:lineRule="auto"/>
              <w:ind w:left="266"/>
              <w:rPr>
                <w:rFonts w:eastAsia="Calibri" w:cs="Arial"/>
                <w:color w:val="000000" w:themeColor="text1"/>
                <w:szCs w:val="20"/>
              </w:rPr>
            </w:pPr>
            <w:r w:rsidRPr="00A21782">
              <w:rPr>
                <w:color w:val="000000" w:themeColor="text1"/>
              </w:rPr>
              <w:t>Desarrollos Hoteleros Guanacaste, S.A.</w:t>
            </w:r>
          </w:p>
        </w:tc>
        <w:tc>
          <w:tcPr>
            <w:tcW w:w="2977" w:type="dxa"/>
          </w:tcPr>
          <w:p w14:paraId="192449C2" w14:textId="77777777" w:rsidR="00AE7DA0" w:rsidRPr="00A21782" w:rsidRDefault="00AE7DA0" w:rsidP="00575B46">
            <w:pPr>
              <w:spacing w:after="0" w:line="240" w:lineRule="auto"/>
              <w:ind w:left="61" w:right="10"/>
              <w:jc w:val="left"/>
              <w:rPr>
                <w:rFonts w:eastAsia="Calibri" w:cs="Arial"/>
                <w:color w:val="000000" w:themeColor="text1"/>
                <w:szCs w:val="20"/>
              </w:rPr>
            </w:pPr>
            <w:r w:rsidRPr="00A21782">
              <w:rPr>
                <w:color w:val="000000" w:themeColor="text1"/>
              </w:rPr>
              <w:t>Costa Rica</w:t>
            </w:r>
          </w:p>
        </w:tc>
        <w:tc>
          <w:tcPr>
            <w:tcW w:w="850" w:type="dxa"/>
          </w:tcPr>
          <w:p w14:paraId="202E512D" w14:textId="77777777" w:rsidR="00AE7DA0" w:rsidRPr="00A21782" w:rsidRDefault="00AE7DA0" w:rsidP="00575B46">
            <w:pPr>
              <w:tabs>
                <w:tab w:val="left" w:pos="31"/>
                <w:tab w:val="left" w:pos="243"/>
              </w:tabs>
              <w:spacing w:after="0" w:line="240" w:lineRule="auto"/>
              <w:ind w:right="10"/>
              <w:jc w:val="right"/>
              <w:rPr>
                <w:rFonts w:eastAsia="Calibri" w:cs="Arial"/>
                <w:color w:val="000000" w:themeColor="text1"/>
                <w:szCs w:val="20"/>
              </w:rPr>
            </w:pPr>
            <w:r w:rsidRPr="00A21782">
              <w:rPr>
                <w:color w:val="000000" w:themeColor="text1"/>
              </w:rPr>
              <w:t>100%</w:t>
            </w:r>
          </w:p>
        </w:tc>
        <w:tc>
          <w:tcPr>
            <w:tcW w:w="709" w:type="dxa"/>
          </w:tcPr>
          <w:p w14:paraId="2BECF095" w14:textId="77777777" w:rsidR="00AE7DA0" w:rsidRPr="00A21782" w:rsidRDefault="00AE7DA0" w:rsidP="00575B46">
            <w:pPr>
              <w:tabs>
                <w:tab w:val="left" w:pos="31"/>
                <w:tab w:val="left" w:pos="243"/>
              </w:tabs>
              <w:spacing w:after="0" w:line="240" w:lineRule="auto"/>
              <w:ind w:right="10"/>
              <w:jc w:val="right"/>
              <w:rPr>
                <w:rFonts w:eastAsia="Calibri" w:cs="Arial"/>
                <w:color w:val="000000" w:themeColor="text1"/>
                <w:szCs w:val="20"/>
              </w:rPr>
            </w:pPr>
            <w:r w:rsidRPr="00A21782">
              <w:rPr>
                <w:color w:val="000000" w:themeColor="text1"/>
              </w:rPr>
              <w:t>100%</w:t>
            </w:r>
          </w:p>
        </w:tc>
      </w:tr>
      <w:tr w:rsidR="00AE7DA0" w:rsidRPr="00A21782" w14:paraId="44D51F88" w14:textId="77777777" w:rsidTr="00575B46">
        <w:trPr>
          <w:cantSplit/>
        </w:trPr>
        <w:tc>
          <w:tcPr>
            <w:tcW w:w="5874" w:type="dxa"/>
          </w:tcPr>
          <w:p w14:paraId="28EE4FA1" w14:textId="77777777" w:rsidR="00AE7DA0" w:rsidRPr="00A21782" w:rsidRDefault="00AE7DA0" w:rsidP="00575B46">
            <w:pPr>
              <w:tabs>
                <w:tab w:val="right" w:pos="900"/>
                <w:tab w:val="left" w:pos="4500"/>
              </w:tabs>
              <w:spacing w:after="0" w:line="240" w:lineRule="auto"/>
              <w:ind w:left="100" w:right="-350"/>
              <w:rPr>
                <w:rFonts w:eastAsia="Calibri" w:cs="Arial"/>
                <w:color w:val="000000" w:themeColor="text1"/>
                <w:szCs w:val="20"/>
                <w:u w:val="single"/>
              </w:rPr>
            </w:pPr>
            <w:r w:rsidRPr="00A21782">
              <w:rPr>
                <w:color w:val="000000" w:themeColor="text1"/>
              </w:rPr>
              <w:t>Florida Capitales, S.A.:</w:t>
            </w:r>
          </w:p>
        </w:tc>
        <w:tc>
          <w:tcPr>
            <w:tcW w:w="2977" w:type="dxa"/>
          </w:tcPr>
          <w:p w14:paraId="5971ADC7" w14:textId="77777777" w:rsidR="00AE7DA0" w:rsidRPr="00A21782" w:rsidRDefault="00AE7DA0" w:rsidP="00575B46">
            <w:pPr>
              <w:spacing w:after="0" w:line="240" w:lineRule="auto"/>
              <w:ind w:left="61" w:right="10"/>
              <w:jc w:val="left"/>
              <w:rPr>
                <w:rFonts w:eastAsia="Calibri" w:cs="Arial"/>
                <w:color w:val="000000" w:themeColor="text1"/>
                <w:szCs w:val="20"/>
              </w:rPr>
            </w:pPr>
            <w:r w:rsidRPr="00A21782">
              <w:rPr>
                <w:color w:val="000000" w:themeColor="text1"/>
              </w:rPr>
              <w:t>Costa Rica</w:t>
            </w:r>
          </w:p>
        </w:tc>
        <w:tc>
          <w:tcPr>
            <w:tcW w:w="850" w:type="dxa"/>
          </w:tcPr>
          <w:p w14:paraId="79248069" w14:textId="77777777" w:rsidR="00AE7DA0" w:rsidRPr="00A21782" w:rsidRDefault="00AE7DA0" w:rsidP="00575B46">
            <w:pPr>
              <w:tabs>
                <w:tab w:val="left" w:pos="31"/>
                <w:tab w:val="left" w:pos="243"/>
              </w:tabs>
              <w:spacing w:after="0" w:line="240" w:lineRule="auto"/>
              <w:ind w:right="10"/>
              <w:jc w:val="right"/>
              <w:rPr>
                <w:rFonts w:eastAsia="Calibri" w:cs="Arial"/>
                <w:color w:val="000000" w:themeColor="text1"/>
                <w:szCs w:val="20"/>
              </w:rPr>
            </w:pPr>
            <w:r w:rsidRPr="00A21782">
              <w:rPr>
                <w:color w:val="000000" w:themeColor="text1"/>
              </w:rPr>
              <w:t>100%</w:t>
            </w:r>
          </w:p>
        </w:tc>
        <w:tc>
          <w:tcPr>
            <w:tcW w:w="709" w:type="dxa"/>
          </w:tcPr>
          <w:p w14:paraId="085F232D" w14:textId="77777777" w:rsidR="00AE7DA0" w:rsidRPr="00A21782" w:rsidRDefault="00AE7DA0" w:rsidP="00575B46">
            <w:pPr>
              <w:tabs>
                <w:tab w:val="left" w:pos="31"/>
                <w:tab w:val="left" w:pos="243"/>
              </w:tabs>
              <w:spacing w:after="0" w:line="240" w:lineRule="auto"/>
              <w:ind w:right="10"/>
              <w:jc w:val="right"/>
              <w:rPr>
                <w:rFonts w:eastAsia="Calibri" w:cs="Arial"/>
                <w:color w:val="000000" w:themeColor="text1"/>
                <w:szCs w:val="20"/>
              </w:rPr>
            </w:pPr>
            <w:r w:rsidRPr="00A21782">
              <w:rPr>
                <w:color w:val="000000" w:themeColor="text1"/>
              </w:rPr>
              <w:t>100%</w:t>
            </w:r>
          </w:p>
        </w:tc>
      </w:tr>
      <w:tr w:rsidR="00AE7DA0" w:rsidRPr="00A21782" w14:paraId="618F4BF2" w14:textId="77777777" w:rsidTr="00575B46">
        <w:trPr>
          <w:cantSplit/>
        </w:trPr>
        <w:tc>
          <w:tcPr>
            <w:tcW w:w="5874" w:type="dxa"/>
          </w:tcPr>
          <w:p w14:paraId="3F27885C" w14:textId="77777777" w:rsidR="00AE7DA0" w:rsidRPr="00A21782" w:rsidRDefault="00AE7DA0" w:rsidP="00575B46">
            <w:pPr>
              <w:tabs>
                <w:tab w:val="right" w:pos="900"/>
                <w:tab w:val="left" w:pos="4500"/>
              </w:tabs>
              <w:spacing w:after="0" w:line="240" w:lineRule="auto"/>
              <w:ind w:left="266"/>
              <w:rPr>
                <w:rFonts w:eastAsia="Calibri" w:cs="Arial"/>
                <w:color w:val="000000" w:themeColor="text1"/>
                <w:szCs w:val="20"/>
                <w:lang w:val="en-US"/>
              </w:rPr>
            </w:pPr>
            <w:r w:rsidRPr="00A21782">
              <w:rPr>
                <w:color w:val="000000" w:themeColor="text1"/>
              </w:rPr>
              <w:t>London Overseas, Inc.</w:t>
            </w:r>
          </w:p>
        </w:tc>
        <w:tc>
          <w:tcPr>
            <w:tcW w:w="2977" w:type="dxa"/>
          </w:tcPr>
          <w:p w14:paraId="6AA71719" w14:textId="77777777" w:rsidR="00AE7DA0" w:rsidRPr="00A21782" w:rsidRDefault="00AE7DA0" w:rsidP="00575B46">
            <w:pPr>
              <w:spacing w:after="0" w:line="240" w:lineRule="auto"/>
              <w:ind w:left="61" w:right="10"/>
              <w:jc w:val="left"/>
              <w:rPr>
                <w:rFonts w:eastAsia="Calibri" w:cs="Arial"/>
                <w:color w:val="000000" w:themeColor="text1"/>
                <w:szCs w:val="20"/>
              </w:rPr>
            </w:pPr>
            <w:r w:rsidRPr="00A21782">
              <w:rPr>
                <w:color w:val="000000" w:themeColor="text1"/>
              </w:rPr>
              <w:t>Gran Caimán</w:t>
            </w:r>
          </w:p>
        </w:tc>
        <w:tc>
          <w:tcPr>
            <w:tcW w:w="850" w:type="dxa"/>
          </w:tcPr>
          <w:p w14:paraId="272E0694" w14:textId="77777777" w:rsidR="00AE7DA0" w:rsidRPr="00A21782" w:rsidRDefault="00AE7DA0" w:rsidP="00575B46">
            <w:pPr>
              <w:tabs>
                <w:tab w:val="left" w:pos="31"/>
                <w:tab w:val="left" w:pos="243"/>
              </w:tabs>
              <w:spacing w:after="0" w:line="240" w:lineRule="auto"/>
              <w:ind w:right="10"/>
              <w:jc w:val="right"/>
              <w:rPr>
                <w:rFonts w:eastAsia="Calibri" w:cs="Arial"/>
                <w:color w:val="000000" w:themeColor="text1"/>
                <w:szCs w:val="20"/>
              </w:rPr>
            </w:pPr>
            <w:r w:rsidRPr="00A21782">
              <w:rPr>
                <w:color w:val="000000" w:themeColor="text1"/>
              </w:rPr>
              <w:t>100%</w:t>
            </w:r>
          </w:p>
        </w:tc>
        <w:tc>
          <w:tcPr>
            <w:tcW w:w="709" w:type="dxa"/>
          </w:tcPr>
          <w:p w14:paraId="2BBF3635" w14:textId="77777777" w:rsidR="00AE7DA0" w:rsidRPr="00A21782" w:rsidRDefault="00AE7DA0" w:rsidP="00575B46">
            <w:pPr>
              <w:tabs>
                <w:tab w:val="left" w:pos="31"/>
                <w:tab w:val="left" w:pos="243"/>
              </w:tabs>
              <w:spacing w:after="0" w:line="240" w:lineRule="auto"/>
              <w:ind w:right="10"/>
              <w:jc w:val="right"/>
              <w:rPr>
                <w:rFonts w:eastAsia="Calibri" w:cs="Arial"/>
                <w:color w:val="000000" w:themeColor="text1"/>
                <w:szCs w:val="20"/>
              </w:rPr>
            </w:pPr>
            <w:r w:rsidRPr="00A21782">
              <w:rPr>
                <w:color w:val="000000" w:themeColor="text1"/>
              </w:rPr>
              <w:t>100%</w:t>
            </w:r>
          </w:p>
        </w:tc>
      </w:tr>
    </w:tbl>
    <w:p w14:paraId="252B702D" w14:textId="77777777" w:rsidR="00956E0D" w:rsidRPr="000A39B2" w:rsidRDefault="00956E0D" w:rsidP="007605E6">
      <w:pPr>
        <w:spacing w:line="240" w:lineRule="auto"/>
        <w:rPr>
          <w:rFonts w:cs="Arial"/>
          <w:szCs w:val="20"/>
        </w:rPr>
      </w:pPr>
    </w:p>
    <w:p w14:paraId="653C7566" w14:textId="2F0934A3" w:rsidR="007605E6" w:rsidRPr="000A39B2" w:rsidRDefault="007605E6" w:rsidP="007605E6">
      <w:pPr>
        <w:spacing w:line="240" w:lineRule="auto"/>
        <w:rPr>
          <w:rFonts w:cs="Arial"/>
          <w:szCs w:val="20"/>
        </w:rPr>
      </w:pPr>
      <w:r w:rsidRPr="000A39B2">
        <w:rPr>
          <w:rFonts w:cs="Arial"/>
          <w:szCs w:val="20"/>
        </w:rPr>
        <w:t xml:space="preserve">Nota: El organigrama de la empresa se muestra mediante el listado anterior, ya que es la forma de representación </w:t>
      </w:r>
      <w:r w:rsidR="0099549C" w:rsidRPr="000A39B2">
        <w:rPr>
          <w:rFonts w:cs="Arial"/>
          <w:szCs w:val="20"/>
        </w:rPr>
        <w:t xml:space="preserve">que se considera </w:t>
      </w:r>
      <w:r w:rsidRPr="000A39B2">
        <w:rPr>
          <w:rFonts w:cs="Arial"/>
          <w:szCs w:val="20"/>
        </w:rPr>
        <w:t>más adecuada para que el inversionista comprenda la estructura organizacional de Florida Ice and Farm Company, S.A.</w:t>
      </w:r>
    </w:p>
    <w:p w14:paraId="0F3CDF0A" w14:textId="5C2E3F10" w:rsidR="006062BF" w:rsidRPr="000A39B2" w:rsidRDefault="006062BF">
      <w:pPr>
        <w:spacing w:line="259" w:lineRule="auto"/>
        <w:jc w:val="left"/>
        <w:rPr>
          <w:rFonts w:cs="Arial"/>
          <w:szCs w:val="20"/>
        </w:rPr>
      </w:pPr>
    </w:p>
    <w:p w14:paraId="0B80178A" w14:textId="3EC5A558" w:rsidR="007605E6" w:rsidRPr="000A39B2" w:rsidRDefault="007605E6" w:rsidP="007605E6">
      <w:pPr>
        <w:rPr>
          <w:rFonts w:cs="Arial"/>
          <w:szCs w:val="20"/>
        </w:rPr>
      </w:pPr>
      <w:r w:rsidRPr="000A39B2">
        <w:rPr>
          <w:rFonts w:cs="Arial"/>
          <w:szCs w:val="20"/>
        </w:rPr>
        <w:lastRenderedPageBreak/>
        <w:t>La compañía Empresas Comegua, S.</w:t>
      </w:r>
      <w:r w:rsidR="00476AAF" w:rsidRPr="000A39B2">
        <w:rPr>
          <w:rFonts w:cs="Arial"/>
          <w:szCs w:val="20"/>
        </w:rPr>
        <w:t xml:space="preserve">A es </w:t>
      </w:r>
      <w:r w:rsidRPr="000A39B2">
        <w:rPr>
          <w:rFonts w:cs="Arial"/>
          <w:szCs w:val="20"/>
        </w:rPr>
        <w:t xml:space="preserve"> “asociada” de FIFCO</w:t>
      </w:r>
      <w:r w:rsidR="00476AAF" w:rsidRPr="000A39B2">
        <w:rPr>
          <w:rFonts w:cs="Arial"/>
          <w:szCs w:val="20"/>
        </w:rPr>
        <w:t xml:space="preserve"> mediante una participación que se mantiene en la subsidiaria London Overseas Inc</w:t>
      </w:r>
      <w:r w:rsidRPr="000A39B2">
        <w:rPr>
          <w:rFonts w:cs="Arial"/>
          <w:szCs w:val="20"/>
        </w:rPr>
        <w:t xml:space="preserve">. La participación accionaria es </w:t>
      </w:r>
      <w:r w:rsidR="000A39B2">
        <w:rPr>
          <w:rFonts w:cs="Arial"/>
          <w:szCs w:val="20"/>
        </w:rPr>
        <w:t xml:space="preserve">de un </w:t>
      </w:r>
      <w:r w:rsidR="00301627">
        <w:rPr>
          <w:rFonts w:cs="Arial"/>
          <w:szCs w:val="20"/>
        </w:rPr>
        <w:t>25,14</w:t>
      </w:r>
      <w:r w:rsidRPr="000A39B2">
        <w:rPr>
          <w:rFonts w:cs="Arial"/>
          <w:szCs w:val="20"/>
        </w:rPr>
        <w:t>%</w:t>
      </w:r>
      <w:r w:rsidR="0064306E">
        <w:rPr>
          <w:rFonts w:cs="Arial"/>
          <w:szCs w:val="20"/>
        </w:rPr>
        <w:t>;</w:t>
      </w:r>
      <w:r w:rsidRPr="000A39B2">
        <w:rPr>
          <w:rFonts w:cs="Arial"/>
          <w:szCs w:val="20"/>
        </w:rPr>
        <w:t xml:space="preserve"> </w:t>
      </w:r>
      <w:r w:rsidR="0064306E" w:rsidRPr="002E76A2">
        <w:rPr>
          <w:rFonts w:cs="Arial"/>
          <w:color w:val="000000" w:themeColor="text1"/>
          <w:szCs w:val="20"/>
        </w:rPr>
        <w:t>por lo que</w:t>
      </w:r>
      <w:r w:rsidR="0064306E">
        <w:rPr>
          <w:rFonts w:cs="Arial"/>
          <w:color w:val="000000" w:themeColor="text1"/>
          <w:szCs w:val="20"/>
        </w:rPr>
        <w:t>,</w:t>
      </w:r>
      <w:r w:rsidR="0064306E" w:rsidRPr="002E76A2">
        <w:rPr>
          <w:rFonts w:cs="Arial"/>
          <w:color w:val="000000" w:themeColor="text1"/>
          <w:szCs w:val="20"/>
        </w:rPr>
        <w:t xml:space="preserve"> dicha inversión es registrada de acuerdo con las Normas Internacionales de Información Financiera (NIIF’s) por el método de “Participación Patrimonial”, procedimiento que se aplica en los estados financieros.</w:t>
      </w:r>
    </w:p>
    <w:p w14:paraId="6E8E46AC" w14:textId="77777777" w:rsidR="00A05ABD" w:rsidRPr="0064306E" w:rsidRDefault="00A05ABD" w:rsidP="007605E6">
      <w:pPr>
        <w:rPr>
          <w:rFonts w:cs="Arial"/>
          <w:szCs w:val="20"/>
        </w:rPr>
      </w:pPr>
    </w:p>
    <w:p w14:paraId="4C13BEB5" w14:textId="77777777" w:rsidR="007605E6" w:rsidRPr="0064306E" w:rsidRDefault="007605E6" w:rsidP="00705162">
      <w:pPr>
        <w:pStyle w:val="Ttulo3"/>
        <w:numPr>
          <w:ilvl w:val="1"/>
          <w:numId w:val="5"/>
        </w:numPr>
        <w:rPr>
          <w:rFonts w:cs="Arial"/>
          <w:b/>
          <w:bCs/>
          <w:sz w:val="20"/>
          <w:szCs w:val="20"/>
        </w:rPr>
      </w:pPr>
      <w:bookmarkStart w:id="136" w:name="_Toc131092886"/>
      <w:bookmarkStart w:id="137" w:name="_Toc131501087"/>
      <w:bookmarkStart w:id="138" w:name="_Toc228284528"/>
      <w:r w:rsidRPr="0064306E">
        <w:rPr>
          <w:rFonts w:cs="Arial"/>
          <w:b/>
          <w:bCs/>
          <w:sz w:val="20"/>
          <w:szCs w:val="20"/>
        </w:rPr>
        <w:t>Propiedades, planta y equipo</w:t>
      </w:r>
      <w:bookmarkEnd w:id="136"/>
      <w:bookmarkEnd w:id="137"/>
      <w:bookmarkEnd w:id="138"/>
    </w:p>
    <w:p w14:paraId="215F96E8" w14:textId="4D09EC19" w:rsidR="007605E6" w:rsidRPr="005075C7" w:rsidRDefault="0064306E" w:rsidP="00705162">
      <w:pPr>
        <w:pStyle w:val="Prrafodelista"/>
        <w:numPr>
          <w:ilvl w:val="0"/>
          <w:numId w:val="15"/>
        </w:numPr>
        <w:rPr>
          <w:rFonts w:eastAsia="Arial" w:cs="Arial"/>
          <w:b/>
          <w:szCs w:val="20"/>
        </w:rPr>
      </w:pPr>
      <w:r w:rsidRPr="005075C7">
        <w:rPr>
          <w:rFonts w:eastAsia="Arial" w:cs="Arial"/>
          <w:b/>
          <w:szCs w:val="20"/>
        </w:rPr>
        <w:t>Operaciones discontinuadas</w:t>
      </w:r>
    </w:p>
    <w:p w14:paraId="6227BC57" w14:textId="77777777" w:rsidR="005075C7" w:rsidRDefault="005075C7" w:rsidP="005075C7">
      <w:pPr>
        <w:rPr>
          <w:rFonts w:eastAsia="Arial" w:cs="Arial"/>
          <w:bCs/>
          <w:color w:val="000000" w:themeColor="text1"/>
          <w:szCs w:val="20"/>
        </w:rPr>
      </w:pPr>
      <w:r w:rsidRPr="00E53650">
        <w:rPr>
          <w:rFonts w:eastAsia="Arial" w:cs="Arial"/>
          <w:bCs/>
          <w:color w:val="000000" w:themeColor="text1"/>
          <w:szCs w:val="20"/>
        </w:rPr>
        <w:t>Al 31 de diciembre de 2025, FIFCO continuaba siendo propietaria mediante sus subsidiarias que formaron parte del perímetro de la transacción con Heineken, de plantas de producción en Costa Rica, Guatemala y Estados Unidos, así como activos de almacenamiento y distribución en dichos países y una amplia gama de derechos marcarios del negocio de bebidas y alimentos en todo Norteamérica, Centroamérica y el Caribe.    Todos estos activos fueron absorbidos por Heineken a partir del 30 de enero de 2025.</w:t>
      </w:r>
    </w:p>
    <w:p w14:paraId="1DFF8294" w14:textId="77777777" w:rsidR="00A24560" w:rsidRPr="00E53650" w:rsidRDefault="00A24560" w:rsidP="005075C7">
      <w:pPr>
        <w:rPr>
          <w:rFonts w:eastAsia="Arial" w:cs="Arial"/>
          <w:bCs/>
          <w:color w:val="000000" w:themeColor="text1"/>
          <w:szCs w:val="20"/>
        </w:rPr>
      </w:pPr>
    </w:p>
    <w:p w14:paraId="29713C1C" w14:textId="6451B6C3" w:rsidR="005075C7" w:rsidRPr="00012955" w:rsidRDefault="005075C7" w:rsidP="00A24560">
      <w:pPr>
        <w:pStyle w:val="Prrafodelista"/>
        <w:numPr>
          <w:ilvl w:val="0"/>
          <w:numId w:val="15"/>
        </w:numPr>
        <w:rPr>
          <w:rFonts w:eastAsia="Arial" w:cs="Arial"/>
          <w:b/>
          <w:color w:val="000000" w:themeColor="text1"/>
          <w:szCs w:val="20"/>
        </w:rPr>
      </w:pPr>
      <w:r w:rsidRPr="00012955">
        <w:rPr>
          <w:rFonts w:eastAsia="Arial" w:cs="Arial"/>
          <w:b/>
          <w:color w:val="000000" w:themeColor="text1"/>
          <w:szCs w:val="20"/>
        </w:rPr>
        <w:t xml:space="preserve">Operaciones </w:t>
      </w:r>
      <w:r w:rsidR="00A24560">
        <w:rPr>
          <w:rFonts w:eastAsia="Arial" w:cs="Arial"/>
          <w:b/>
          <w:color w:val="000000" w:themeColor="text1"/>
          <w:szCs w:val="20"/>
        </w:rPr>
        <w:t>c</w:t>
      </w:r>
      <w:r w:rsidRPr="00012955">
        <w:rPr>
          <w:rFonts w:eastAsia="Arial" w:cs="Arial"/>
          <w:b/>
          <w:color w:val="000000" w:themeColor="text1"/>
          <w:szCs w:val="20"/>
        </w:rPr>
        <w:t>ontinuadas</w:t>
      </w:r>
    </w:p>
    <w:p w14:paraId="6B2D1154" w14:textId="639D2B8E" w:rsidR="007605E6" w:rsidRPr="008808DA" w:rsidRDefault="007605E6" w:rsidP="007605E6">
      <w:pPr>
        <w:rPr>
          <w:rFonts w:cs="Arial"/>
          <w:szCs w:val="20"/>
        </w:rPr>
      </w:pPr>
      <w:r w:rsidRPr="008808DA">
        <w:rPr>
          <w:rFonts w:cs="Arial"/>
          <w:szCs w:val="20"/>
        </w:rPr>
        <w:t>Actualmente Florida Inmobiliaria</w:t>
      </w:r>
      <w:r w:rsidR="00DE2046" w:rsidRPr="008808DA">
        <w:rPr>
          <w:rFonts w:cs="Arial"/>
          <w:szCs w:val="20"/>
        </w:rPr>
        <w:t>,</w:t>
      </w:r>
      <w:r w:rsidRPr="008808DA">
        <w:rPr>
          <w:rFonts w:cs="Arial"/>
          <w:szCs w:val="20"/>
        </w:rPr>
        <w:t xml:space="preserve"> S.A. es propietaria del 100% del proyecto turístico Reserva Conchal. Este se encuentra ubicado en la provincia de Guanacaste e incluye el </w:t>
      </w:r>
      <w:r w:rsidRPr="002B426E">
        <w:rPr>
          <w:rFonts w:cs="Arial"/>
          <w:szCs w:val="20"/>
        </w:rPr>
        <w:t>Hotel Westin Playa Conchal</w:t>
      </w:r>
      <w:r w:rsidR="002B426E" w:rsidRPr="002B426E">
        <w:rPr>
          <w:rFonts w:cs="Arial"/>
          <w:szCs w:val="20"/>
        </w:rPr>
        <w:t>, All Inclusive</w:t>
      </w:r>
      <w:r w:rsidRPr="002B426E">
        <w:rPr>
          <w:rFonts w:cs="Arial"/>
          <w:szCs w:val="20"/>
        </w:rPr>
        <w:t xml:space="preserve"> Golf Resort &amp; Spa, el Hotel W Costa Rica</w:t>
      </w:r>
      <w:r w:rsidR="002B426E" w:rsidRPr="002B426E">
        <w:rPr>
          <w:rFonts w:cs="Arial"/>
          <w:szCs w:val="20"/>
        </w:rPr>
        <w:t>-Reserva Conchal</w:t>
      </w:r>
      <w:r w:rsidRPr="002B426E">
        <w:rPr>
          <w:rFonts w:cs="Arial"/>
          <w:szCs w:val="20"/>
        </w:rPr>
        <w:t xml:space="preserve"> y un área cercana a las 900</w:t>
      </w:r>
      <w:r w:rsidRPr="008808DA">
        <w:rPr>
          <w:rFonts w:cs="Arial"/>
          <w:szCs w:val="20"/>
        </w:rPr>
        <w:t xml:space="preserve"> hectáreas dedicadas al desarrollo inmobiliario. </w:t>
      </w:r>
    </w:p>
    <w:p w14:paraId="3AFEB58F" w14:textId="70935936" w:rsidR="007605E6" w:rsidRDefault="007605E6" w:rsidP="007605E6">
      <w:pPr>
        <w:rPr>
          <w:rFonts w:cs="Arial"/>
          <w:szCs w:val="20"/>
        </w:rPr>
      </w:pPr>
      <w:r w:rsidRPr="008808DA">
        <w:rPr>
          <w:rFonts w:cs="Arial"/>
          <w:szCs w:val="20"/>
        </w:rPr>
        <w:t>Todas estas propiedades, plantas y equipos cuentan con un amplio esquema de seguros que coadyuvan a proteger el patrimonio de los accionistas en caso de cualquier eventualidad.</w:t>
      </w:r>
    </w:p>
    <w:p w14:paraId="4D5434ED" w14:textId="77777777" w:rsidR="008808DA" w:rsidRPr="008808DA" w:rsidRDefault="008808DA" w:rsidP="007605E6">
      <w:pPr>
        <w:rPr>
          <w:rFonts w:cs="Arial"/>
          <w:szCs w:val="20"/>
        </w:rPr>
      </w:pPr>
    </w:p>
    <w:p w14:paraId="5887F41B" w14:textId="77777777" w:rsidR="007605E6" w:rsidRPr="008C524B" w:rsidRDefault="007605E6" w:rsidP="00705162">
      <w:pPr>
        <w:pStyle w:val="Ttulo3"/>
        <w:numPr>
          <w:ilvl w:val="1"/>
          <w:numId w:val="5"/>
        </w:numPr>
        <w:rPr>
          <w:rFonts w:cs="Arial"/>
          <w:b/>
          <w:bCs/>
          <w:sz w:val="20"/>
          <w:szCs w:val="20"/>
        </w:rPr>
      </w:pPr>
      <w:bookmarkStart w:id="139" w:name="_Toc131092887"/>
      <w:bookmarkStart w:id="140" w:name="_Toc131501088"/>
      <w:bookmarkStart w:id="141" w:name="_Toc228284529"/>
      <w:r w:rsidRPr="008C524B">
        <w:rPr>
          <w:rFonts w:cs="Arial"/>
          <w:b/>
          <w:bCs/>
          <w:sz w:val="20"/>
          <w:szCs w:val="20"/>
        </w:rPr>
        <w:t>Empleo y riqueza para los países en los que opera</w:t>
      </w:r>
      <w:bookmarkEnd w:id="139"/>
      <w:bookmarkEnd w:id="140"/>
      <w:bookmarkEnd w:id="141"/>
    </w:p>
    <w:p w14:paraId="72ACA2BF" w14:textId="31202BDF" w:rsidR="007605E6" w:rsidRPr="008C524B" w:rsidRDefault="007605E6" w:rsidP="007605E6">
      <w:pPr>
        <w:rPr>
          <w:rFonts w:cs="Arial"/>
          <w:szCs w:val="20"/>
        </w:rPr>
      </w:pPr>
      <w:r w:rsidRPr="008C524B">
        <w:rPr>
          <w:rFonts w:cs="Arial"/>
          <w:szCs w:val="20"/>
        </w:rPr>
        <w:t>En la actualidad</w:t>
      </w:r>
      <w:r w:rsidR="00DE2046" w:rsidRPr="008C524B">
        <w:rPr>
          <w:rFonts w:cs="Arial"/>
          <w:szCs w:val="20"/>
        </w:rPr>
        <w:t>,</w:t>
      </w:r>
      <w:r w:rsidRPr="008C524B">
        <w:rPr>
          <w:rFonts w:cs="Arial"/>
          <w:szCs w:val="20"/>
        </w:rPr>
        <w:t xml:space="preserve"> FIFCO se ha convertido en una compañía generadora de empleo directo e indirecto. Al 31 de diciembre de 202</w:t>
      </w:r>
      <w:r w:rsidR="002A2B50" w:rsidRPr="008C524B">
        <w:rPr>
          <w:rFonts w:cs="Arial"/>
          <w:szCs w:val="20"/>
        </w:rPr>
        <w:t>5</w:t>
      </w:r>
      <w:r w:rsidR="00976D79" w:rsidRPr="008C524B">
        <w:rPr>
          <w:rFonts w:cs="Arial"/>
          <w:szCs w:val="20"/>
        </w:rPr>
        <w:t>,</w:t>
      </w:r>
      <w:r w:rsidRPr="008C524B">
        <w:rPr>
          <w:rFonts w:cs="Arial"/>
          <w:szCs w:val="20"/>
        </w:rPr>
        <w:t xml:space="preserve"> </w:t>
      </w:r>
      <w:r w:rsidR="00976D79" w:rsidRPr="008C524B">
        <w:rPr>
          <w:rFonts w:cs="Arial"/>
          <w:szCs w:val="20"/>
        </w:rPr>
        <w:t>contaba con 6.411 colaboradores, una vez efectiva la transacción con Heineken, el número de colaboradores es de 1.367.</w:t>
      </w:r>
    </w:p>
    <w:p w14:paraId="63EC6BA7" w14:textId="77777777" w:rsidR="007605E6" w:rsidRPr="008C524B" w:rsidRDefault="007605E6" w:rsidP="007605E6">
      <w:pPr>
        <w:rPr>
          <w:rFonts w:cs="Arial"/>
          <w:szCs w:val="20"/>
        </w:rPr>
      </w:pPr>
      <w:r w:rsidRPr="008C524B">
        <w:rPr>
          <w:rFonts w:cs="Arial"/>
          <w:szCs w:val="20"/>
        </w:rPr>
        <w:t xml:space="preserve">Además de pagar impuestos, dividendos y salarios, la Compañía invierte grandes sumas en las compras de bienes y servicios. Por otra parte, hay una gran diversidad de fábricas y empresas que han ido creciendo junto a ella, al suministrarle sus productos o solicitar sus servicios principalmente en Costa Rica donde tiene su mayor operación. De esta forma la Compañía contribuye de múltiples formas al bienestar de las geografías en donde se opera. </w:t>
      </w:r>
    </w:p>
    <w:p w14:paraId="2C13293D" w14:textId="5BB9CD63" w:rsidR="00A00ECA" w:rsidRPr="00AD338A" w:rsidRDefault="007605E6" w:rsidP="00555564">
      <w:pPr>
        <w:rPr>
          <w:rFonts w:cs="Arial"/>
          <w:color w:val="EE0000"/>
          <w:szCs w:val="20"/>
        </w:rPr>
      </w:pPr>
      <w:r w:rsidRPr="008C524B">
        <w:rPr>
          <w:rFonts w:cs="Arial"/>
          <w:szCs w:val="20"/>
        </w:rPr>
        <w:t xml:space="preserve">En cuanto a los trabajadores se procura que además de una adecuada compensación tengan condiciones seguras de trabajo, gocen de buenos servicios de alimentación y salud, y tengan facilidades recreativas que les sirvan a </w:t>
      </w:r>
      <w:r w:rsidRPr="008C524B">
        <w:rPr>
          <w:rFonts w:cs="Arial"/>
          <w:szCs w:val="20"/>
        </w:rPr>
        <w:lastRenderedPageBreak/>
        <w:t>ellos y a sus familias. Los empleados de FIFCO en Costa Rica están organizados en asociaciones solidaristas que cuentan con el apoyo total de la Compañía y que rinden grandes beneficios a los trabajadores</w:t>
      </w:r>
      <w:r w:rsidRPr="00AD338A">
        <w:rPr>
          <w:rFonts w:cs="Arial"/>
          <w:color w:val="EE0000"/>
          <w:szCs w:val="20"/>
        </w:rPr>
        <w:t>.</w:t>
      </w:r>
      <w:r w:rsidR="00A00ECA" w:rsidRPr="00AD338A">
        <w:rPr>
          <w:rFonts w:cs="Arial"/>
          <w:color w:val="EE0000"/>
          <w:szCs w:val="20"/>
        </w:rPr>
        <w:br w:type="page"/>
      </w:r>
    </w:p>
    <w:p w14:paraId="7621DE6D" w14:textId="79A33E9C" w:rsidR="00EC7021" w:rsidRPr="00AD338A" w:rsidRDefault="00691E6A" w:rsidP="007F3A2B">
      <w:pPr>
        <w:rPr>
          <w:rFonts w:cs="Arial"/>
          <w:color w:val="EE0000"/>
          <w:szCs w:val="20"/>
        </w:rPr>
      </w:pPr>
      <w:r w:rsidRPr="00AD338A">
        <w:rPr>
          <w:rFonts w:cs="Arial"/>
          <w:noProof/>
          <w:color w:val="EE0000"/>
          <w:szCs w:val="20"/>
        </w:rPr>
        <w:lastRenderedPageBreak/>
        <w:drawing>
          <wp:anchor distT="0" distB="0" distL="114300" distR="114300" simplePos="0" relativeHeight="251658247" behindDoc="1" locked="0" layoutInCell="1" allowOverlap="1" wp14:anchorId="13F479AD" wp14:editId="147FF6ED">
            <wp:simplePos x="0" y="0"/>
            <wp:positionH relativeFrom="page">
              <wp:posOffset>0</wp:posOffset>
            </wp:positionH>
            <wp:positionV relativeFrom="margin">
              <wp:posOffset>-924971</wp:posOffset>
            </wp:positionV>
            <wp:extent cx="7751863" cy="10206127"/>
            <wp:effectExtent l="0" t="0" r="1905" b="5080"/>
            <wp:wrapNone/>
            <wp:docPr id="1694093535" name="Imagen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4093535" name="Imagen 11"/>
                    <pic:cNvPicPr/>
                  </pic:nvPicPr>
                  <pic:blipFill>
                    <a:blip r:embed="rId26" cstate="email">
                      <a:extLst>
                        <a:ext uri="{28A0092B-C50C-407E-A947-70E740481C1C}">
                          <a14:useLocalDpi xmlns:a14="http://schemas.microsoft.com/office/drawing/2010/main"/>
                        </a:ext>
                      </a:extLst>
                    </a:blip>
                    <a:stretch>
                      <a:fillRect/>
                    </a:stretch>
                  </pic:blipFill>
                  <pic:spPr>
                    <a:xfrm>
                      <a:off x="0" y="0"/>
                      <a:ext cx="7751863" cy="10206127"/>
                    </a:xfrm>
                    <a:prstGeom prst="rect">
                      <a:avLst/>
                    </a:prstGeom>
                  </pic:spPr>
                </pic:pic>
              </a:graphicData>
            </a:graphic>
            <wp14:sizeRelH relativeFrom="margin">
              <wp14:pctWidth>0</wp14:pctWidth>
            </wp14:sizeRelH>
            <wp14:sizeRelV relativeFrom="margin">
              <wp14:pctHeight>0</wp14:pctHeight>
            </wp14:sizeRelV>
          </wp:anchor>
        </w:drawing>
      </w:r>
    </w:p>
    <w:p w14:paraId="0C5EF090" w14:textId="5F796B64" w:rsidR="00EC7021" w:rsidRPr="00AD338A" w:rsidRDefault="00EC7021" w:rsidP="007F3A2B">
      <w:pPr>
        <w:rPr>
          <w:rFonts w:cs="Arial"/>
          <w:color w:val="EE0000"/>
          <w:szCs w:val="20"/>
        </w:rPr>
      </w:pPr>
    </w:p>
    <w:p w14:paraId="313F8C9F" w14:textId="51A9C97A" w:rsidR="009B56CB" w:rsidRPr="00AD338A" w:rsidRDefault="004157E5" w:rsidP="007F3A2B">
      <w:pPr>
        <w:rPr>
          <w:rFonts w:cs="Arial"/>
          <w:color w:val="EE0000"/>
          <w:szCs w:val="20"/>
        </w:rPr>
      </w:pPr>
      <w:r w:rsidRPr="00AD338A">
        <w:rPr>
          <w:rFonts w:cs="Arial"/>
          <w:noProof/>
          <w:color w:val="EE0000"/>
          <w:szCs w:val="20"/>
        </w:rPr>
        <mc:AlternateContent>
          <mc:Choice Requires="wps">
            <w:drawing>
              <wp:inline distT="0" distB="0" distL="0" distR="0" wp14:anchorId="6AB603DF" wp14:editId="79E302C8">
                <wp:extent cx="304800" cy="304800"/>
                <wp:effectExtent l="0" t="0" r="0" b="0"/>
                <wp:docPr id="32" name="AutoShape 4"/>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inline>
            </w:drawing>
          </mc:Choice>
          <mc:Fallback>
            <w:pict>
              <v:rect w14:anchorId="2BE0F040" id="AutoShape 4" o:spid="_x0000_s1026" style="width:24pt;height:2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EevW0gEAAJ4DAAAOAAAAZHJzL2Uyb0RvYy54bWysU9uO0zAQfUfiHyy/06SlwBI1Xa12tQhp&#10;YZEWPsB17MQi8ZgZt2n5esZOty3whnix5uKcOXN8srreD73YGSQHvpbzWSmF8Roa59tafvt6/+pK&#10;CorKN6oHb2p5MCSv1y9frMZQmQV00DcGBYN4qsZQyy7GUBUF6c4MimYQjOemBRxU5BTbokE1MvrQ&#10;F4uyfFuMgE1A0IaIq3dTU64zvrVGx0dryUTR15K5xXxiPjfpLNYrVbWoQuf0kYb6BxaDcp6HnqDu&#10;VFRii+4vqMFpBAIbZxqGAqx12uQdeJt5+cc2T50KJu/C4lA4yUT/D1Z/3j2FL5ioU3gA/Z2Eh9tO&#10;+dbcUGD5+FHluYQIY2dUwwzmSbtiDFSdMFJCjCY24ydo+LXVNkKWZW9xSDN4YbHP6h9O6pt9FJqL&#10;r8vlVclvpLl1jNMEVT1/HJDiBwODSEEtkdllcLV7oDhdfb6SZnm4d32fH7j3vxUYM1Uy+cQ3uYWq&#10;DTQH5o4wmYRNzUEH+FOKkQ1SS/qxVWik6D963v/9fLlMjsrJ8s27BSd42dlcdpTXDFXLKMUU3sbJ&#10;hduAru2yzBPHG9bMurzPmdWRLJsgK3I0bHLZZZ5vnX+r9S8AAAD//wMAUEsDBBQABgAIAAAAIQBM&#10;oOks2AAAAAMBAAAPAAAAZHJzL2Rvd25yZXYueG1sTI9BS8NAEIXvgv9hGcGL2I0iUmI2RQpiEaGY&#10;as/T7JgEs7NpdpvEf9+pHvQyw+MNb76XLSbXqoH60Hg2cDNLQBGX3jZcGXjfPF3PQYWIbLH1TAa+&#10;KcAiPz/LMLV+5DcailgpCeGQooE6xi7VOpQ1OQwz3xGL9+l7h1FkX2nb4yjhrtW3SXKvHTYsH2rs&#10;aFlT+VUcnIGxXA/bzeuzXl9tV573q/2y+Hgx5vJienwAFWmKf8dwwhd0yIVp5w9sg2oNSJH4M8W7&#10;m4va/W6dZ/o/e34EAAD//wMAUEsBAi0AFAAGAAgAAAAhALaDOJL+AAAA4QEAABMAAAAAAAAAAAAA&#10;AAAAAAAAAFtDb250ZW50X1R5cGVzXS54bWxQSwECLQAUAAYACAAAACEAOP0h/9YAAACUAQAACwAA&#10;AAAAAAAAAAAAAAAvAQAAX3JlbHMvLnJlbHNQSwECLQAUAAYACAAAACEA7hHr1tIBAACeAwAADgAA&#10;AAAAAAAAAAAAAAAuAgAAZHJzL2Uyb0RvYy54bWxQSwECLQAUAAYACAAAACEATKDpLNgAAAADAQAA&#10;DwAAAAAAAAAAAAAAAAAsBAAAZHJzL2Rvd25yZXYueG1sUEsFBgAAAAAEAAQA8wAAADEFAAAAAA==&#10;" filled="f" stroked="f">
                <o:lock v:ext="edit" aspectratio="t"/>
                <w10:anchorlock/>
              </v:rect>
            </w:pict>
          </mc:Fallback>
        </mc:AlternateContent>
      </w:r>
    </w:p>
    <w:p w14:paraId="6E026E19" w14:textId="3730535C" w:rsidR="00E947F1" w:rsidRPr="00AD338A" w:rsidRDefault="00E947F1" w:rsidP="00BB2B29">
      <w:pPr>
        <w:rPr>
          <w:rFonts w:cs="Arial"/>
          <w:color w:val="EE0000"/>
          <w:szCs w:val="20"/>
        </w:rPr>
      </w:pPr>
    </w:p>
    <w:p w14:paraId="6E46BA14" w14:textId="29DE34DA" w:rsidR="00E947F1" w:rsidRPr="00AD338A" w:rsidRDefault="00E947F1" w:rsidP="005D4BAB">
      <w:pPr>
        <w:rPr>
          <w:rFonts w:cs="Arial"/>
          <w:color w:val="EE0000"/>
          <w:szCs w:val="20"/>
        </w:rPr>
      </w:pPr>
    </w:p>
    <w:p w14:paraId="2A5D7AFE" w14:textId="77777777" w:rsidR="00A41070" w:rsidRPr="00AD338A" w:rsidRDefault="00A41070" w:rsidP="005D4BAB">
      <w:pPr>
        <w:rPr>
          <w:rFonts w:cs="Arial"/>
          <w:color w:val="EE0000"/>
          <w:szCs w:val="20"/>
        </w:rPr>
      </w:pPr>
    </w:p>
    <w:p w14:paraId="5F442123" w14:textId="77777777" w:rsidR="00A41070" w:rsidRPr="00AD338A" w:rsidRDefault="00A41070" w:rsidP="005D4BAB">
      <w:pPr>
        <w:rPr>
          <w:rFonts w:cs="Arial"/>
          <w:color w:val="EE0000"/>
          <w:szCs w:val="20"/>
        </w:rPr>
      </w:pPr>
    </w:p>
    <w:p w14:paraId="53B824C3" w14:textId="77777777" w:rsidR="00A41070" w:rsidRPr="00AD338A" w:rsidRDefault="00A41070" w:rsidP="005D4BAB">
      <w:pPr>
        <w:rPr>
          <w:rFonts w:cs="Arial"/>
          <w:color w:val="EE0000"/>
          <w:szCs w:val="20"/>
        </w:rPr>
      </w:pPr>
    </w:p>
    <w:p w14:paraId="5A674001" w14:textId="77777777" w:rsidR="00E947F1" w:rsidRPr="00AD338A" w:rsidRDefault="00E947F1" w:rsidP="005D4BAB">
      <w:pPr>
        <w:rPr>
          <w:rFonts w:cs="Arial"/>
          <w:color w:val="EE0000"/>
          <w:szCs w:val="20"/>
        </w:rPr>
      </w:pPr>
    </w:p>
    <w:p w14:paraId="460F472C" w14:textId="77777777" w:rsidR="00E947F1" w:rsidRPr="00AD338A" w:rsidRDefault="00E947F1" w:rsidP="005D4BAB">
      <w:pPr>
        <w:rPr>
          <w:rFonts w:cs="Arial"/>
          <w:color w:val="EE0000"/>
          <w:szCs w:val="20"/>
        </w:rPr>
      </w:pPr>
    </w:p>
    <w:p w14:paraId="532A3089" w14:textId="77777777" w:rsidR="00E947F1" w:rsidRPr="00AD338A" w:rsidRDefault="00E947F1" w:rsidP="005D4BAB">
      <w:pPr>
        <w:rPr>
          <w:rFonts w:cs="Arial"/>
          <w:color w:val="EE0000"/>
          <w:szCs w:val="20"/>
        </w:rPr>
      </w:pPr>
    </w:p>
    <w:p w14:paraId="1494D189" w14:textId="77777777" w:rsidR="00E947F1" w:rsidRPr="00AD338A" w:rsidRDefault="00E947F1" w:rsidP="005D4BAB">
      <w:pPr>
        <w:rPr>
          <w:rFonts w:cs="Arial"/>
          <w:color w:val="EE0000"/>
          <w:szCs w:val="20"/>
        </w:rPr>
      </w:pPr>
    </w:p>
    <w:p w14:paraId="2C373F79" w14:textId="30D733AC" w:rsidR="00373591" w:rsidRPr="00AD338A" w:rsidRDefault="004157E5" w:rsidP="005D4BAB">
      <w:pPr>
        <w:rPr>
          <w:rFonts w:cs="Arial"/>
          <w:color w:val="EE0000"/>
          <w:szCs w:val="20"/>
        </w:rPr>
      </w:pPr>
      <w:r w:rsidRPr="00AD338A">
        <w:rPr>
          <w:rFonts w:cs="Arial"/>
          <w:noProof/>
          <w:color w:val="EE0000"/>
          <w:szCs w:val="20"/>
        </w:rPr>
        <mc:AlternateContent>
          <mc:Choice Requires="wps">
            <w:drawing>
              <wp:inline distT="0" distB="0" distL="0" distR="0" wp14:anchorId="4AE6187D" wp14:editId="7846466D">
                <wp:extent cx="304800" cy="304800"/>
                <wp:effectExtent l="0" t="0" r="0" b="0"/>
                <wp:docPr id="31" name="AutoShape 2"/>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inline>
            </w:drawing>
          </mc:Choice>
          <mc:Fallback>
            <w:pict>
              <v:rect w14:anchorId="404B7C00" id="AutoShape 2" o:spid="_x0000_s1026" style="width:24pt;height:2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EevW0gEAAJ4DAAAOAAAAZHJzL2Uyb0RvYy54bWysU9uO0zAQfUfiHyy/06SlwBI1Xa12tQhp&#10;YZEWPsB17MQi8ZgZt2n5esZOty3whnix5uKcOXN8srreD73YGSQHvpbzWSmF8Roa59tafvt6/+pK&#10;CorKN6oHb2p5MCSv1y9frMZQmQV00DcGBYN4qsZQyy7GUBUF6c4MimYQjOemBRxU5BTbokE1MvrQ&#10;F4uyfFuMgE1A0IaIq3dTU64zvrVGx0dryUTR15K5xXxiPjfpLNYrVbWoQuf0kYb6BxaDcp6HnqDu&#10;VFRii+4vqMFpBAIbZxqGAqx12uQdeJt5+cc2T50KJu/C4lA4yUT/D1Z/3j2FL5ioU3gA/Z2Eh9tO&#10;+dbcUGD5+FHluYQIY2dUwwzmSbtiDFSdMFJCjCY24ydo+LXVNkKWZW9xSDN4YbHP6h9O6pt9FJqL&#10;r8vlVclvpLl1jNMEVT1/HJDiBwODSEEtkdllcLV7oDhdfb6SZnm4d32fH7j3vxUYM1Uy+cQ3uYWq&#10;DTQH5o4wmYRNzUEH+FOKkQ1SS/qxVWik6D963v/9fLlMjsrJ8s27BSd42dlcdpTXDFXLKMUU3sbJ&#10;hduAru2yzBPHG9bMurzPmdWRLJsgK3I0bHLZZZ5vnX+r9S8AAAD//wMAUEsDBBQABgAIAAAAIQBM&#10;oOks2AAAAAMBAAAPAAAAZHJzL2Rvd25yZXYueG1sTI9BS8NAEIXvgv9hGcGL2I0iUmI2RQpiEaGY&#10;as/T7JgEs7NpdpvEf9+pHvQyw+MNb76XLSbXqoH60Hg2cDNLQBGX3jZcGXjfPF3PQYWIbLH1TAa+&#10;KcAiPz/LMLV+5DcailgpCeGQooE6xi7VOpQ1OQwz3xGL9+l7h1FkX2nb4yjhrtW3SXKvHTYsH2rs&#10;aFlT+VUcnIGxXA/bzeuzXl9tV573q/2y+Hgx5vJienwAFWmKf8dwwhd0yIVp5w9sg2oNSJH4M8W7&#10;m4va/W6dZ/o/e34EAAD//wMAUEsBAi0AFAAGAAgAAAAhALaDOJL+AAAA4QEAABMAAAAAAAAAAAAA&#10;AAAAAAAAAFtDb250ZW50X1R5cGVzXS54bWxQSwECLQAUAAYACAAAACEAOP0h/9YAAACUAQAACwAA&#10;AAAAAAAAAAAAAAAvAQAAX3JlbHMvLnJlbHNQSwECLQAUAAYACAAAACEA7hHr1tIBAACeAwAADgAA&#10;AAAAAAAAAAAAAAAuAgAAZHJzL2Uyb0RvYy54bWxQSwECLQAUAAYACAAAACEATKDpLNgAAAADAQAA&#10;DwAAAAAAAAAAAAAAAAAsBAAAZHJzL2Rvd25yZXYueG1sUEsFBgAAAAAEAAQA8wAAADEFAAAAAA==&#10;" filled="f" stroked="f">
                <o:lock v:ext="edit" aspectratio="t"/>
                <w10:anchorlock/>
              </v:rect>
            </w:pict>
          </mc:Fallback>
        </mc:AlternateContent>
      </w:r>
    </w:p>
    <w:p w14:paraId="5E8AE277" w14:textId="77777777" w:rsidR="00373591" w:rsidRPr="00AD338A" w:rsidRDefault="00373591" w:rsidP="005D4BAB">
      <w:pPr>
        <w:rPr>
          <w:rFonts w:cs="Arial"/>
          <w:color w:val="EE0000"/>
          <w:szCs w:val="20"/>
        </w:rPr>
      </w:pPr>
    </w:p>
    <w:p w14:paraId="00B24F86" w14:textId="77777777" w:rsidR="00716697" w:rsidRPr="00AD338A" w:rsidRDefault="00716697" w:rsidP="005D4BAB">
      <w:pPr>
        <w:rPr>
          <w:rFonts w:cs="Arial"/>
          <w:color w:val="EE0000"/>
          <w:szCs w:val="20"/>
        </w:rPr>
      </w:pPr>
    </w:p>
    <w:p w14:paraId="53A18053" w14:textId="77777777" w:rsidR="005D4BAB" w:rsidRPr="00AD338A" w:rsidRDefault="005D4BAB" w:rsidP="005D4BAB">
      <w:pPr>
        <w:rPr>
          <w:rFonts w:cs="Arial"/>
          <w:color w:val="EE0000"/>
          <w:szCs w:val="20"/>
        </w:rPr>
      </w:pPr>
    </w:p>
    <w:p w14:paraId="75C4D647" w14:textId="77777777" w:rsidR="005D4BAB" w:rsidRPr="00AD338A" w:rsidRDefault="005D4BAB" w:rsidP="005D4BAB">
      <w:pPr>
        <w:rPr>
          <w:rFonts w:cs="Arial"/>
          <w:color w:val="EE0000"/>
          <w:szCs w:val="20"/>
        </w:rPr>
      </w:pPr>
    </w:p>
    <w:p w14:paraId="67CD4DA9" w14:textId="77777777" w:rsidR="00373591" w:rsidRPr="00782A2C" w:rsidRDefault="00373591" w:rsidP="00BB5161">
      <w:pPr>
        <w:pStyle w:val="Ttulo1"/>
        <w:jc w:val="right"/>
        <w:rPr>
          <w:rFonts w:cs="Arial"/>
          <w:sz w:val="44"/>
          <w:szCs w:val="44"/>
        </w:rPr>
      </w:pPr>
      <w:bookmarkStart w:id="142" w:name="_Toc131501089"/>
      <w:bookmarkStart w:id="143" w:name="_Toc228284530"/>
      <w:r w:rsidRPr="00782A2C">
        <w:rPr>
          <w:rFonts w:cs="Arial"/>
          <w:sz w:val="44"/>
          <w:szCs w:val="44"/>
        </w:rPr>
        <w:t>Capítulo</w:t>
      </w:r>
      <w:r w:rsidR="000B7F4D" w:rsidRPr="00782A2C">
        <w:rPr>
          <w:rFonts w:cs="Arial"/>
          <w:sz w:val="44"/>
          <w:szCs w:val="44"/>
        </w:rPr>
        <w:t xml:space="preserve"> 4.</w:t>
      </w:r>
      <w:bookmarkEnd w:id="142"/>
      <w:bookmarkEnd w:id="143"/>
    </w:p>
    <w:p w14:paraId="4A2927F5" w14:textId="5E3BF134" w:rsidR="00203F9E" w:rsidRPr="00782A2C" w:rsidRDefault="00792C10" w:rsidP="00BB5161">
      <w:pPr>
        <w:pStyle w:val="Ttulo1"/>
        <w:jc w:val="right"/>
        <w:rPr>
          <w:rFonts w:cs="Arial"/>
          <w:sz w:val="44"/>
          <w:szCs w:val="44"/>
        </w:rPr>
      </w:pPr>
      <w:bookmarkStart w:id="144" w:name="_Toc131501090"/>
      <w:bookmarkStart w:id="145" w:name="_Toc228284531"/>
      <w:r w:rsidRPr="00782A2C">
        <w:rPr>
          <w:rFonts w:cs="Arial"/>
          <w:sz w:val="44"/>
          <w:szCs w:val="44"/>
        </w:rPr>
        <w:t xml:space="preserve">Resultados de </w:t>
      </w:r>
      <w:r w:rsidR="00AB3D73" w:rsidRPr="00782A2C">
        <w:rPr>
          <w:rFonts w:cs="Arial"/>
          <w:sz w:val="44"/>
          <w:szCs w:val="44"/>
        </w:rPr>
        <w:br/>
      </w:r>
      <w:r w:rsidRPr="00782A2C">
        <w:rPr>
          <w:rFonts w:cs="Arial"/>
          <w:sz w:val="44"/>
          <w:szCs w:val="44"/>
        </w:rPr>
        <w:t>operación y financieros</w:t>
      </w:r>
      <w:r w:rsidR="00BB5161" w:rsidRPr="00782A2C">
        <w:rPr>
          <w:rFonts w:cs="Arial"/>
          <w:sz w:val="44"/>
          <w:szCs w:val="44"/>
        </w:rPr>
        <w:br/>
      </w:r>
      <w:r w:rsidRPr="00782A2C">
        <w:rPr>
          <w:rFonts w:cs="Arial"/>
          <w:sz w:val="44"/>
          <w:szCs w:val="44"/>
        </w:rPr>
        <w:t xml:space="preserve"> e información prospectiva</w:t>
      </w:r>
      <w:bookmarkEnd w:id="144"/>
      <w:bookmarkEnd w:id="145"/>
    </w:p>
    <w:p w14:paraId="27EEBA7F" w14:textId="77777777" w:rsidR="00693175" w:rsidRPr="00AD338A" w:rsidRDefault="00693175">
      <w:pPr>
        <w:spacing w:line="259" w:lineRule="auto"/>
        <w:jc w:val="left"/>
        <w:rPr>
          <w:rFonts w:cs="Arial"/>
          <w:color w:val="EE0000"/>
          <w:szCs w:val="20"/>
        </w:rPr>
      </w:pPr>
    </w:p>
    <w:p w14:paraId="47EA1E90" w14:textId="650A3A3C" w:rsidR="007605E6" w:rsidRPr="00C11DBB" w:rsidRDefault="007605E6" w:rsidP="00705162">
      <w:pPr>
        <w:pStyle w:val="Ttulo2"/>
        <w:numPr>
          <w:ilvl w:val="0"/>
          <w:numId w:val="17"/>
        </w:numPr>
        <w:rPr>
          <w:rFonts w:cs="Arial"/>
          <w:b/>
          <w:bCs/>
          <w:sz w:val="20"/>
          <w:szCs w:val="20"/>
        </w:rPr>
      </w:pPr>
      <w:bookmarkStart w:id="146" w:name="_Toc195048440"/>
      <w:bookmarkStart w:id="147" w:name="_Toc195048441"/>
      <w:bookmarkStart w:id="148" w:name="_Toc131092890"/>
      <w:bookmarkStart w:id="149" w:name="_Toc131501091"/>
      <w:bookmarkStart w:id="150" w:name="_Toc228284532"/>
      <w:bookmarkEnd w:id="146"/>
      <w:bookmarkEnd w:id="147"/>
      <w:r w:rsidRPr="00C11DBB">
        <w:rPr>
          <w:rFonts w:cs="Arial"/>
          <w:b/>
          <w:bCs/>
          <w:sz w:val="20"/>
          <w:szCs w:val="20"/>
        </w:rPr>
        <w:lastRenderedPageBreak/>
        <w:t>Resultados de Operación - Dimensión Económica</w:t>
      </w:r>
      <w:bookmarkEnd w:id="148"/>
      <w:bookmarkEnd w:id="149"/>
      <w:bookmarkEnd w:id="150"/>
    </w:p>
    <w:p w14:paraId="115E0AEC" w14:textId="77777777" w:rsidR="00782A2C" w:rsidRPr="00C11DBB" w:rsidRDefault="00782A2C" w:rsidP="00B272A8">
      <w:pPr>
        <w:rPr>
          <w:rFonts w:eastAsia="Arial" w:cs="Arial"/>
          <w:szCs w:val="20"/>
        </w:rPr>
      </w:pPr>
    </w:p>
    <w:p w14:paraId="55818273" w14:textId="277045C6" w:rsidR="00C11DBB" w:rsidRPr="00AE4BB7" w:rsidRDefault="00C11DBB" w:rsidP="00C11DBB">
      <w:pPr>
        <w:rPr>
          <w:rFonts w:eastAsia="Arial" w:cs="Arial"/>
          <w:szCs w:val="20"/>
        </w:rPr>
      </w:pPr>
      <w:r w:rsidRPr="00AE4BB7">
        <w:rPr>
          <w:rFonts w:eastAsia="Arial" w:cs="Arial"/>
          <w:szCs w:val="20"/>
        </w:rPr>
        <w:t>Durante este año</w:t>
      </w:r>
      <w:r>
        <w:rPr>
          <w:rFonts w:eastAsia="Arial" w:cs="Arial"/>
          <w:szCs w:val="20"/>
        </w:rPr>
        <w:t xml:space="preserve">, </w:t>
      </w:r>
      <w:r w:rsidRPr="00AE4BB7">
        <w:rPr>
          <w:rFonts w:eastAsia="Arial" w:cs="Arial"/>
          <w:szCs w:val="20"/>
        </w:rPr>
        <w:t>se anunció el acuerdo de compraventa entre FIFCO y Heineken, firmado el 22 de septiembre del 2025 y aprobado por la Asamblea de Accionistas el 7 de octubre. Como hecho subsecuente, el 30 de enero del 2026 se formalizó el cierre de la transacción tras la aprobación de las autoridades regulatorias de Costa Rica y Nicaragua, y el cumplimiento de todos los requisitos legales correspondientes. La operación incluyó la transferencia de la totalidad de las acciones que FIFCO mantenía en Distribuidora La Florida S.A. y otras sociedades subsidiarias y afiliadas. El valor de cierre que fue pagado por la compradora el 30 de enero del 2025 fue de $3.201 millones, conforme al cierre estimado del mes de enero 2026, mismo que está sujeto a los ajustes finales usuales contractuales en este tipo de transacciones.</w:t>
      </w:r>
    </w:p>
    <w:p w14:paraId="39A857A8" w14:textId="4086478E" w:rsidR="00B5285B" w:rsidRDefault="00B5285B" w:rsidP="00C11DBB">
      <w:pPr>
        <w:rPr>
          <w:rFonts w:eastAsia="Arial" w:cs="Arial"/>
          <w:szCs w:val="20"/>
        </w:rPr>
      </w:pPr>
      <w:r w:rsidRPr="00B5285B">
        <w:rPr>
          <w:rFonts w:eastAsia="Arial" w:cs="Arial"/>
          <w:szCs w:val="20"/>
        </w:rPr>
        <w:t>A</w:t>
      </w:r>
      <w:r>
        <w:rPr>
          <w:rFonts w:eastAsia="Arial" w:cs="Arial"/>
          <w:szCs w:val="20"/>
        </w:rPr>
        <w:t xml:space="preserve"> </w:t>
      </w:r>
      <w:r w:rsidRPr="00B5285B">
        <w:rPr>
          <w:rFonts w:eastAsia="Arial" w:cs="Arial"/>
          <w:szCs w:val="20"/>
        </w:rPr>
        <w:t>raíz de la Transacción FIFCO-Heineken en donde varias subsidiarias de FIFCO estuvieron disponibles para la venta, por norma contable (NIIF 5), los Estados Financieros de FIFCO tienen una presentación distinta.</w:t>
      </w:r>
    </w:p>
    <w:p w14:paraId="584773E8" w14:textId="5B3920B3" w:rsidR="00B5285B" w:rsidRDefault="00B5285B" w:rsidP="00C11DBB">
      <w:pPr>
        <w:rPr>
          <w:rFonts w:eastAsia="Arial" w:cs="Arial"/>
          <w:szCs w:val="20"/>
        </w:rPr>
      </w:pPr>
      <w:r w:rsidRPr="00B5285B">
        <w:rPr>
          <w:rFonts w:eastAsia="Arial" w:cs="Arial"/>
          <w:szCs w:val="20"/>
        </w:rPr>
        <w:t>Todos</w:t>
      </w:r>
      <w:r>
        <w:rPr>
          <w:rFonts w:eastAsia="Arial" w:cs="Arial"/>
          <w:szCs w:val="20"/>
        </w:rPr>
        <w:t xml:space="preserve"> </w:t>
      </w:r>
      <w:r w:rsidRPr="00B5285B">
        <w:rPr>
          <w:rFonts w:eastAsia="Arial" w:cs="Arial"/>
          <w:szCs w:val="20"/>
        </w:rPr>
        <w:t xml:space="preserve">los negocios asociados a la Transacción se clasificaron como disponibles para la venta a partir de octubre 2025, fecha en la cual se aprobó dicha Transacción en Asamblea de Accionistas. A partir de esa fecha, y por la misma norma contable, los activos de dichos negocios ya no se deprecian/amortizan y tampoco se contabilizan las ganancias en las asociadas. </w:t>
      </w:r>
    </w:p>
    <w:p w14:paraId="7C8FFE24" w14:textId="77777777" w:rsidR="00B5285B" w:rsidRDefault="00B5285B" w:rsidP="00C11DBB">
      <w:pPr>
        <w:rPr>
          <w:rFonts w:eastAsia="Arial" w:cs="Arial"/>
          <w:szCs w:val="20"/>
        </w:rPr>
      </w:pPr>
      <w:r w:rsidRPr="00B5285B">
        <w:rPr>
          <w:rFonts w:eastAsia="Arial" w:cs="Arial"/>
          <w:szCs w:val="20"/>
        </w:rPr>
        <w:t xml:space="preserve">En el caso del Estado de Resultados, los resultados de todas las entidades que permanecen en FIFCO (“operaciones continuadas”) se reportan normalmente en todas las líneas hasta la utilidad neta (“Utilidad del periodo por operaciones continuadas”). </w:t>
      </w:r>
    </w:p>
    <w:p w14:paraId="64766019" w14:textId="1393E83D" w:rsidR="00C11DBB" w:rsidRPr="00AE4BB7" w:rsidRDefault="00B5285B" w:rsidP="00C11DBB">
      <w:pPr>
        <w:rPr>
          <w:rFonts w:eastAsia="Arial" w:cs="Arial"/>
          <w:szCs w:val="20"/>
        </w:rPr>
      </w:pPr>
      <w:r w:rsidRPr="00B5285B">
        <w:rPr>
          <w:rFonts w:eastAsia="Arial" w:cs="Arial"/>
          <w:szCs w:val="20"/>
        </w:rPr>
        <w:t>En este caso y por la misma norma contable, se re expresan los resultados del 2024 para efectos comparativos; la Utilidad Neta de las entidades que están dentro del perímetro de la Transacción (“operaciones discontinuadas”) se agrupa en una sola línea luego de la Utilidad del período por operaciones continuadas, para llegan a un total de Utilidad Neta. En el caso de los Balances del 2025, los activos y de pasivos de las entidades que están dentro del perímetro de la Transacción se agrupan en unas nuevas líneas de Balance que se denominan “disponibles para la venta”, ambos a nivel corriente (vs. separados por corto y largo plazo); no se re expresan los Balances del 2024 ya que así lo indica la NIIF 5</w:t>
      </w:r>
    </w:p>
    <w:p w14:paraId="2C51959F" w14:textId="77777777" w:rsidR="00C11DBB" w:rsidRPr="00AE4BB7" w:rsidRDefault="00C11DBB" w:rsidP="00C11DBB">
      <w:pPr>
        <w:rPr>
          <w:rFonts w:eastAsia="Arial" w:cs="Arial"/>
          <w:szCs w:val="20"/>
        </w:rPr>
      </w:pPr>
      <w:r w:rsidRPr="00AE4BB7">
        <w:rPr>
          <w:rFonts w:eastAsia="Arial" w:cs="Arial"/>
          <w:szCs w:val="20"/>
        </w:rPr>
        <w:t>Los resultados de las operaciones discontinuadas se vieron impactados por la desaceleración en ventas en Estados Unidos, lo que implicó un deterioro de activos intangibles. En Costa Rica enfrentamos una disminución en el volumen de bebidas y alimentos, en un mercado retador para las categorías de consumo masivo. Estos efectos fueron compensados parcialmente por el buen desempeño del negocio de alimentos en Centroamérica y por medidas de eficiencia en Costa Rica, tanto en bebidas y alimentos como en tiendas de conveniencia.</w:t>
      </w:r>
    </w:p>
    <w:p w14:paraId="50E5B5E0" w14:textId="77777777" w:rsidR="00C11DBB" w:rsidRDefault="00C11DBB" w:rsidP="00C11DBB">
      <w:pPr>
        <w:rPr>
          <w:rFonts w:eastAsia="Arial" w:cs="Arial"/>
          <w:szCs w:val="20"/>
        </w:rPr>
      </w:pPr>
      <w:r w:rsidRPr="00AE4BB7">
        <w:rPr>
          <w:rFonts w:eastAsia="Arial" w:cs="Arial"/>
          <w:szCs w:val="20"/>
        </w:rPr>
        <w:t xml:space="preserve">Respecto a las operaciones que continúan en FIFCO, el negocio inmobiliario creció a doble dígito, a pesar de la apreciación del colón, impulsado por mayores ventas de producto e incrementos en los niveles de ocupación </w:t>
      </w:r>
      <w:r w:rsidRPr="00AE4BB7">
        <w:rPr>
          <w:rFonts w:eastAsia="Arial" w:cs="Arial"/>
          <w:szCs w:val="20"/>
        </w:rPr>
        <w:lastRenderedPageBreak/>
        <w:t>hotelera, incluso en un entorno más competitivo en Guanacaste. COMEGUA S.A. también mostró una mejora sustancial, con un incremento de ventas de doble dígito derivado de la reapertura de su tercer horno en Guatemala.</w:t>
      </w:r>
    </w:p>
    <w:p w14:paraId="1EE0D5AD" w14:textId="77777777" w:rsidR="00FD1693" w:rsidRDefault="00FD1693" w:rsidP="00C11DBB">
      <w:pPr>
        <w:rPr>
          <w:rFonts w:eastAsia="Arial" w:cs="Arial"/>
          <w:szCs w:val="20"/>
        </w:rPr>
      </w:pPr>
    </w:p>
    <w:p w14:paraId="177F264C" w14:textId="4E3A8054" w:rsidR="00C11DBB" w:rsidRPr="003F1CBC" w:rsidRDefault="00C11DBB" w:rsidP="00C11DBB">
      <w:pPr>
        <w:pStyle w:val="Descripcin"/>
        <w:keepNext/>
        <w:rPr>
          <w:color w:val="000000" w:themeColor="text1"/>
        </w:rPr>
      </w:pPr>
      <w:bookmarkStart w:id="151" w:name="_Toc226731618"/>
      <w:bookmarkStart w:id="152" w:name="_Toc228284759"/>
      <w:r w:rsidRPr="003F1CBC">
        <w:rPr>
          <w:color w:val="000000" w:themeColor="text1"/>
        </w:rPr>
        <w:t xml:space="preserve">Tabla </w:t>
      </w:r>
      <w:r w:rsidRPr="003F1CBC">
        <w:rPr>
          <w:color w:val="000000" w:themeColor="text1"/>
        </w:rPr>
        <w:fldChar w:fldCharType="begin"/>
      </w:r>
      <w:r w:rsidRPr="003F1CBC">
        <w:rPr>
          <w:color w:val="000000" w:themeColor="text1"/>
        </w:rPr>
        <w:instrText xml:space="preserve"> SEQ Tabla \* ARABIC </w:instrText>
      </w:r>
      <w:r w:rsidRPr="003F1CBC">
        <w:rPr>
          <w:color w:val="000000" w:themeColor="text1"/>
        </w:rPr>
        <w:fldChar w:fldCharType="separate"/>
      </w:r>
      <w:r w:rsidR="00725591">
        <w:rPr>
          <w:noProof/>
          <w:color w:val="000000" w:themeColor="text1"/>
        </w:rPr>
        <w:t>25</w:t>
      </w:r>
      <w:r w:rsidRPr="003F1CBC">
        <w:rPr>
          <w:noProof/>
          <w:color w:val="000000" w:themeColor="text1"/>
        </w:rPr>
        <w:fldChar w:fldCharType="end"/>
      </w:r>
      <w:r w:rsidRPr="003F1CBC">
        <w:rPr>
          <w:noProof/>
          <w:color w:val="000000" w:themeColor="text1"/>
        </w:rPr>
        <w:t>A</w:t>
      </w:r>
      <w:r w:rsidRPr="003F1CBC">
        <w:rPr>
          <w:color w:val="000000" w:themeColor="text1"/>
        </w:rPr>
        <w:t xml:space="preserve"> Balance por segmentos de negocio (en millones de colones)</w:t>
      </w:r>
      <w:bookmarkEnd w:id="151"/>
      <w:bookmarkEnd w:id="152"/>
    </w:p>
    <w:tbl>
      <w:tblPr>
        <w:tblW w:w="4117" w:type="dxa"/>
        <w:jc w:val="center"/>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Layout w:type="fixed"/>
        <w:tblCellMar>
          <w:left w:w="70" w:type="dxa"/>
          <w:right w:w="70" w:type="dxa"/>
        </w:tblCellMar>
        <w:tblLook w:val="04A0" w:firstRow="1" w:lastRow="0" w:firstColumn="1" w:lastColumn="0" w:noHBand="0" w:noVBand="1"/>
      </w:tblPr>
      <w:tblGrid>
        <w:gridCol w:w="2561"/>
        <w:gridCol w:w="1556"/>
      </w:tblGrid>
      <w:tr w:rsidR="00C11DBB" w:rsidRPr="003F1CBC" w14:paraId="26FC50A8" w14:textId="77777777" w:rsidTr="00575B46">
        <w:trPr>
          <w:trHeight w:val="525"/>
          <w:tblHeader/>
          <w:jc w:val="center"/>
        </w:trPr>
        <w:tc>
          <w:tcPr>
            <w:tcW w:w="2561" w:type="dxa"/>
            <w:shd w:val="clear" w:color="auto" w:fill="F2F2F2" w:themeFill="background1" w:themeFillShade="F2"/>
            <w:vAlign w:val="center"/>
            <w:hideMark/>
          </w:tcPr>
          <w:p w14:paraId="03ECF5DF" w14:textId="77777777" w:rsidR="00C11DBB" w:rsidRPr="003F1CBC" w:rsidRDefault="00C11DBB" w:rsidP="00575B46">
            <w:pPr>
              <w:spacing w:line="240" w:lineRule="auto"/>
              <w:contextualSpacing/>
              <w:jc w:val="center"/>
              <w:rPr>
                <w:rFonts w:cs="Arial"/>
                <w:b/>
                <w:bCs/>
                <w:color w:val="000000" w:themeColor="text1"/>
                <w:szCs w:val="20"/>
              </w:rPr>
            </w:pPr>
          </w:p>
        </w:tc>
        <w:tc>
          <w:tcPr>
            <w:tcW w:w="1556" w:type="dxa"/>
            <w:shd w:val="clear" w:color="auto" w:fill="F2F2F2" w:themeFill="background1" w:themeFillShade="F2"/>
            <w:vAlign w:val="center"/>
            <w:hideMark/>
          </w:tcPr>
          <w:p w14:paraId="34A131B2" w14:textId="77777777" w:rsidR="00C11DBB" w:rsidRPr="003F1CBC" w:rsidRDefault="00C11DBB" w:rsidP="00575B46">
            <w:pPr>
              <w:spacing w:line="240" w:lineRule="auto"/>
              <w:contextualSpacing/>
              <w:jc w:val="center"/>
              <w:rPr>
                <w:rFonts w:cs="Arial"/>
                <w:b/>
                <w:bCs/>
                <w:color w:val="000000" w:themeColor="text1"/>
                <w:szCs w:val="20"/>
              </w:rPr>
            </w:pPr>
            <w:r w:rsidRPr="003F1CBC">
              <w:rPr>
                <w:rFonts w:cs="Arial"/>
                <w:b/>
                <w:bCs/>
                <w:color w:val="000000" w:themeColor="text1"/>
                <w:szCs w:val="20"/>
              </w:rPr>
              <w:t>Inmobiliario</w:t>
            </w:r>
          </w:p>
        </w:tc>
      </w:tr>
      <w:tr w:rsidR="00C11DBB" w:rsidRPr="003F1CBC" w14:paraId="1C56BD6B" w14:textId="77777777" w:rsidTr="00575B46">
        <w:trPr>
          <w:trHeight w:val="460"/>
          <w:jc w:val="center"/>
        </w:trPr>
        <w:tc>
          <w:tcPr>
            <w:tcW w:w="2561" w:type="dxa"/>
            <w:noWrap/>
            <w:vAlign w:val="center"/>
            <w:hideMark/>
          </w:tcPr>
          <w:p w14:paraId="38AF1273" w14:textId="77777777" w:rsidR="00C11DBB" w:rsidRPr="003F1CBC" w:rsidRDefault="00C11DBB" w:rsidP="00575B46">
            <w:pPr>
              <w:spacing w:line="240" w:lineRule="auto"/>
              <w:contextualSpacing/>
              <w:rPr>
                <w:rFonts w:cs="Arial"/>
                <w:color w:val="000000" w:themeColor="text1"/>
                <w:szCs w:val="20"/>
              </w:rPr>
            </w:pPr>
            <w:r w:rsidRPr="003F1CBC">
              <w:rPr>
                <w:rFonts w:cs="Arial"/>
                <w:color w:val="000000" w:themeColor="text1"/>
                <w:szCs w:val="20"/>
              </w:rPr>
              <w:t>Ventas netas</w:t>
            </w:r>
          </w:p>
        </w:tc>
        <w:tc>
          <w:tcPr>
            <w:tcW w:w="1556" w:type="dxa"/>
          </w:tcPr>
          <w:p w14:paraId="2F63A251" w14:textId="77777777" w:rsidR="00C11DBB" w:rsidRPr="003F1CBC" w:rsidRDefault="00C11DBB" w:rsidP="00575B46">
            <w:pPr>
              <w:spacing w:line="240" w:lineRule="auto"/>
              <w:contextualSpacing/>
              <w:jc w:val="right"/>
              <w:rPr>
                <w:rFonts w:cs="Arial"/>
                <w:color w:val="000000" w:themeColor="text1"/>
                <w:szCs w:val="20"/>
              </w:rPr>
            </w:pPr>
            <w:r w:rsidRPr="003F1CBC">
              <w:rPr>
                <w:color w:val="000000" w:themeColor="text1"/>
              </w:rPr>
              <w:t xml:space="preserve"> 62,459 </w:t>
            </w:r>
          </w:p>
        </w:tc>
      </w:tr>
      <w:tr w:rsidR="00C11DBB" w:rsidRPr="003F1CBC" w14:paraId="674079F9" w14:textId="77777777" w:rsidTr="00575B46">
        <w:trPr>
          <w:trHeight w:val="460"/>
          <w:jc w:val="center"/>
        </w:trPr>
        <w:tc>
          <w:tcPr>
            <w:tcW w:w="2561" w:type="dxa"/>
            <w:noWrap/>
            <w:vAlign w:val="center"/>
            <w:hideMark/>
          </w:tcPr>
          <w:p w14:paraId="46AD69FE" w14:textId="77777777" w:rsidR="00C11DBB" w:rsidRPr="003F1CBC" w:rsidRDefault="00C11DBB" w:rsidP="00575B46">
            <w:pPr>
              <w:spacing w:line="240" w:lineRule="auto"/>
              <w:contextualSpacing/>
              <w:rPr>
                <w:rFonts w:cs="Arial"/>
                <w:color w:val="000000" w:themeColor="text1"/>
                <w:szCs w:val="20"/>
              </w:rPr>
            </w:pPr>
            <w:r w:rsidRPr="003F1CBC">
              <w:rPr>
                <w:rFonts w:cs="Arial"/>
                <w:color w:val="000000" w:themeColor="text1"/>
                <w:szCs w:val="20"/>
              </w:rPr>
              <w:t>Costo de ventas</w:t>
            </w:r>
          </w:p>
        </w:tc>
        <w:tc>
          <w:tcPr>
            <w:tcW w:w="1556" w:type="dxa"/>
          </w:tcPr>
          <w:p w14:paraId="05C810FD" w14:textId="77777777" w:rsidR="00C11DBB" w:rsidRPr="003F1CBC" w:rsidRDefault="00C11DBB" w:rsidP="00575B46">
            <w:pPr>
              <w:spacing w:line="240" w:lineRule="auto"/>
              <w:contextualSpacing/>
              <w:jc w:val="right"/>
              <w:rPr>
                <w:rFonts w:cs="Arial"/>
                <w:color w:val="000000" w:themeColor="text1"/>
                <w:szCs w:val="20"/>
              </w:rPr>
            </w:pPr>
            <w:r w:rsidRPr="003F1CBC">
              <w:rPr>
                <w:color w:val="000000" w:themeColor="text1"/>
              </w:rPr>
              <w:t xml:space="preserve"> 20,612 </w:t>
            </w:r>
          </w:p>
        </w:tc>
      </w:tr>
      <w:tr w:rsidR="00C11DBB" w:rsidRPr="003F1CBC" w14:paraId="2692589A" w14:textId="77777777" w:rsidTr="00575B46">
        <w:trPr>
          <w:trHeight w:val="460"/>
          <w:jc w:val="center"/>
        </w:trPr>
        <w:tc>
          <w:tcPr>
            <w:tcW w:w="2561" w:type="dxa"/>
            <w:noWrap/>
            <w:vAlign w:val="center"/>
            <w:hideMark/>
          </w:tcPr>
          <w:p w14:paraId="2F942AE9" w14:textId="77777777" w:rsidR="00C11DBB" w:rsidRPr="003F1CBC" w:rsidRDefault="00C11DBB" w:rsidP="00575B46">
            <w:pPr>
              <w:spacing w:line="240" w:lineRule="auto"/>
              <w:contextualSpacing/>
              <w:rPr>
                <w:rFonts w:cs="Arial"/>
                <w:color w:val="000000" w:themeColor="text1"/>
                <w:szCs w:val="20"/>
              </w:rPr>
            </w:pPr>
            <w:r w:rsidRPr="003F1CBC">
              <w:rPr>
                <w:rFonts w:cs="Arial"/>
                <w:color w:val="000000" w:themeColor="text1"/>
                <w:szCs w:val="20"/>
              </w:rPr>
              <w:t>Gasto por depreciación</w:t>
            </w:r>
          </w:p>
        </w:tc>
        <w:tc>
          <w:tcPr>
            <w:tcW w:w="1556" w:type="dxa"/>
          </w:tcPr>
          <w:p w14:paraId="623F043C" w14:textId="77777777" w:rsidR="00C11DBB" w:rsidRPr="003F1CBC" w:rsidRDefault="00C11DBB" w:rsidP="00575B46">
            <w:pPr>
              <w:spacing w:line="240" w:lineRule="auto"/>
              <w:contextualSpacing/>
              <w:jc w:val="right"/>
              <w:rPr>
                <w:rFonts w:cs="Arial"/>
                <w:color w:val="000000" w:themeColor="text1"/>
                <w:szCs w:val="20"/>
              </w:rPr>
            </w:pPr>
            <w:r w:rsidRPr="003F1CBC">
              <w:rPr>
                <w:color w:val="000000" w:themeColor="text1"/>
              </w:rPr>
              <w:t xml:space="preserve"> 4,711 </w:t>
            </w:r>
          </w:p>
        </w:tc>
      </w:tr>
      <w:tr w:rsidR="00C11DBB" w:rsidRPr="003F1CBC" w14:paraId="180B40DD" w14:textId="77777777" w:rsidTr="00575B46">
        <w:trPr>
          <w:trHeight w:val="460"/>
          <w:jc w:val="center"/>
        </w:trPr>
        <w:tc>
          <w:tcPr>
            <w:tcW w:w="2561" w:type="dxa"/>
            <w:noWrap/>
            <w:vAlign w:val="center"/>
            <w:hideMark/>
          </w:tcPr>
          <w:p w14:paraId="575DC783" w14:textId="77777777" w:rsidR="00C11DBB" w:rsidRPr="003F1CBC" w:rsidRDefault="00C11DBB" w:rsidP="00575B46">
            <w:pPr>
              <w:spacing w:line="240" w:lineRule="auto"/>
              <w:contextualSpacing/>
              <w:rPr>
                <w:rFonts w:cs="Arial"/>
                <w:color w:val="000000" w:themeColor="text1"/>
                <w:szCs w:val="20"/>
              </w:rPr>
            </w:pPr>
            <w:r w:rsidRPr="003F1CBC">
              <w:rPr>
                <w:rFonts w:cs="Arial"/>
                <w:color w:val="000000" w:themeColor="text1"/>
                <w:szCs w:val="20"/>
              </w:rPr>
              <w:t>Amortización de activos intangibles</w:t>
            </w:r>
          </w:p>
        </w:tc>
        <w:tc>
          <w:tcPr>
            <w:tcW w:w="1556" w:type="dxa"/>
          </w:tcPr>
          <w:p w14:paraId="43BBD5F0" w14:textId="77777777" w:rsidR="00C11DBB" w:rsidRPr="003F1CBC" w:rsidRDefault="00C11DBB" w:rsidP="00575B46">
            <w:pPr>
              <w:spacing w:line="240" w:lineRule="auto"/>
              <w:contextualSpacing/>
              <w:jc w:val="right"/>
              <w:rPr>
                <w:rFonts w:cs="Arial"/>
                <w:color w:val="000000" w:themeColor="text1"/>
                <w:szCs w:val="20"/>
              </w:rPr>
            </w:pPr>
            <w:r w:rsidRPr="003F1CBC">
              <w:rPr>
                <w:color w:val="000000" w:themeColor="text1"/>
              </w:rPr>
              <w:t xml:space="preserve"> 13 </w:t>
            </w:r>
          </w:p>
        </w:tc>
      </w:tr>
      <w:tr w:rsidR="00C11DBB" w:rsidRPr="003F1CBC" w14:paraId="2A45B5E3" w14:textId="77777777" w:rsidTr="00575B46">
        <w:trPr>
          <w:trHeight w:val="270"/>
          <w:jc w:val="center"/>
        </w:trPr>
        <w:tc>
          <w:tcPr>
            <w:tcW w:w="2561" w:type="dxa"/>
            <w:noWrap/>
            <w:vAlign w:val="center"/>
            <w:hideMark/>
          </w:tcPr>
          <w:p w14:paraId="02C42E9D" w14:textId="77777777" w:rsidR="00C11DBB" w:rsidRPr="003F1CBC" w:rsidRDefault="00C11DBB" w:rsidP="00575B46">
            <w:pPr>
              <w:spacing w:line="240" w:lineRule="auto"/>
              <w:contextualSpacing/>
              <w:rPr>
                <w:rFonts w:cs="Arial"/>
                <w:b/>
                <w:bCs/>
                <w:color w:val="000000" w:themeColor="text1"/>
                <w:szCs w:val="20"/>
              </w:rPr>
            </w:pPr>
            <w:r w:rsidRPr="003F1CBC">
              <w:rPr>
                <w:rFonts w:cs="Arial"/>
                <w:b/>
                <w:bCs/>
                <w:color w:val="000000" w:themeColor="text1"/>
                <w:szCs w:val="20"/>
              </w:rPr>
              <w:t>Utilidad Operativa</w:t>
            </w:r>
          </w:p>
        </w:tc>
        <w:tc>
          <w:tcPr>
            <w:tcW w:w="1556" w:type="dxa"/>
          </w:tcPr>
          <w:p w14:paraId="3B3CE5B9" w14:textId="77777777" w:rsidR="00C11DBB" w:rsidRPr="003F1CBC" w:rsidRDefault="00C11DBB" w:rsidP="00575B46">
            <w:pPr>
              <w:spacing w:line="240" w:lineRule="auto"/>
              <w:contextualSpacing/>
              <w:jc w:val="right"/>
              <w:rPr>
                <w:rFonts w:cs="Arial"/>
                <w:b/>
                <w:bCs/>
                <w:color w:val="000000" w:themeColor="text1"/>
                <w:szCs w:val="20"/>
              </w:rPr>
            </w:pPr>
            <w:r w:rsidRPr="003F1CBC">
              <w:rPr>
                <w:b/>
                <w:bCs/>
                <w:color w:val="000000" w:themeColor="text1"/>
              </w:rPr>
              <w:t xml:space="preserve"> 12,345 </w:t>
            </w:r>
          </w:p>
        </w:tc>
      </w:tr>
    </w:tbl>
    <w:p w14:paraId="4F5FA17A" w14:textId="77777777" w:rsidR="00C11DBB" w:rsidRDefault="00C11DBB" w:rsidP="00C11DBB">
      <w:pPr>
        <w:pStyle w:val="Ttulo3"/>
        <w:ind w:left="792"/>
        <w:rPr>
          <w:rFonts w:cs="Arial"/>
          <w:color w:val="000000" w:themeColor="text1"/>
          <w:sz w:val="20"/>
          <w:szCs w:val="20"/>
        </w:rPr>
      </w:pPr>
    </w:p>
    <w:p w14:paraId="5A30E441" w14:textId="726D7F9E" w:rsidR="00FD1693" w:rsidRDefault="00F625AD" w:rsidP="00FD1693">
      <w:pPr>
        <w:rPr>
          <w:rFonts w:cs="Arial"/>
          <w:color w:val="000000" w:themeColor="text1"/>
          <w:szCs w:val="20"/>
        </w:rPr>
      </w:pPr>
      <w:r>
        <w:t xml:space="preserve">Con </w:t>
      </w:r>
      <w:r>
        <w:rPr>
          <w:rFonts w:cs="Arial"/>
          <w:color w:val="000000" w:themeColor="text1"/>
          <w:szCs w:val="20"/>
        </w:rPr>
        <w:t>relación a la inversión en Empresas Comegua, se adjuntan los dividendos recibidos en los últimos tres años.</w:t>
      </w:r>
    </w:p>
    <w:p w14:paraId="74F23122" w14:textId="77777777" w:rsidR="004813F0" w:rsidRPr="00FD1693" w:rsidRDefault="004813F0" w:rsidP="00FD1693"/>
    <w:p w14:paraId="1FB135F3" w14:textId="6E0C7C6F" w:rsidR="00C11DBB" w:rsidRPr="00D35597" w:rsidRDefault="00C11DBB" w:rsidP="00C11DBB">
      <w:pPr>
        <w:pStyle w:val="Descripcin"/>
        <w:keepNext/>
        <w:rPr>
          <w:color w:val="000000" w:themeColor="text1"/>
        </w:rPr>
      </w:pPr>
      <w:bookmarkStart w:id="153" w:name="_Toc228284760"/>
      <w:r w:rsidRPr="00D35597">
        <w:rPr>
          <w:color w:val="000000" w:themeColor="text1"/>
        </w:rPr>
        <w:t xml:space="preserve">Tabla </w:t>
      </w:r>
      <w:r w:rsidRPr="00D35597">
        <w:rPr>
          <w:color w:val="000000" w:themeColor="text1"/>
        </w:rPr>
        <w:fldChar w:fldCharType="begin"/>
      </w:r>
      <w:r w:rsidRPr="00D35597">
        <w:rPr>
          <w:color w:val="000000" w:themeColor="text1"/>
        </w:rPr>
        <w:instrText xml:space="preserve"> SEQ Tabla \* ARABIC </w:instrText>
      </w:r>
      <w:r w:rsidRPr="00D35597">
        <w:rPr>
          <w:color w:val="000000" w:themeColor="text1"/>
        </w:rPr>
        <w:fldChar w:fldCharType="separate"/>
      </w:r>
      <w:r w:rsidR="00725591">
        <w:rPr>
          <w:noProof/>
          <w:color w:val="000000" w:themeColor="text1"/>
        </w:rPr>
        <w:t>25</w:t>
      </w:r>
      <w:r w:rsidRPr="00D35597">
        <w:rPr>
          <w:noProof/>
          <w:color w:val="000000" w:themeColor="text1"/>
        </w:rPr>
        <w:fldChar w:fldCharType="end"/>
      </w:r>
      <w:r w:rsidRPr="00D35597">
        <w:rPr>
          <w:noProof/>
          <w:color w:val="000000" w:themeColor="text1"/>
        </w:rPr>
        <w:t>B</w:t>
      </w:r>
      <w:r w:rsidRPr="00D35597">
        <w:rPr>
          <w:color w:val="000000" w:themeColor="text1"/>
        </w:rPr>
        <w:t xml:space="preserve"> Dividendos Recibidos Empresas Comegua (en millones de colones)</w:t>
      </w:r>
      <w:bookmarkEnd w:id="153"/>
    </w:p>
    <w:tbl>
      <w:tblPr>
        <w:tblW w:w="3129" w:type="dxa"/>
        <w:jc w:val="center"/>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Layout w:type="fixed"/>
        <w:tblCellMar>
          <w:left w:w="70" w:type="dxa"/>
          <w:right w:w="70" w:type="dxa"/>
        </w:tblCellMar>
        <w:tblLook w:val="04A0" w:firstRow="1" w:lastRow="0" w:firstColumn="1" w:lastColumn="0" w:noHBand="0" w:noVBand="1"/>
      </w:tblPr>
      <w:tblGrid>
        <w:gridCol w:w="1573"/>
        <w:gridCol w:w="1556"/>
      </w:tblGrid>
      <w:tr w:rsidR="00C11DBB" w:rsidRPr="00D35597" w14:paraId="5A794C80" w14:textId="77777777" w:rsidTr="00575B46">
        <w:trPr>
          <w:trHeight w:val="525"/>
          <w:tblHeader/>
          <w:jc w:val="center"/>
        </w:trPr>
        <w:tc>
          <w:tcPr>
            <w:tcW w:w="1573" w:type="dxa"/>
            <w:shd w:val="clear" w:color="auto" w:fill="F2F2F2" w:themeFill="background1" w:themeFillShade="F2"/>
            <w:vAlign w:val="center"/>
            <w:hideMark/>
          </w:tcPr>
          <w:p w14:paraId="6C6F5E00" w14:textId="77777777" w:rsidR="00C11DBB" w:rsidRPr="00D35597" w:rsidRDefault="00C11DBB" w:rsidP="00575B46">
            <w:pPr>
              <w:spacing w:line="240" w:lineRule="auto"/>
              <w:contextualSpacing/>
              <w:jc w:val="center"/>
              <w:rPr>
                <w:rFonts w:cs="Arial"/>
                <w:b/>
                <w:bCs/>
                <w:color w:val="000000" w:themeColor="text1"/>
                <w:szCs w:val="20"/>
              </w:rPr>
            </w:pPr>
          </w:p>
        </w:tc>
        <w:tc>
          <w:tcPr>
            <w:tcW w:w="1556" w:type="dxa"/>
            <w:shd w:val="clear" w:color="auto" w:fill="F2F2F2" w:themeFill="background1" w:themeFillShade="F2"/>
            <w:vAlign w:val="center"/>
            <w:hideMark/>
          </w:tcPr>
          <w:p w14:paraId="07762515" w14:textId="77777777" w:rsidR="00C11DBB" w:rsidRPr="00D35597" w:rsidRDefault="00C11DBB" w:rsidP="00575B46">
            <w:pPr>
              <w:spacing w:line="240" w:lineRule="auto"/>
              <w:contextualSpacing/>
              <w:jc w:val="center"/>
              <w:rPr>
                <w:rFonts w:cs="Arial"/>
                <w:b/>
                <w:bCs/>
                <w:color w:val="000000" w:themeColor="text1"/>
                <w:szCs w:val="20"/>
              </w:rPr>
            </w:pPr>
            <w:r w:rsidRPr="00D35597">
              <w:rPr>
                <w:rFonts w:cs="Arial"/>
                <w:b/>
                <w:bCs/>
                <w:color w:val="000000" w:themeColor="text1"/>
                <w:szCs w:val="20"/>
              </w:rPr>
              <w:t>Dividendos</w:t>
            </w:r>
          </w:p>
        </w:tc>
      </w:tr>
      <w:tr w:rsidR="00C11DBB" w:rsidRPr="00D35597" w14:paraId="1E3BCCB1" w14:textId="77777777" w:rsidTr="00575B46">
        <w:trPr>
          <w:trHeight w:val="460"/>
          <w:jc w:val="center"/>
        </w:trPr>
        <w:tc>
          <w:tcPr>
            <w:tcW w:w="1573" w:type="dxa"/>
            <w:noWrap/>
            <w:vAlign w:val="center"/>
            <w:hideMark/>
          </w:tcPr>
          <w:p w14:paraId="7A78BB57" w14:textId="77777777" w:rsidR="00C11DBB" w:rsidRPr="00D35597" w:rsidRDefault="00C11DBB" w:rsidP="00575B46">
            <w:pPr>
              <w:spacing w:line="240" w:lineRule="auto"/>
              <w:contextualSpacing/>
              <w:rPr>
                <w:rFonts w:cs="Arial"/>
                <w:color w:val="000000" w:themeColor="text1"/>
                <w:szCs w:val="20"/>
              </w:rPr>
            </w:pPr>
            <w:r w:rsidRPr="00D35597">
              <w:rPr>
                <w:rFonts w:cs="Arial"/>
                <w:color w:val="000000" w:themeColor="text1"/>
                <w:szCs w:val="20"/>
              </w:rPr>
              <w:t>2025</w:t>
            </w:r>
          </w:p>
        </w:tc>
        <w:tc>
          <w:tcPr>
            <w:tcW w:w="1556" w:type="dxa"/>
          </w:tcPr>
          <w:p w14:paraId="04B7E794" w14:textId="77777777" w:rsidR="00C11DBB" w:rsidRPr="00D35597" w:rsidRDefault="00C11DBB" w:rsidP="00575B46">
            <w:pPr>
              <w:spacing w:line="240" w:lineRule="auto"/>
              <w:contextualSpacing/>
              <w:jc w:val="right"/>
              <w:rPr>
                <w:rFonts w:cs="Arial"/>
                <w:color w:val="000000" w:themeColor="text1"/>
                <w:szCs w:val="20"/>
              </w:rPr>
            </w:pPr>
            <w:r w:rsidRPr="00D35597">
              <w:rPr>
                <w:color w:val="000000" w:themeColor="text1"/>
              </w:rPr>
              <w:t xml:space="preserve"> 3,167 </w:t>
            </w:r>
          </w:p>
        </w:tc>
      </w:tr>
      <w:tr w:rsidR="00C11DBB" w:rsidRPr="00D35597" w14:paraId="77CC8A19" w14:textId="77777777" w:rsidTr="00575B46">
        <w:trPr>
          <w:trHeight w:val="460"/>
          <w:jc w:val="center"/>
        </w:trPr>
        <w:tc>
          <w:tcPr>
            <w:tcW w:w="1573" w:type="dxa"/>
            <w:noWrap/>
            <w:vAlign w:val="center"/>
            <w:hideMark/>
          </w:tcPr>
          <w:p w14:paraId="7728776B" w14:textId="77777777" w:rsidR="00C11DBB" w:rsidRPr="00D35597" w:rsidRDefault="00C11DBB" w:rsidP="00575B46">
            <w:pPr>
              <w:spacing w:line="240" w:lineRule="auto"/>
              <w:contextualSpacing/>
              <w:rPr>
                <w:rFonts w:cs="Arial"/>
                <w:color w:val="000000" w:themeColor="text1"/>
                <w:szCs w:val="20"/>
              </w:rPr>
            </w:pPr>
            <w:r w:rsidRPr="00D35597">
              <w:rPr>
                <w:rFonts w:cs="Arial"/>
                <w:color w:val="000000" w:themeColor="text1"/>
                <w:szCs w:val="20"/>
              </w:rPr>
              <w:t>2024</w:t>
            </w:r>
          </w:p>
        </w:tc>
        <w:tc>
          <w:tcPr>
            <w:tcW w:w="1556" w:type="dxa"/>
          </w:tcPr>
          <w:p w14:paraId="667A2AE5" w14:textId="77777777" w:rsidR="00C11DBB" w:rsidRPr="00D35597" w:rsidRDefault="00C11DBB" w:rsidP="00575B46">
            <w:pPr>
              <w:spacing w:line="240" w:lineRule="auto"/>
              <w:contextualSpacing/>
              <w:jc w:val="right"/>
              <w:rPr>
                <w:rFonts w:cs="Arial"/>
                <w:color w:val="000000" w:themeColor="text1"/>
                <w:szCs w:val="20"/>
              </w:rPr>
            </w:pPr>
            <w:r w:rsidRPr="00D35597">
              <w:rPr>
                <w:color w:val="000000" w:themeColor="text1"/>
              </w:rPr>
              <w:t xml:space="preserve"> 2,969 </w:t>
            </w:r>
          </w:p>
        </w:tc>
      </w:tr>
      <w:tr w:rsidR="00C11DBB" w:rsidRPr="00D35597" w14:paraId="1FA0EB40" w14:textId="77777777" w:rsidTr="00575B46">
        <w:trPr>
          <w:trHeight w:val="460"/>
          <w:jc w:val="center"/>
        </w:trPr>
        <w:tc>
          <w:tcPr>
            <w:tcW w:w="1573" w:type="dxa"/>
            <w:noWrap/>
            <w:vAlign w:val="center"/>
            <w:hideMark/>
          </w:tcPr>
          <w:p w14:paraId="7CDAEB65" w14:textId="77777777" w:rsidR="00C11DBB" w:rsidRPr="00D35597" w:rsidRDefault="00C11DBB" w:rsidP="00575B46">
            <w:pPr>
              <w:spacing w:line="240" w:lineRule="auto"/>
              <w:contextualSpacing/>
              <w:rPr>
                <w:rFonts w:cs="Arial"/>
                <w:color w:val="000000" w:themeColor="text1"/>
                <w:szCs w:val="20"/>
              </w:rPr>
            </w:pPr>
            <w:r w:rsidRPr="00D35597">
              <w:rPr>
                <w:rFonts w:cs="Arial"/>
                <w:color w:val="000000" w:themeColor="text1"/>
                <w:szCs w:val="20"/>
              </w:rPr>
              <w:t>2023</w:t>
            </w:r>
          </w:p>
        </w:tc>
        <w:tc>
          <w:tcPr>
            <w:tcW w:w="1556" w:type="dxa"/>
          </w:tcPr>
          <w:p w14:paraId="75858DE1" w14:textId="77777777" w:rsidR="00C11DBB" w:rsidRPr="00D35597" w:rsidRDefault="00C11DBB" w:rsidP="00575B46">
            <w:pPr>
              <w:spacing w:line="240" w:lineRule="auto"/>
              <w:contextualSpacing/>
              <w:jc w:val="right"/>
              <w:rPr>
                <w:rFonts w:cs="Arial"/>
                <w:color w:val="000000" w:themeColor="text1"/>
                <w:szCs w:val="20"/>
              </w:rPr>
            </w:pPr>
            <w:r w:rsidRPr="00D35597">
              <w:rPr>
                <w:color w:val="000000" w:themeColor="text1"/>
              </w:rPr>
              <w:t xml:space="preserve"> 3,400 </w:t>
            </w:r>
          </w:p>
        </w:tc>
      </w:tr>
    </w:tbl>
    <w:p w14:paraId="7B6DA91F" w14:textId="77777777" w:rsidR="00C11DBB" w:rsidRDefault="00C11DBB" w:rsidP="00C11DBB"/>
    <w:p w14:paraId="5C3A7AD7" w14:textId="77777777" w:rsidR="00C847A5" w:rsidRPr="00AE4BB7" w:rsidRDefault="00C847A5" w:rsidP="00C847A5">
      <w:pPr>
        <w:rPr>
          <w:rFonts w:eastAsia="Arial" w:cs="Arial"/>
          <w:szCs w:val="20"/>
        </w:rPr>
      </w:pPr>
      <w:r w:rsidRPr="00AE4BB7">
        <w:rPr>
          <w:rFonts w:eastAsia="Arial" w:cs="Arial"/>
          <w:szCs w:val="20"/>
        </w:rPr>
        <w:t xml:space="preserve">FIFCO inicia esta nueva etapa con un modelo de gobernanza renovado, alineado con su nuevo dimensionamiento y con </w:t>
      </w:r>
      <w:r w:rsidRPr="00F612B7">
        <w:rPr>
          <w:rFonts w:eastAsia="Arial" w:cs="Arial"/>
          <w:b/>
          <w:bCs/>
          <w:szCs w:val="20"/>
        </w:rPr>
        <w:t>tres prioridades estratégicas</w:t>
      </w:r>
      <w:r w:rsidRPr="00AE4BB7">
        <w:rPr>
          <w:rFonts w:eastAsia="Arial" w:cs="Arial"/>
          <w:szCs w:val="20"/>
        </w:rPr>
        <w:t>:</w:t>
      </w:r>
    </w:p>
    <w:p w14:paraId="4A8765D1" w14:textId="77777777" w:rsidR="00C847A5" w:rsidRPr="00AE4BB7" w:rsidRDefault="00C847A5" w:rsidP="004813F0">
      <w:pPr>
        <w:numPr>
          <w:ilvl w:val="0"/>
          <w:numId w:val="55"/>
        </w:numPr>
        <w:spacing w:line="278" w:lineRule="auto"/>
        <w:rPr>
          <w:rFonts w:eastAsia="Arial" w:cs="Arial"/>
          <w:szCs w:val="20"/>
        </w:rPr>
      </w:pPr>
      <w:r w:rsidRPr="00F612B7">
        <w:rPr>
          <w:rFonts w:eastAsia="Arial" w:cs="Arial"/>
          <w:b/>
          <w:bCs/>
          <w:szCs w:val="20"/>
        </w:rPr>
        <w:t>Resguardo y administración de los fondos derivados de la Transacción con Heineken</w:t>
      </w:r>
      <w:r w:rsidRPr="00AE4BB7">
        <w:rPr>
          <w:rFonts w:eastAsia="Arial" w:cs="Arial"/>
          <w:szCs w:val="20"/>
        </w:rPr>
        <w:t xml:space="preserve">. Es importante mencionar que, en línea con nuestro compromiso de rigor financiero y responsabilidad fiduciaria, la Compañía estableció una estrategia de inversión conservadora para la administración de estos recursos. Esta decisión privilegia la preservación del capital mediante el uso exclusivo de instrumentos de la más alta calificación crediticia y, por tanto, del menor riesgo posible. </w:t>
      </w:r>
    </w:p>
    <w:p w14:paraId="4759E95A" w14:textId="77777777" w:rsidR="00C847A5" w:rsidRPr="00AE4BB7" w:rsidRDefault="00C847A5" w:rsidP="004813F0">
      <w:pPr>
        <w:numPr>
          <w:ilvl w:val="0"/>
          <w:numId w:val="55"/>
        </w:numPr>
        <w:spacing w:line="278" w:lineRule="auto"/>
        <w:rPr>
          <w:rFonts w:eastAsia="Arial" w:cs="Arial"/>
          <w:szCs w:val="20"/>
        </w:rPr>
      </w:pPr>
      <w:r w:rsidRPr="00F612B7">
        <w:rPr>
          <w:rFonts w:eastAsia="Arial" w:cs="Arial"/>
          <w:b/>
          <w:bCs/>
          <w:szCs w:val="20"/>
        </w:rPr>
        <w:t>Gestión y control del fideicomiso de garantía</w:t>
      </w:r>
      <w:r w:rsidRPr="00AE4BB7">
        <w:rPr>
          <w:rFonts w:eastAsia="Arial" w:cs="Arial"/>
          <w:szCs w:val="20"/>
        </w:rPr>
        <w:t>.</w:t>
      </w:r>
    </w:p>
    <w:p w14:paraId="5F5A0726" w14:textId="77777777" w:rsidR="00C847A5" w:rsidRPr="00AE4BB7" w:rsidRDefault="00C847A5" w:rsidP="004813F0">
      <w:pPr>
        <w:numPr>
          <w:ilvl w:val="0"/>
          <w:numId w:val="55"/>
        </w:numPr>
        <w:spacing w:line="278" w:lineRule="auto"/>
        <w:rPr>
          <w:rFonts w:eastAsia="Arial" w:cs="Arial"/>
          <w:szCs w:val="20"/>
        </w:rPr>
      </w:pPr>
      <w:r w:rsidRPr="00F612B7">
        <w:rPr>
          <w:rFonts w:eastAsia="Arial" w:cs="Arial"/>
          <w:b/>
          <w:bCs/>
          <w:szCs w:val="20"/>
        </w:rPr>
        <w:t>Maximización de activos estratégicos</w:t>
      </w:r>
      <w:r w:rsidRPr="00AE4BB7">
        <w:rPr>
          <w:rFonts w:eastAsia="Arial" w:cs="Arial"/>
          <w:szCs w:val="20"/>
        </w:rPr>
        <w:t>, específicamente en los negocios de hospitalidad y de vidrio.</w:t>
      </w:r>
    </w:p>
    <w:p w14:paraId="1BD11466" w14:textId="77777777" w:rsidR="00C847A5" w:rsidRPr="00AE4BB7" w:rsidRDefault="00C847A5" w:rsidP="00C847A5">
      <w:pPr>
        <w:rPr>
          <w:rFonts w:eastAsia="Arial" w:cs="Arial"/>
          <w:b/>
          <w:bCs/>
          <w:szCs w:val="20"/>
        </w:rPr>
      </w:pPr>
    </w:p>
    <w:p w14:paraId="5338CDB8" w14:textId="77777777" w:rsidR="00BC7DCE" w:rsidRPr="00F167E3" w:rsidRDefault="00BC7DCE" w:rsidP="004F11C0">
      <w:pPr>
        <w:rPr>
          <w:rFonts w:eastAsia="Arial" w:cs="Arial"/>
          <w:b/>
          <w:bCs/>
          <w:szCs w:val="20"/>
        </w:rPr>
      </w:pPr>
      <w:bookmarkStart w:id="154" w:name="_Toc131092896"/>
      <w:bookmarkStart w:id="155" w:name="_Toc131501097"/>
    </w:p>
    <w:p w14:paraId="7887D18B" w14:textId="081B9E4E" w:rsidR="007605E6" w:rsidRPr="00F167E3" w:rsidRDefault="007605E6" w:rsidP="00705162">
      <w:pPr>
        <w:pStyle w:val="Ttulo3"/>
        <w:numPr>
          <w:ilvl w:val="1"/>
          <w:numId w:val="18"/>
        </w:numPr>
        <w:rPr>
          <w:rFonts w:cs="Arial"/>
          <w:b/>
          <w:bCs/>
          <w:sz w:val="20"/>
          <w:szCs w:val="20"/>
        </w:rPr>
      </w:pPr>
      <w:bookmarkStart w:id="156" w:name="_Toc228284533"/>
      <w:r w:rsidRPr="00F167E3">
        <w:rPr>
          <w:rFonts w:cs="Arial"/>
          <w:b/>
          <w:bCs/>
          <w:sz w:val="20"/>
          <w:szCs w:val="20"/>
        </w:rPr>
        <w:t>Florida Hospitalidad</w:t>
      </w:r>
      <w:bookmarkEnd w:id="154"/>
      <w:bookmarkEnd w:id="155"/>
      <w:bookmarkEnd w:id="156"/>
    </w:p>
    <w:p w14:paraId="6AD4A967" w14:textId="77777777" w:rsidR="00F167E3" w:rsidRPr="00F167E3" w:rsidRDefault="00F167E3" w:rsidP="00F167E3"/>
    <w:p w14:paraId="0D7EAE5F" w14:textId="4F78C772" w:rsidR="007605E6" w:rsidRPr="00F167E3" w:rsidRDefault="00691C70" w:rsidP="00691C70">
      <w:pPr>
        <w:pStyle w:val="Descripcin"/>
        <w:rPr>
          <w:rFonts w:cs="Arial"/>
          <w:szCs w:val="20"/>
        </w:rPr>
      </w:pPr>
      <w:bookmarkStart w:id="157" w:name="_Toc228284761"/>
      <w:r w:rsidRPr="00F167E3">
        <w:t xml:space="preserve">Tabla </w:t>
      </w:r>
      <w:fldSimple w:instr=" SEQ Tabla \* ARABIC ">
        <w:r w:rsidR="0033654E" w:rsidRPr="00F167E3">
          <w:rPr>
            <w:noProof/>
          </w:rPr>
          <w:t>26</w:t>
        </w:r>
      </w:fldSimple>
      <w:r w:rsidRPr="00F167E3">
        <w:t xml:space="preserve"> Principales hitos de Florida Hospitalidad</w:t>
      </w:r>
      <w:bookmarkEnd w:id="157"/>
    </w:p>
    <w:tbl>
      <w:tblPr>
        <w:tblStyle w:val="Tablaconcuadrcula"/>
        <w:tblW w:w="10046"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2126"/>
        <w:gridCol w:w="7920"/>
      </w:tblGrid>
      <w:tr w:rsidR="00F167E3" w:rsidRPr="00F167E3" w14:paraId="3A2C7DB5" w14:textId="77777777" w:rsidTr="00B74C5C">
        <w:trPr>
          <w:cantSplit/>
          <w:jc w:val="center"/>
        </w:trPr>
        <w:tc>
          <w:tcPr>
            <w:tcW w:w="2126" w:type="dxa"/>
            <w:shd w:val="clear" w:color="auto" w:fill="F2F2F2" w:themeFill="background1" w:themeFillShade="F2"/>
            <w:vAlign w:val="center"/>
          </w:tcPr>
          <w:p w14:paraId="2DB6D7B7" w14:textId="77777777" w:rsidR="00574CC6" w:rsidRPr="00F167E3" w:rsidRDefault="00574CC6" w:rsidP="00B74C5C">
            <w:pPr>
              <w:jc w:val="left"/>
              <w:rPr>
                <w:rFonts w:cs="Arial"/>
                <w:b/>
                <w:bCs/>
                <w:szCs w:val="20"/>
              </w:rPr>
            </w:pPr>
            <w:r w:rsidRPr="00F167E3">
              <w:rPr>
                <w:rFonts w:cs="Arial"/>
                <w:b/>
                <w:bCs/>
                <w:szCs w:val="20"/>
              </w:rPr>
              <w:t>Hoteles</w:t>
            </w:r>
          </w:p>
        </w:tc>
        <w:tc>
          <w:tcPr>
            <w:tcW w:w="7920" w:type="dxa"/>
            <w:vAlign w:val="center"/>
          </w:tcPr>
          <w:p w14:paraId="5A7E4BBD" w14:textId="77777777" w:rsidR="00574CC6" w:rsidRPr="00F167E3" w:rsidRDefault="00574CC6" w:rsidP="00B74C5C">
            <w:pPr>
              <w:rPr>
                <w:rFonts w:cs="Arial"/>
                <w:szCs w:val="20"/>
              </w:rPr>
            </w:pPr>
            <w:r w:rsidRPr="00F167E3">
              <w:rPr>
                <w:rFonts w:eastAsia="Arial" w:cs="Arial"/>
                <w:szCs w:val="20"/>
              </w:rPr>
              <w:t>Hotel Westin Reserva Conchal, an All-Inclusive Golf Resort &amp; Spa, y Hotel W Costa Rica – Reserva Conchal obtuvieron excelentes resultados en términos de calidad y satisfacción del cliente durante el año. Hotel W Costa Rica – Reserva Conchal cerró el año como número uno de la región CALA (Caribe y América Latina) en satisfacción del cliente, alcanzando el primer lugar en los estándares internos de Marriott. Adicionalmente, fue galardonado como Mejor Resort de Playa 2025 por los World Travel Awards. En Hotel Westin Reserva Conchal, se inauguró el nuevo venue para eventos "El Palenque", con una capacidad para eventos especiales de hasta 800 personas, lo que fortalece la propuesta de valor y la alinea con las demandas actuales del mercado y las últimas tendencias del sector. Asimismo, se incorporaron los Santuarios, dos nuevos espacios dedicados al bienestar, el movimiento y la relajación de los huéspedes, en coherencia con los pilares de la marca Westin. Como parte de la evolución de su oferta gastronómica, el Hotel Westin Reserva Conchal inauguró La Sabana - Costa Rican Cuisine, un concepto que resalta los sabores, ingredientes y tradiciones de la cocina costarricense. En términos de desempeño, el Hotel Westin alcanzó una marca histórica de ocupación del 86%, cumpliendo con los resultados establecidos en el presupuesto anual. Por su parte, el Hotel W registró la mayor ocupación desde su apertura en 2018, con un 65%; superando los resultados del año 2024. La volatilidad económica a nivel mundial y la contracción del tipo de cambio continuaron siendo los principales desafíos.</w:t>
            </w:r>
          </w:p>
        </w:tc>
      </w:tr>
      <w:tr w:rsidR="00F167E3" w:rsidRPr="00F167E3" w14:paraId="68F7765F" w14:textId="77777777" w:rsidTr="00B74C5C">
        <w:trPr>
          <w:cantSplit/>
          <w:jc w:val="center"/>
        </w:trPr>
        <w:tc>
          <w:tcPr>
            <w:tcW w:w="2126" w:type="dxa"/>
            <w:shd w:val="clear" w:color="auto" w:fill="F2F2F2" w:themeFill="background1" w:themeFillShade="F2"/>
            <w:vAlign w:val="center"/>
          </w:tcPr>
          <w:p w14:paraId="57DF5FBF" w14:textId="77777777" w:rsidR="00574CC6" w:rsidRPr="00F167E3" w:rsidRDefault="00574CC6" w:rsidP="00B74C5C">
            <w:pPr>
              <w:jc w:val="left"/>
              <w:rPr>
                <w:rFonts w:cs="Arial"/>
                <w:b/>
                <w:bCs/>
                <w:szCs w:val="20"/>
              </w:rPr>
            </w:pPr>
            <w:r w:rsidRPr="00F167E3">
              <w:rPr>
                <w:rFonts w:cs="Arial"/>
                <w:b/>
                <w:bCs/>
                <w:szCs w:val="20"/>
              </w:rPr>
              <w:t>Real Estate</w:t>
            </w:r>
          </w:p>
        </w:tc>
        <w:tc>
          <w:tcPr>
            <w:tcW w:w="7920" w:type="dxa"/>
            <w:vAlign w:val="center"/>
          </w:tcPr>
          <w:p w14:paraId="2F68F7CE" w14:textId="77777777" w:rsidR="00574CC6" w:rsidRPr="00F167E3" w:rsidRDefault="00574CC6" w:rsidP="00B74C5C">
            <w:pPr>
              <w:rPr>
                <w:rFonts w:eastAsia="Arial" w:cs="Arial"/>
                <w:szCs w:val="20"/>
              </w:rPr>
            </w:pPr>
            <w:r w:rsidRPr="00F167E3">
              <w:rPr>
                <w:rFonts w:eastAsia="Arial" w:cs="Arial"/>
                <w:szCs w:val="20"/>
              </w:rPr>
              <w:t>Durante este año, el área de Real Estate de Reserva Conchal continuó consolidando importantes hitos en sus desarrollos residenciales. Se completó exitosamente el desarrollo del residencial Laurel, un proyecto de 27 lotes con vista al bosque, alcanzando un total de 14 ventas exitosas dentro de este residencial. Adicionalmente, se logró el cierre de la última parcela destinada al desarrollo de la Fase III del proyecto Sanara, un proyecto desarrollado por un tercero, marcando un avance clave para la continuidad de esta comunidad. Asimismo, se concretó la comercialización de 24 propiedades correspondientes a la Fase I, junto con la entrega de 5 casas de esta primera etapa. Estos resultados reflejan el crecimiento sostenido de los desarrollos dentro de Reserva Conchal y el interés constante por proyectos que combinan diseño, ubicación y conexión con la naturaleza.</w:t>
            </w:r>
          </w:p>
        </w:tc>
      </w:tr>
      <w:tr w:rsidR="00F167E3" w:rsidRPr="00F167E3" w14:paraId="1FB3ED5B" w14:textId="77777777" w:rsidTr="00B74C5C">
        <w:trPr>
          <w:cantSplit/>
          <w:jc w:val="center"/>
        </w:trPr>
        <w:tc>
          <w:tcPr>
            <w:tcW w:w="2126" w:type="dxa"/>
            <w:shd w:val="clear" w:color="auto" w:fill="F2F2F2" w:themeFill="background1" w:themeFillShade="F2"/>
            <w:vAlign w:val="center"/>
          </w:tcPr>
          <w:p w14:paraId="788500DC" w14:textId="77777777" w:rsidR="00574CC6" w:rsidRPr="00F167E3" w:rsidRDefault="00574CC6" w:rsidP="00B74C5C">
            <w:pPr>
              <w:jc w:val="left"/>
              <w:rPr>
                <w:rFonts w:cs="Arial"/>
                <w:b/>
                <w:bCs/>
                <w:szCs w:val="20"/>
              </w:rPr>
            </w:pPr>
            <w:r w:rsidRPr="00F167E3">
              <w:rPr>
                <w:rFonts w:cs="Arial"/>
                <w:b/>
                <w:bCs/>
                <w:szCs w:val="20"/>
              </w:rPr>
              <w:lastRenderedPageBreak/>
              <w:t>Golf y Club de Playa</w:t>
            </w:r>
          </w:p>
        </w:tc>
        <w:tc>
          <w:tcPr>
            <w:tcW w:w="7920" w:type="dxa"/>
            <w:vAlign w:val="center"/>
          </w:tcPr>
          <w:p w14:paraId="217EFCC6" w14:textId="166ACDDE" w:rsidR="00574CC6" w:rsidRPr="00F167E3" w:rsidRDefault="00574CC6" w:rsidP="00B74C5C">
            <w:pPr>
              <w:rPr>
                <w:rFonts w:eastAsia="Arial" w:cs="Arial"/>
                <w:szCs w:val="20"/>
                <w:lang w:val="es-419"/>
              </w:rPr>
            </w:pPr>
            <w:r w:rsidRPr="00F167E3">
              <w:rPr>
                <w:rFonts w:eastAsia="Arial" w:cs="Arial"/>
                <w:szCs w:val="20"/>
              </w:rPr>
              <w:t xml:space="preserve">Durante el 2025 se alcanzaron resultados financieros récord, tanto en el Club de Playa como en el Campo de Golf. El Club de Playa logró un número récord de membresías y de ventas en alimentos y bebidas. Asimismo, el Campo de Golf aumentó el porcentaje de captura de los huéspedes de los hoteles y gracias al mantenimiento del campo, se logró una tarifa más alta durante un mayor número de meses. Se realizaron inversiones importantes en las amenidades. Estas incluyeron el reemplazo completo de todos los techos del Club y el Spa, una renovación total de los sistemas de aire acondicionado en el gimnasio, spa, oficinas de ventas, vestidores de miembros, baños de Neenda y cocina principal, así como la compra de nuevo equipo de gimnasio y una actualización completa del sistema de iluminación. Los equipos de ambas amenidades participaron durante el año en diversos programas de capacitación con el fin de seguir fortaleciendo la calidad del servicio y la experiencia de nuestros miembros y </w:t>
            </w:r>
            <w:r w:rsidR="00546367" w:rsidRPr="00F167E3">
              <w:rPr>
                <w:rFonts w:eastAsia="Arial" w:cs="Arial"/>
                <w:szCs w:val="20"/>
              </w:rPr>
              <w:t>visitantes.</w:t>
            </w:r>
          </w:p>
        </w:tc>
      </w:tr>
    </w:tbl>
    <w:p w14:paraId="50C01F5D" w14:textId="77777777" w:rsidR="008B2456" w:rsidRPr="00F167E3" w:rsidRDefault="008B2456" w:rsidP="007605E6">
      <w:pPr>
        <w:rPr>
          <w:rFonts w:cs="Arial"/>
          <w:b/>
          <w:bCs/>
          <w:szCs w:val="20"/>
        </w:rPr>
      </w:pPr>
    </w:p>
    <w:p w14:paraId="632F9D2C" w14:textId="77777777" w:rsidR="007605E6" w:rsidRPr="00F167E3" w:rsidRDefault="007605E6" w:rsidP="00705162">
      <w:pPr>
        <w:pStyle w:val="Ttulo3"/>
        <w:numPr>
          <w:ilvl w:val="1"/>
          <w:numId w:val="18"/>
        </w:numPr>
        <w:rPr>
          <w:rFonts w:cs="Arial"/>
          <w:b/>
          <w:bCs/>
          <w:sz w:val="20"/>
          <w:szCs w:val="20"/>
        </w:rPr>
      </w:pPr>
      <w:bookmarkStart w:id="158" w:name="_Toc131092897"/>
      <w:bookmarkStart w:id="159" w:name="_Toc131501098"/>
      <w:bookmarkStart w:id="160" w:name="_Toc228284534"/>
      <w:r w:rsidRPr="00F167E3">
        <w:rPr>
          <w:rFonts w:cs="Arial"/>
          <w:b/>
          <w:bCs/>
          <w:sz w:val="20"/>
          <w:szCs w:val="20"/>
        </w:rPr>
        <w:t>Florida Capitales</w:t>
      </w:r>
      <w:bookmarkEnd w:id="158"/>
      <w:bookmarkEnd w:id="159"/>
      <w:bookmarkEnd w:id="160"/>
    </w:p>
    <w:p w14:paraId="576858BE" w14:textId="77777777" w:rsidR="00F167E3" w:rsidRPr="00F167E3" w:rsidRDefault="00F167E3" w:rsidP="00F167E3"/>
    <w:p w14:paraId="34AD8FCE" w14:textId="4B04979D" w:rsidR="007605E6" w:rsidRPr="00F167E3" w:rsidRDefault="00691C70" w:rsidP="00691C70">
      <w:pPr>
        <w:pStyle w:val="Descripcin"/>
        <w:rPr>
          <w:rFonts w:cs="Arial"/>
          <w:szCs w:val="20"/>
        </w:rPr>
      </w:pPr>
      <w:bookmarkStart w:id="161" w:name="_Toc228284762"/>
      <w:r w:rsidRPr="00F167E3">
        <w:t xml:space="preserve">Tabla </w:t>
      </w:r>
      <w:fldSimple w:instr=" SEQ Tabla \* ARABIC ">
        <w:r w:rsidR="0033654E" w:rsidRPr="00F167E3">
          <w:rPr>
            <w:noProof/>
          </w:rPr>
          <w:t>27</w:t>
        </w:r>
      </w:fldSimple>
      <w:r w:rsidRPr="00F167E3">
        <w:t xml:space="preserve"> Principales hitos de Florida Capitales</w:t>
      </w:r>
      <w:bookmarkEnd w:id="161"/>
    </w:p>
    <w:tbl>
      <w:tblPr>
        <w:tblStyle w:val="Tablaconcuadrcula"/>
        <w:tblW w:w="10064"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2122"/>
        <w:gridCol w:w="7942"/>
      </w:tblGrid>
      <w:tr w:rsidR="00F167E3" w:rsidRPr="00F167E3" w14:paraId="282710BA" w14:textId="77777777" w:rsidTr="007D00B2">
        <w:trPr>
          <w:cantSplit/>
          <w:jc w:val="center"/>
        </w:trPr>
        <w:tc>
          <w:tcPr>
            <w:tcW w:w="2122" w:type="dxa"/>
            <w:shd w:val="clear" w:color="auto" w:fill="F2F2F2" w:themeFill="background1" w:themeFillShade="F2"/>
            <w:vAlign w:val="center"/>
          </w:tcPr>
          <w:p w14:paraId="3CF82760" w14:textId="77777777" w:rsidR="007605E6" w:rsidRPr="00F167E3" w:rsidRDefault="007605E6" w:rsidP="007D00B2">
            <w:pPr>
              <w:jc w:val="left"/>
              <w:rPr>
                <w:rFonts w:cs="Arial"/>
                <w:b/>
                <w:bCs/>
                <w:szCs w:val="20"/>
              </w:rPr>
            </w:pPr>
            <w:r w:rsidRPr="00F167E3">
              <w:rPr>
                <w:rFonts w:cs="Arial"/>
                <w:b/>
                <w:bCs/>
                <w:szCs w:val="20"/>
              </w:rPr>
              <w:t>Comegua</w:t>
            </w:r>
          </w:p>
        </w:tc>
        <w:tc>
          <w:tcPr>
            <w:tcW w:w="7942" w:type="dxa"/>
            <w:vAlign w:val="center"/>
          </w:tcPr>
          <w:p w14:paraId="170B50CA" w14:textId="04DF9361" w:rsidR="007605E6" w:rsidRPr="00F167E3" w:rsidRDefault="00340C95" w:rsidP="00BA7BD5">
            <w:pPr>
              <w:rPr>
                <w:rFonts w:cs="Arial"/>
                <w:szCs w:val="20"/>
              </w:rPr>
            </w:pPr>
            <w:r w:rsidRPr="00F167E3">
              <w:rPr>
                <w:rFonts w:eastAsia="Arial" w:cs="Arial"/>
                <w:szCs w:val="20"/>
              </w:rPr>
              <w:t>Incremento en ventas en doble dígito derivado de la apertura de un horno adicional en Guatemala</w:t>
            </w:r>
            <w:r w:rsidR="00BA7BD5" w:rsidRPr="00F167E3">
              <w:rPr>
                <w:rFonts w:eastAsia="Arial" w:cs="Arial"/>
                <w:szCs w:val="20"/>
              </w:rPr>
              <w:t>.</w:t>
            </w:r>
          </w:p>
        </w:tc>
      </w:tr>
    </w:tbl>
    <w:p w14:paraId="080E7692" w14:textId="77777777" w:rsidR="002A1FAB" w:rsidRPr="008F1713" w:rsidRDefault="002A1FAB" w:rsidP="007605E6">
      <w:pPr>
        <w:rPr>
          <w:rFonts w:cs="Arial"/>
          <w:szCs w:val="20"/>
        </w:rPr>
      </w:pPr>
    </w:p>
    <w:p w14:paraId="71FCA39D" w14:textId="48158E5E" w:rsidR="007605E6" w:rsidRPr="008F1713" w:rsidRDefault="007605E6" w:rsidP="00705162">
      <w:pPr>
        <w:pStyle w:val="Ttulo2"/>
        <w:numPr>
          <w:ilvl w:val="0"/>
          <w:numId w:val="17"/>
        </w:numPr>
        <w:rPr>
          <w:rFonts w:cs="Arial"/>
          <w:b/>
          <w:bCs/>
          <w:sz w:val="20"/>
          <w:szCs w:val="20"/>
        </w:rPr>
      </w:pPr>
      <w:bookmarkStart w:id="162" w:name="_Toc131092899"/>
      <w:bookmarkStart w:id="163" w:name="_Toc131501100"/>
      <w:bookmarkStart w:id="164" w:name="_Toc228284535"/>
      <w:r w:rsidRPr="008F1713">
        <w:rPr>
          <w:rFonts w:cs="Arial"/>
          <w:b/>
          <w:bCs/>
          <w:sz w:val="20"/>
          <w:szCs w:val="20"/>
        </w:rPr>
        <w:t>Resultados de Operación - Dimensión Social Interna</w:t>
      </w:r>
      <w:bookmarkEnd w:id="162"/>
      <w:bookmarkEnd w:id="163"/>
      <w:r w:rsidR="00EB502D">
        <w:rPr>
          <w:rFonts w:cs="Arial"/>
          <w:b/>
          <w:bCs/>
          <w:sz w:val="20"/>
          <w:szCs w:val="20"/>
        </w:rPr>
        <w:t xml:space="preserve"> y Externa</w:t>
      </w:r>
      <w:bookmarkEnd w:id="164"/>
    </w:p>
    <w:p w14:paraId="083C256C" w14:textId="77777777" w:rsidR="008F1713" w:rsidRDefault="008F1713" w:rsidP="002A51C0">
      <w:pPr>
        <w:rPr>
          <w:rFonts w:eastAsia="Arial" w:cs="Arial"/>
          <w:szCs w:val="20"/>
        </w:rPr>
      </w:pPr>
    </w:p>
    <w:p w14:paraId="71CD4803" w14:textId="7497ACD8" w:rsidR="009C5076" w:rsidRPr="00BF5DAC" w:rsidRDefault="008F1713" w:rsidP="00BF5DAC">
      <w:pPr>
        <w:rPr>
          <w:rFonts w:eastAsia="Arial" w:cs="Arial"/>
          <w:szCs w:val="20"/>
        </w:rPr>
      </w:pPr>
      <w:r w:rsidRPr="008F1713">
        <w:rPr>
          <w:rFonts w:eastAsia="Arial" w:cs="Arial"/>
          <w:szCs w:val="20"/>
        </w:rPr>
        <w:t>En la dimen</w:t>
      </w:r>
      <w:r>
        <w:rPr>
          <w:rFonts w:eastAsia="Arial" w:cs="Arial"/>
          <w:szCs w:val="20"/>
        </w:rPr>
        <w:t xml:space="preserve">sión social </w:t>
      </w:r>
      <w:r w:rsidR="002222B2">
        <w:rPr>
          <w:rFonts w:eastAsia="Arial" w:cs="Arial"/>
          <w:szCs w:val="20"/>
        </w:rPr>
        <w:t xml:space="preserve">interna, FIFCO inicia esta etapa </w:t>
      </w:r>
      <w:r w:rsidR="00F74D1B">
        <w:rPr>
          <w:rFonts w:eastAsia="Arial" w:cs="Arial"/>
          <w:szCs w:val="20"/>
        </w:rPr>
        <w:t xml:space="preserve">impulsando las siguientes </w:t>
      </w:r>
      <w:r w:rsidR="009F31ED">
        <w:rPr>
          <w:rFonts w:eastAsia="Arial" w:cs="Arial"/>
          <w:szCs w:val="20"/>
        </w:rPr>
        <w:t>iniciativas:</w:t>
      </w:r>
    </w:p>
    <w:p w14:paraId="4FB22C54" w14:textId="1CCDA8BA" w:rsidR="00DD7D82" w:rsidRPr="00DD7D82" w:rsidRDefault="00DD7D82" w:rsidP="00BF5DAC">
      <w:pPr>
        <w:numPr>
          <w:ilvl w:val="0"/>
          <w:numId w:val="47"/>
        </w:numPr>
        <w:contextualSpacing/>
        <w:rPr>
          <w:rFonts w:cs="Arial"/>
          <w:szCs w:val="20"/>
        </w:rPr>
      </w:pPr>
      <w:r w:rsidRPr="00DD7D82">
        <w:rPr>
          <w:rFonts w:cs="Arial"/>
          <w:b/>
          <w:bCs/>
          <w:szCs w:val="20"/>
        </w:rPr>
        <w:t>Formación Técnica Profesional Dual</w:t>
      </w:r>
      <w:r w:rsidRPr="00DD7D82">
        <w:rPr>
          <w:rFonts w:cs="Arial"/>
          <w:szCs w:val="20"/>
        </w:rPr>
        <w:t>: proyecto de formación de jóvenes realizado desde el año 2014 en alianza con el Instituto Nacional de Aprendizaje. “Dual” permite que personas de nuestras comunidades vecinas adopten una profesión ligada al sector turismo mediante métodos de enseñanza teórico-prácticos en nuestras instalaciones y con asesoría de nuestros colaboradores. Somos la primera empresa turística del país en desarrollar este modelo de aprendizaje</w:t>
      </w:r>
      <w:r w:rsidR="000E08FA">
        <w:rPr>
          <w:rFonts w:cs="Arial"/>
          <w:szCs w:val="20"/>
        </w:rPr>
        <w:t>, bajo el cual se han graduado más de 400 personas</w:t>
      </w:r>
      <w:r w:rsidRPr="00DD7D82">
        <w:rPr>
          <w:rFonts w:cs="Arial"/>
          <w:szCs w:val="20"/>
        </w:rPr>
        <w:t>.</w:t>
      </w:r>
    </w:p>
    <w:p w14:paraId="015B67B7" w14:textId="77777777" w:rsidR="00DD7D82" w:rsidRPr="00DD7D82" w:rsidRDefault="00DD7D82" w:rsidP="00BF5DAC">
      <w:pPr>
        <w:ind w:left="360"/>
        <w:contextualSpacing/>
        <w:rPr>
          <w:rFonts w:cs="Arial"/>
          <w:szCs w:val="20"/>
        </w:rPr>
      </w:pPr>
    </w:p>
    <w:p w14:paraId="2AA678C0" w14:textId="77777777" w:rsidR="00DD7D82" w:rsidRPr="00DD7D82" w:rsidRDefault="00DD7D82" w:rsidP="00BF5DAC">
      <w:pPr>
        <w:numPr>
          <w:ilvl w:val="0"/>
          <w:numId w:val="47"/>
        </w:numPr>
        <w:contextualSpacing/>
        <w:rPr>
          <w:rFonts w:cs="Arial"/>
          <w:szCs w:val="20"/>
        </w:rPr>
      </w:pPr>
      <w:r w:rsidRPr="00DD7D82">
        <w:rPr>
          <w:rFonts w:cs="Arial"/>
          <w:b/>
          <w:bCs/>
          <w:szCs w:val="20"/>
        </w:rPr>
        <w:t>Programa de voluntariado</w:t>
      </w:r>
      <w:r w:rsidRPr="00DD7D82">
        <w:rPr>
          <w:rFonts w:cs="Arial"/>
          <w:szCs w:val="20"/>
        </w:rPr>
        <w:t xml:space="preserve">: gestionamos la participación nuestros colaboradores en jornadas de voluntariado en proyectos sociales y/o ambientales como: apoyo a centros de cuido del adulto mayor, campañas de sensibilización ambiental, jornadas de limpieza comunitaria, apoyo a centros de rescate animal, reforestaciones, entre otros. Estas actividades se realizan mediante calendarios mensuales y a lo largo de todo el año. </w:t>
      </w:r>
    </w:p>
    <w:p w14:paraId="4F732A1A" w14:textId="77777777" w:rsidR="00DD7D82" w:rsidRPr="00DD7D82" w:rsidRDefault="00DD7D82" w:rsidP="00BF5DAC">
      <w:pPr>
        <w:ind w:left="720"/>
        <w:contextualSpacing/>
        <w:rPr>
          <w:rFonts w:cs="Arial"/>
          <w:szCs w:val="20"/>
        </w:rPr>
      </w:pPr>
    </w:p>
    <w:p w14:paraId="10231050" w14:textId="1C42C732" w:rsidR="00DD7D82" w:rsidRPr="00DD7D82" w:rsidRDefault="00DD7D82" w:rsidP="00BF5DAC">
      <w:pPr>
        <w:numPr>
          <w:ilvl w:val="0"/>
          <w:numId w:val="47"/>
        </w:numPr>
        <w:contextualSpacing/>
        <w:rPr>
          <w:rFonts w:cs="Arial"/>
          <w:szCs w:val="20"/>
        </w:rPr>
      </w:pPr>
      <w:r w:rsidRPr="00DD7D82">
        <w:rPr>
          <w:rFonts w:cs="Arial"/>
          <w:b/>
          <w:bCs/>
          <w:szCs w:val="20"/>
        </w:rPr>
        <w:lastRenderedPageBreak/>
        <w:t>Programa 1 dólar</w:t>
      </w:r>
      <w:r w:rsidRPr="00DD7D82">
        <w:rPr>
          <w:rFonts w:cs="Arial"/>
          <w:szCs w:val="20"/>
        </w:rPr>
        <w:t xml:space="preserve">: </w:t>
      </w:r>
      <w:r w:rsidR="001A5E4D">
        <w:rPr>
          <w:rFonts w:cs="Arial"/>
          <w:szCs w:val="20"/>
        </w:rPr>
        <w:t>E</w:t>
      </w:r>
      <w:r w:rsidRPr="00DD7D82">
        <w:rPr>
          <w:rFonts w:cs="Arial"/>
          <w:szCs w:val="20"/>
        </w:rPr>
        <w:t xml:space="preserve">strategia de involucramiento de huéspedes en el desarrollo conjunto de iniciativas de bienestar local. Corresponde al cargo automático de un dólar por habitación por noche de hospedaje que puede ser aceptado o rechazado por el cliente al terminar su estadía. El cargo al ser aceptado es girado a una cuenta de inversión social que ha permitido entre otros construir una estación de Policía en la comunidad, realizar donaciones de equipo a centros de salud, así como patrocinar programas continuos de enseñanza de idioma inglés en niños de comunidades vulnerables. </w:t>
      </w:r>
    </w:p>
    <w:p w14:paraId="2C35753A" w14:textId="77777777" w:rsidR="00DD7D82" w:rsidRPr="00DD7D82" w:rsidRDefault="00DD7D82" w:rsidP="00BF5DAC">
      <w:pPr>
        <w:ind w:left="720"/>
        <w:contextualSpacing/>
        <w:rPr>
          <w:rFonts w:cs="Arial"/>
          <w:szCs w:val="20"/>
        </w:rPr>
      </w:pPr>
    </w:p>
    <w:p w14:paraId="19DEF356" w14:textId="69705659" w:rsidR="00DD7D82" w:rsidRPr="00DD7D82" w:rsidRDefault="00DD7D82" w:rsidP="00BF5DAC">
      <w:pPr>
        <w:numPr>
          <w:ilvl w:val="0"/>
          <w:numId w:val="47"/>
        </w:numPr>
        <w:contextualSpacing/>
        <w:rPr>
          <w:rFonts w:cs="Arial"/>
          <w:szCs w:val="20"/>
        </w:rPr>
      </w:pPr>
      <w:r w:rsidRPr="00DD7D82">
        <w:rPr>
          <w:rFonts w:cs="Arial"/>
          <w:b/>
          <w:bCs/>
          <w:szCs w:val="20"/>
        </w:rPr>
        <w:t>Huerta</w:t>
      </w:r>
      <w:r w:rsidRPr="00DD7D82">
        <w:rPr>
          <w:rFonts w:cs="Arial"/>
          <w:szCs w:val="20"/>
        </w:rPr>
        <w:t xml:space="preserve">: </w:t>
      </w:r>
      <w:r w:rsidR="001A5E4D">
        <w:rPr>
          <w:rFonts w:cs="Arial"/>
          <w:szCs w:val="20"/>
        </w:rPr>
        <w:t>P</w:t>
      </w:r>
      <w:r w:rsidRPr="00DD7D82">
        <w:rPr>
          <w:rFonts w:cs="Arial"/>
          <w:szCs w:val="20"/>
        </w:rPr>
        <w:t xml:space="preserve">royecto interno de producción agrícola que fomenta el involucramiento de mujeres y genera empleabilidad.  Este proyecto se basa en la siembra de especies aromáticas y de hortalizas que son adquiridos por las unidades hoteleras The Westin Reserva Conchal, W Costa Rica y Club de Playa de Reserva Conchal para su preparación en bebidas y alimentos que son consumidos en los bares y restaurantes. </w:t>
      </w:r>
    </w:p>
    <w:p w14:paraId="1929E5BD" w14:textId="77777777" w:rsidR="00DD7D82" w:rsidRPr="00DD7D82" w:rsidRDefault="00DD7D82" w:rsidP="00BF5DAC">
      <w:pPr>
        <w:ind w:left="720"/>
        <w:contextualSpacing/>
        <w:rPr>
          <w:rFonts w:cs="Arial"/>
          <w:szCs w:val="20"/>
        </w:rPr>
      </w:pPr>
    </w:p>
    <w:p w14:paraId="775F3FAD" w14:textId="3D1CF4FB" w:rsidR="00DD7D82" w:rsidRPr="00DD7D82" w:rsidRDefault="00DD7D82" w:rsidP="00BF5DAC">
      <w:pPr>
        <w:numPr>
          <w:ilvl w:val="0"/>
          <w:numId w:val="47"/>
        </w:numPr>
        <w:contextualSpacing/>
        <w:rPr>
          <w:rFonts w:cs="Arial"/>
          <w:szCs w:val="20"/>
        </w:rPr>
      </w:pPr>
      <w:r w:rsidRPr="00DD7D82">
        <w:rPr>
          <w:rFonts w:cs="Arial"/>
          <w:b/>
          <w:bCs/>
          <w:szCs w:val="20"/>
        </w:rPr>
        <w:t>Programa de Bilingüismo</w:t>
      </w:r>
      <w:r w:rsidRPr="00DD7D82">
        <w:rPr>
          <w:rFonts w:cs="Arial"/>
          <w:szCs w:val="20"/>
        </w:rPr>
        <w:t xml:space="preserve">: </w:t>
      </w:r>
      <w:r w:rsidR="001A5E4D">
        <w:rPr>
          <w:rFonts w:cs="Arial"/>
          <w:szCs w:val="20"/>
        </w:rPr>
        <w:t>A</w:t>
      </w:r>
      <w:r w:rsidRPr="00DD7D82">
        <w:rPr>
          <w:rFonts w:cs="Arial"/>
          <w:szCs w:val="20"/>
        </w:rPr>
        <w:t xml:space="preserve">lianza público-privada liderada por el resort mediante la cual se promueve un aprendizaje dinámico, continuo y natural del inglés como segundo idioma para niños y niñas en su primera infancia. El programa trabaja con población de menores entre los 2 y los 7 años, que son miembros activos de centros de educación y nutrición públicos y que forman parte de comunidades en vulnerabilidad, riesgo social, pobreza o pobreza extrema. </w:t>
      </w:r>
    </w:p>
    <w:p w14:paraId="1C1ABCA5" w14:textId="77777777" w:rsidR="00DD7D82" w:rsidRPr="00DD7D82" w:rsidRDefault="00DD7D82" w:rsidP="00BF5DAC">
      <w:pPr>
        <w:ind w:left="720"/>
        <w:contextualSpacing/>
        <w:rPr>
          <w:rFonts w:cs="Arial"/>
          <w:szCs w:val="20"/>
        </w:rPr>
      </w:pPr>
    </w:p>
    <w:p w14:paraId="48C3D5E4" w14:textId="35E797DF" w:rsidR="00DD7D82" w:rsidRPr="00DD7D82" w:rsidRDefault="00DD7D82" w:rsidP="00BF5DAC">
      <w:pPr>
        <w:numPr>
          <w:ilvl w:val="0"/>
          <w:numId w:val="47"/>
        </w:numPr>
        <w:contextualSpacing/>
        <w:rPr>
          <w:rFonts w:cs="Arial"/>
          <w:szCs w:val="20"/>
        </w:rPr>
      </w:pPr>
      <w:r w:rsidRPr="00DD7D82">
        <w:rPr>
          <w:rFonts w:cs="Arial"/>
          <w:b/>
          <w:bCs/>
          <w:szCs w:val="20"/>
        </w:rPr>
        <w:t>Fuerza Pública</w:t>
      </w:r>
      <w:r w:rsidRPr="00DD7D82">
        <w:rPr>
          <w:rFonts w:cs="Arial"/>
          <w:szCs w:val="20"/>
        </w:rPr>
        <w:t xml:space="preserve">: </w:t>
      </w:r>
      <w:r w:rsidR="004C7588">
        <w:rPr>
          <w:rFonts w:cs="Arial"/>
          <w:szCs w:val="20"/>
        </w:rPr>
        <w:t>P</w:t>
      </w:r>
      <w:r w:rsidRPr="00DD7D82">
        <w:rPr>
          <w:rFonts w:cs="Arial"/>
          <w:szCs w:val="20"/>
        </w:rPr>
        <w:t xml:space="preserve">royecto inaugurado en al año 2019 que permite mejorar las condiciones de seguridad de los habitantes de las comunidades cercanas a nuestro proyecto. Esta iniciativa permite la existencia de unidades de patrullaje y policías permanentes, al facilitarse el espacio acondicionado para las labores de control y protección ciudadano requeridas. </w:t>
      </w:r>
    </w:p>
    <w:p w14:paraId="1BF15E67" w14:textId="77777777" w:rsidR="00DD7D82" w:rsidRPr="00DD7D82" w:rsidRDefault="00DD7D82" w:rsidP="00BF5DAC">
      <w:pPr>
        <w:ind w:left="720"/>
        <w:contextualSpacing/>
        <w:rPr>
          <w:rFonts w:cs="Arial"/>
          <w:szCs w:val="20"/>
        </w:rPr>
      </w:pPr>
    </w:p>
    <w:p w14:paraId="15BF4F57" w14:textId="4FCF1B15" w:rsidR="00DD7D82" w:rsidRPr="00DD7D82" w:rsidRDefault="00DD7D82" w:rsidP="00BF5DAC">
      <w:pPr>
        <w:numPr>
          <w:ilvl w:val="0"/>
          <w:numId w:val="47"/>
        </w:numPr>
        <w:contextualSpacing/>
        <w:rPr>
          <w:rFonts w:cs="Arial"/>
          <w:szCs w:val="20"/>
        </w:rPr>
      </w:pPr>
      <w:r w:rsidRPr="00DD7D82">
        <w:rPr>
          <w:rFonts w:cs="Arial"/>
          <w:b/>
          <w:bCs/>
          <w:szCs w:val="20"/>
        </w:rPr>
        <w:t>Escuela Brasilito</w:t>
      </w:r>
      <w:r w:rsidRPr="00DD7D82">
        <w:rPr>
          <w:rFonts w:cs="Arial"/>
          <w:szCs w:val="20"/>
        </w:rPr>
        <w:t xml:space="preserve">: </w:t>
      </w:r>
      <w:r w:rsidR="004C7588">
        <w:rPr>
          <w:rFonts w:cs="Arial"/>
          <w:szCs w:val="20"/>
        </w:rPr>
        <w:t>P</w:t>
      </w:r>
      <w:r w:rsidRPr="00DD7D82">
        <w:rPr>
          <w:rFonts w:cs="Arial"/>
          <w:szCs w:val="20"/>
        </w:rPr>
        <w:t xml:space="preserve">royecto inaugurado en el I Trimestre del Ciclo Lectivo 2023. Consistió en la construcción de 4 aulas, la remodelación del comedor estudiantil, la infraestructura de servicios sanitarios y la donación de mobiliario. Hacer realidad este proyecto permite que más de 190 niños y niñas tengan acceso a educación preescolar y primaria en la comunidad de Playa Brasilito. </w:t>
      </w:r>
    </w:p>
    <w:p w14:paraId="67537FBD" w14:textId="77777777" w:rsidR="00DD7D82" w:rsidRPr="00DD7D82" w:rsidRDefault="00DD7D82" w:rsidP="00BF5DAC">
      <w:pPr>
        <w:ind w:left="720"/>
        <w:contextualSpacing/>
        <w:rPr>
          <w:rFonts w:cs="Arial"/>
          <w:szCs w:val="20"/>
        </w:rPr>
      </w:pPr>
    </w:p>
    <w:p w14:paraId="09586C46" w14:textId="0567C25D" w:rsidR="00DD7D82" w:rsidRPr="00DD7D82" w:rsidRDefault="00DD7D82" w:rsidP="00BF5DAC">
      <w:pPr>
        <w:numPr>
          <w:ilvl w:val="0"/>
          <w:numId w:val="47"/>
        </w:numPr>
        <w:contextualSpacing/>
        <w:rPr>
          <w:rFonts w:cs="Arial"/>
          <w:szCs w:val="20"/>
        </w:rPr>
      </w:pPr>
      <w:r w:rsidRPr="00DD7D82">
        <w:rPr>
          <w:rFonts w:cs="Arial"/>
          <w:b/>
          <w:bCs/>
          <w:szCs w:val="20"/>
        </w:rPr>
        <w:t>Astro Desarrollo</w:t>
      </w:r>
      <w:r w:rsidRPr="00DD7D82">
        <w:rPr>
          <w:rFonts w:cs="Arial"/>
          <w:szCs w:val="20"/>
        </w:rPr>
        <w:t xml:space="preserve">: </w:t>
      </w:r>
      <w:r w:rsidR="004C7588">
        <w:rPr>
          <w:rFonts w:cs="Arial"/>
          <w:szCs w:val="20"/>
        </w:rPr>
        <w:t>E</w:t>
      </w:r>
      <w:r w:rsidRPr="00DD7D82">
        <w:rPr>
          <w:rFonts w:cs="Arial"/>
          <w:szCs w:val="20"/>
        </w:rPr>
        <w:t xml:space="preserve">strategia organizacional para la detección, intervención y reducción de indicadores de pobreza multidimensional en colaboradores y sus familias. Aborda mediante equipos multidisciplinarios las privaciones sociales ligadas a temas como educación, salud, vivienda, protección social y endeudamiento.  </w:t>
      </w:r>
    </w:p>
    <w:p w14:paraId="203E8183" w14:textId="77777777" w:rsidR="00DD7D82" w:rsidRPr="00DD7D82" w:rsidRDefault="00DD7D82" w:rsidP="00BF5DAC">
      <w:pPr>
        <w:ind w:left="720"/>
        <w:contextualSpacing/>
        <w:rPr>
          <w:rFonts w:cs="Arial"/>
          <w:szCs w:val="20"/>
        </w:rPr>
      </w:pPr>
    </w:p>
    <w:p w14:paraId="18FB4E64" w14:textId="0003355E" w:rsidR="00DD7D82" w:rsidRPr="00DD7D82" w:rsidRDefault="00DD7D82" w:rsidP="00BF5DAC">
      <w:pPr>
        <w:numPr>
          <w:ilvl w:val="0"/>
          <w:numId w:val="47"/>
        </w:numPr>
        <w:contextualSpacing/>
        <w:rPr>
          <w:rFonts w:cs="Arial"/>
          <w:szCs w:val="20"/>
        </w:rPr>
      </w:pPr>
      <w:r w:rsidRPr="00DD7D82">
        <w:rPr>
          <w:rFonts w:cs="Arial"/>
          <w:b/>
          <w:bCs/>
          <w:szCs w:val="20"/>
        </w:rPr>
        <w:t>Estrategia de género:</w:t>
      </w:r>
      <w:r w:rsidRPr="00DD7D82">
        <w:rPr>
          <w:rFonts w:cs="Arial"/>
          <w:szCs w:val="20"/>
        </w:rPr>
        <w:t xml:space="preserve"> </w:t>
      </w:r>
      <w:r w:rsidR="004C7588">
        <w:rPr>
          <w:rFonts w:cs="Arial"/>
          <w:szCs w:val="20"/>
        </w:rPr>
        <w:t>A</w:t>
      </w:r>
      <w:r w:rsidRPr="00DD7D82">
        <w:rPr>
          <w:rFonts w:cs="Arial"/>
          <w:szCs w:val="20"/>
        </w:rPr>
        <w:t xml:space="preserve">cciones implementadas para la incorporación de principios basados en la colaboración entre hombres y mujeres para potenciar una cultura organizacional mas inclusiva y equitativa. Entre las acciones destacan: talleres y sensibilización corporativa, eventos a partes interesadas, autodiagnósticos empresariales de principios WEPS de Naciones Unidas y comité interno de género. </w:t>
      </w:r>
    </w:p>
    <w:p w14:paraId="7BFB16F6" w14:textId="77777777" w:rsidR="00DD7D82" w:rsidRPr="00DD7D82" w:rsidRDefault="00DD7D82" w:rsidP="00BF5DAC">
      <w:pPr>
        <w:ind w:left="720"/>
        <w:contextualSpacing/>
        <w:rPr>
          <w:rFonts w:cs="Arial"/>
          <w:szCs w:val="20"/>
        </w:rPr>
      </w:pPr>
    </w:p>
    <w:p w14:paraId="6AACC3E4" w14:textId="603FD2F0" w:rsidR="00DD7D82" w:rsidRPr="00DD7D82" w:rsidRDefault="00DD7D82" w:rsidP="00BF5DAC">
      <w:pPr>
        <w:numPr>
          <w:ilvl w:val="0"/>
          <w:numId w:val="47"/>
        </w:numPr>
        <w:contextualSpacing/>
        <w:rPr>
          <w:rFonts w:cs="Arial"/>
          <w:szCs w:val="20"/>
        </w:rPr>
      </w:pPr>
      <w:r w:rsidRPr="00DD7D82">
        <w:rPr>
          <w:rFonts w:cs="Arial"/>
          <w:b/>
          <w:bCs/>
          <w:szCs w:val="20"/>
        </w:rPr>
        <w:t>Código de conducta</w:t>
      </w:r>
      <w:r w:rsidRPr="00DD7D82">
        <w:rPr>
          <w:rFonts w:cs="Arial"/>
          <w:szCs w:val="20"/>
        </w:rPr>
        <w:t xml:space="preserve">: </w:t>
      </w:r>
      <w:r w:rsidR="001A5E4D">
        <w:rPr>
          <w:rFonts w:cs="Arial"/>
          <w:szCs w:val="20"/>
        </w:rPr>
        <w:t>F</w:t>
      </w:r>
      <w:r w:rsidRPr="00DD7D82">
        <w:rPr>
          <w:rFonts w:cs="Arial"/>
          <w:szCs w:val="20"/>
        </w:rPr>
        <w:t xml:space="preserve">ormamos parte de la red de empresas suscritas al código de conducta, estrategia costarricense que vela por la no explotación sexual comercial de niños, niñas y adolescentes en el sector turismo. De igual manera estamos adscritos al código de ética ante la Organización Mundial del Turismo. </w:t>
      </w:r>
    </w:p>
    <w:p w14:paraId="00E3EAA8" w14:textId="77777777" w:rsidR="00DD7D82" w:rsidRPr="00DD7D82" w:rsidRDefault="00DD7D82" w:rsidP="00BF5DAC">
      <w:pPr>
        <w:ind w:left="720"/>
        <w:contextualSpacing/>
        <w:rPr>
          <w:rFonts w:cs="Arial"/>
          <w:szCs w:val="20"/>
        </w:rPr>
      </w:pPr>
    </w:p>
    <w:p w14:paraId="42ADE6EE" w14:textId="2585F9F0" w:rsidR="00DD7D82" w:rsidRPr="00DD7D82" w:rsidRDefault="00DD7D82" w:rsidP="00BF5DAC">
      <w:pPr>
        <w:numPr>
          <w:ilvl w:val="0"/>
          <w:numId w:val="47"/>
        </w:numPr>
        <w:contextualSpacing/>
        <w:rPr>
          <w:rFonts w:cs="Arial"/>
          <w:szCs w:val="20"/>
        </w:rPr>
      </w:pPr>
      <w:r w:rsidRPr="00DD7D82">
        <w:rPr>
          <w:rFonts w:cs="Arial"/>
          <w:b/>
          <w:bCs/>
          <w:szCs w:val="20"/>
        </w:rPr>
        <w:t>Proyectos sociales/ cooperaciones específicas</w:t>
      </w:r>
      <w:r w:rsidRPr="00DD7D82">
        <w:rPr>
          <w:rFonts w:cs="Arial"/>
          <w:szCs w:val="20"/>
        </w:rPr>
        <w:t xml:space="preserve">: </w:t>
      </w:r>
      <w:r w:rsidR="001A5E4D">
        <w:rPr>
          <w:rFonts w:cs="Arial"/>
          <w:szCs w:val="20"/>
        </w:rPr>
        <w:t>I</w:t>
      </w:r>
      <w:r w:rsidRPr="00DD7D82">
        <w:rPr>
          <w:rFonts w:cs="Arial"/>
          <w:szCs w:val="20"/>
        </w:rPr>
        <w:t xml:space="preserve">nvolucramiento activo en el desarrollo de acciones en búsqueda de una mejor calidad de vida para la región, mediante el trabajo conjunto con públicos de interés en temas como salud pública, educación, seguridad turística-ciudadana, ambiente.  De igual manera se atienden solicitudes específicas de apoyo a proyectos o actividades desarrolladas por y para las comunidades. Por ejemplo: donaciones de materiales didácticos, materiales de construcción para obras de infraestructura comunal, alimentación, fiestas de navidad, entre otros. </w:t>
      </w:r>
    </w:p>
    <w:p w14:paraId="63EC54B8" w14:textId="77777777" w:rsidR="0094672B" w:rsidRPr="00250F5B" w:rsidRDefault="0094672B" w:rsidP="006B45A3">
      <w:pPr>
        <w:pStyle w:val="Prrafodelista"/>
        <w:rPr>
          <w:rFonts w:eastAsia="Arial" w:cs="Arial"/>
          <w:szCs w:val="20"/>
        </w:rPr>
      </w:pPr>
    </w:p>
    <w:p w14:paraId="4CB8AEA9" w14:textId="6BC5C666" w:rsidR="007605E6" w:rsidRPr="00E06F16" w:rsidRDefault="007605E6" w:rsidP="00E06F16">
      <w:pPr>
        <w:pStyle w:val="Ttulo2"/>
        <w:numPr>
          <w:ilvl w:val="0"/>
          <w:numId w:val="17"/>
        </w:numPr>
        <w:rPr>
          <w:rFonts w:cs="Arial"/>
          <w:b/>
          <w:bCs/>
          <w:sz w:val="20"/>
          <w:szCs w:val="20"/>
        </w:rPr>
      </w:pPr>
      <w:bookmarkStart w:id="165" w:name="_Toc131092911"/>
      <w:bookmarkStart w:id="166" w:name="_Toc131501112"/>
      <w:bookmarkStart w:id="167" w:name="_Toc228284536"/>
      <w:r w:rsidRPr="00E06F16">
        <w:rPr>
          <w:rFonts w:cs="Arial"/>
          <w:b/>
          <w:bCs/>
          <w:sz w:val="20"/>
          <w:szCs w:val="20"/>
        </w:rPr>
        <w:t xml:space="preserve">Agenda de Sostenibilidad basada en la </w:t>
      </w:r>
      <w:r w:rsidR="00FE144B">
        <w:rPr>
          <w:rFonts w:cs="Arial"/>
          <w:b/>
          <w:bCs/>
          <w:sz w:val="20"/>
          <w:szCs w:val="20"/>
        </w:rPr>
        <w:t>G</w:t>
      </w:r>
      <w:r w:rsidRPr="00E06F16">
        <w:rPr>
          <w:rFonts w:cs="Arial"/>
          <w:b/>
          <w:bCs/>
          <w:sz w:val="20"/>
          <w:szCs w:val="20"/>
        </w:rPr>
        <w:t>obernanza.</w:t>
      </w:r>
      <w:bookmarkEnd w:id="165"/>
      <w:bookmarkEnd w:id="166"/>
      <w:bookmarkEnd w:id="167"/>
    </w:p>
    <w:p w14:paraId="2BBA289B" w14:textId="77777777" w:rsidR="00E06F16" w:rsidRPr="00D46BE3" w:rsidRDefault="00E06F16" w:rsidP="00EF4D3E">
      <w:pPr>
        <w:rPr>
          <w:rFonts w:eastAsia="Arial" w:cs="Arial"/>
          <w:szCs w:val="20"/>
        </w:rPr>
      </w:pPr>
    </w:p>
    <w:p w14:paraId="64115F7C" w14:textId="54D732E9" w:rsidR="007605E6" w:rsidRPr="00D46BE3" w:rsidRDefault="00471141" w:rsidP="00EF4D3E">
      <w:pPr>
        <w:rPr>
          <w:rFonts w:cs="Arial"/>
          <w:szCs w:val="20"/>
        </w:rPr>
      </w:pPr>
      <w:r w:rsidRPr="00D46BE3">
        <w:rPr>
          <w:rFonts w:eastAsia="Arial" w:cs="Arial"/>
          <w:szCs w:val="20"/>
        </w:rPr>
        <w:t xml:space="preserve">En </w:t>
      </w:r>
      <w:r w:rsidR="00EF4D3E" w:rsidRPr="00D46BE3">
        <w:rPr>
          <w:rFonts w:eastAsia="Arial" w:cs="Arial"/>
          <w:szCs w:val="20"/>
        </w:rPr>
        <w:t>FIFCO</w:t>
      </w:r>
      <w:r w:rsidR="00A24CE4" w:rsidRPr="00D46BE3">
        <w:rPr>
          <w:rFonts w:eastAsia="Arial" w:cs="Arial"/>
          <w:szCs w:val="20"/>
        </w:rPr>
        <w:t>,</w:t>
      </w:r>
      <w:r w:rsidR="00EF4D3E" w:rsidRPr="00D46BE3">
        <w:rPr>
          <w:rFonts w:eastAsia="Arial" w:cs="Arial"/>
          <w:szCs w:val="20"/>
        </w:rPr>
        <w:t xml:space="preserve"> </w:t>
      </w:r>
      <w:r w:rsidRPr="00D46BE3">
        <w:rPr>
          <w:rFonts w:eastAsia="Arial" w:cs="Arial"/>
          <w:szCs w:val="20"/>
        </w:rPr>
        <w:t xml:space="preserve">se cuenta con una agenda que respalda </w:t>
      </w:r>
      <w:r w:rsidR="00EF4D3E" w:rsidRPr="00D46BE3">
        <w:rPr>
          <w:rFonts w:eastAsia="Arial" w:cs="Arial"/>
          <w:szCs w:val="20"/>
        </w:rPr>
        <w:t>el actuar de la compañía y garantiza la continuidad del negocio. La gobernanza es un pilar en la agenda de sostenibilidad, es la base sobre la cual se define cómo opera la empresa, establece procesos, indicadores y políticas, garantizando solidez, ética y transparencia.</w:t>
      </w:r>
      <w:r w:rsidR="00BC4641" w:rsidRPr="00D46BE3">
        <w:rPr>
          <w:rFonts w:eastAsia="Arial" w:cs="Arial"/>
          <w:szCs w:val="20"/>
        </w:rPr>
        <w:t xml:space="preserve">  </w:t>
      </w:r>
      <w:r w:rsidR="007605E6" w:rsidRPr="00D46BE3">
        <w:rPr>
          <w:rFonts w:eastAsia="Arial" w:cs="Arial"/>
          <w:szCs w:val="20"/>
        </w:rPr>
        <w:t>Los siguientes son los pilares del programa:</w:t>
      </w:r>
    </w:p>
    <w:p w14:paraId="76A6FEB6" w14:textId="613A69D5" w:rsidR="00EF4D3E" w:rsidRPr="00D46BE3" w:rsidRDefault="00EF4D3E" w:rsidP="00705162">
      <w:pPr>
        <w:pStyle w:val="Prrafodelista"/>
        <w:numPr>
          <w:ilvl w:val="0"/>
          <w:numId w:val="22"/>
        </w:numPr>
        <w:rPr>
          <w:rFonts w:cs="Arial"/>
          <w:szCs w:val="20"/>
        </w:rPr>
      </w:pPr>
      <w:r w:rsidRPr="00D46BE3">
        <w:rPr>
          <w:rFonts w:cs="Arial"/>
          <w:b/>
          <w:szCs w:val="20"/>
        </w:rPr>
        <w:t>Código de Gobierno Corporativo</w:t>
      </w:r>
      <w:r w:rsidR="007605E6" w:rsidRPr="00D46BE3">
        <w:rPr>
          <w:rFonts w:cs="Arial"/>
          <w:szCs w:val="20"/>
        </w:rPr>
        <w:t>:</w:t>
      </w:r>
      <w:r w:rsidRPr="00D46BE3">
        <w:rPr>
          <w:rFonts w:cs="Arial"/>
          <w:szCs w:val="20"/>
        </w:rPr>
        <w:t xml:space="preserve"> El Gobierno Corporativo establece el conjunto de políticas bajo las cuales se dirige y controla la compañía; se regula el accionar de la Junta Directiva, sus comités técnicos, la Administración y las Unidades de Control Interno con el fin de procurar que las decisiones sean transparentes y protejan los intereses de la empresa y sus accionistas. FIFCO se rige por el Código de Gobierno Corporativo, aprobado por la Junta Directiva en mayo 2017. Su cumplimiento es obligatorio para todo el personal. En él, se establece el sistema mediante el cual la empresa es dirigida bajo los principios de transparencia, rendición de cuentas y sostenibilidad, al considerar los siguientes apartados:</w:t>
      </w:r>
    </w:p>
    <w:p w14:paraId="7F86874C" w14:textId="77777777" w:rsidR="00EF4D3E" w:rsidRPr="00D46BE3" w:rsidRDefault="00EF4D3E" w:rsidP="00EF4D3E">
      <w:pPr>
        <w:pStyle w:val="Prrafodelista"/>
        <w:ind w:left="1416"/>
        <w:rPr>
          <w:rFonts w:cs="Arial"/>
          <w:szCs w:val="20"/>
        </w:rPr>
      </w:pPr>
      <w:r w:rsidRPr="00D46BE3">
        <w:rPr>
          <w:rFonts w:cs="Arial"/>
          <w:szCs w:val="20"/>
        </w:rPr>
        <w:t>I. Generalidades.</w:t>
      </w:r>
    </w:p>
    <w:p w14:paraId="67016020" w14:textId="77777777" w:rsidR="00EF4D3E" w:rsidRPr="00D46BE3" w:rsidRDefault="00EF4D3E" w:rsidP="00EF4D3E">
      <w:pPr>
        <w:pStyle w:val="Prrafodelista"/>
        <w:ind w:left="1416"/>
        <w:rPr>
          <w:rFonts w:cs="Arial"/>
          <w:szCs w:val="20"/>
        </w:rPr>
      </w:pPr>
      <w:r w:rsidRPr="00D46BE3">
        <w:rPr>
          <w:rFonts w:cs="Arial"/>
          <w:szCs w:val="20"/>
        </w:rPr>
        <w:t>II. Órganos para la gobernabilidad de la compañía.</w:t>
      </w:r>
    </w:p>
    <w:p w14:paraId="140DEB7D" w14:textId="74C35484" w:rsidR="00EF4D3E" w:rsidRPr="00D46BE3" w:rsidRDefault="00EF4D3E" w:rsidP="00EF4D3E">
      <w:pPr>
        <w:pStyle w:val="Prrafodelista"/>
        <w:ind w:left="1416"/>
        <w:rPr>
          <w:rFonts w:cs="Arial"/>
          <w:szCs w:val="20"/>
        </w:rPr>
      </w:pPr>
      <w:r w:rsidRPr="00D46BE3">
        <w:rPr>
          <w:rFonts w:cs="Arial"/>
          <w:szCs w:val="20"/>
        </w:rPr>
        <w:t>III. Políticas y procedimientos para el Gobierno Corporativo.</w:t>
      </w:r>
    </w:p>
    <w:p w14:paraId="31B83C80" w14:textId="4C7DE0EA" w:rsidR="00EF4D3E" w:rsidRPr="00D46BE3" w:rsidRDefault="00EF4D3E" w:rsidP="00EF4D3E">
      <w:pPr>
        <w:pStyle w:val="Prrafodelista"/>
        <w:ind w:left="1416"/>
        <w:rPr>
          <w:rFonts w:cs="Arial"/>
          <w:szCs w:val="20"/>
        </w:rPr>
      </w:pPr>
      <w:r w:rsidRPr="00D46BE3">
        <w:rPr>
          <w:rFonts w:cs="Arial"/>
          <w:szCs w:val="20"/>
        </w:rPr>
        <w:t>IV. Mecanismos para acreditar el cumplimiento del Gobierno Corporativo.</w:t>
      </w:r>
    </w:p>
    <w:p w14:paraId="626655FE" w14:textId="77777777" w:rsidR="00EF4D3E" w:rsidRPr="00D46BE3" w:rsidRDefault="007605E6" w:rsidP="00EF4D3E">
      <w:pPr>
        <w:pStyle w:val="Prrafodelista"/>
        <w:ind w:left="1416"/>
        <w:rPr>
          <w:rFonts w:cs="Arial"/>
          <w:szCs w:val="20"/>
        </w:rPr>
      </w:pPr>
      <w:r w:rsidRPr="00D46BE3">
        <w:rPr>
          <w:rFonts w:cs="Arial"/>
          <w:szCs w:val="20"/>
        </w:rPr>
        <w:t xml:space="preserve"> </w:t>
      </w:r>
    </w:p>
    <w:p w14:paraId="3E9130F7" w14:textId="71FDA8BA" w:rsidR="00BD5246" w:rsidRPr="00D46BE3" w:rsidRDefault="007605E6" w:rsidP="00705162">
      <w:pPr>
        <w:pStyle w:val="Prrafodelista"/>
        <w:numPr>
          <w:ilvl w:val="0"/>
          <w:numId w:val="22"/>
        </w:numPr>
        <w:rPr>
          <w:rFonts w:cs="Arial"/>
          <w:szCs w:val="20"/>
        </w:rPr>
      </w:pPr>
      <w:r w:rsidRPr="00D46BE3">
        <w:rPr>
          <w:rFonts w:cs="Arial"/>
          <w:b/>
          <w:szCs w:val="20"/>
        </w:rPr>
        <w:t>Gestión de Riesgos:</w:t>
      </w:r>
      <w:r w:rsidRPr="00D46BE3">
        <w:rPr>
          <w:rFonts w:cs="Arial"/>
          <w:szCs w:val="20"/>
        </w:rPr>
        <w:t xml:space="preserve"> </w:t>
      </w:r>
      <w:r w:rsidR="00BD5246" w:rsidRPr="00D46BE3">
        <w:rPr>
          <w:rFonts w:cs="Arial"/>
          <w:szCs w:val="20"/>
        </w:rPr>
        <w:t>Garantiza que se alcancen los objetivos definidos en la compañía y que se protejan los recursos de los inversionistas. Además, la gestión de riesgos procura la viabilidad financiera apoyando la eficiencia de la operación, mitigando los efectos negativos cuando se presenta un incidente de riesgo y</w:t>
      </w:r>
    </w:p>
    <w:p w14:paraId="5A4C3E49" w14:textId="4D41B900" w:rsidR="003D4173" w:rsidRDefault="00BD5246" w:rsidP="00907CED">
      <w:pPr>
        <w:pStyle w:val="Prrafodelista"/>
        <w:rPr>
          <w:rFonts w:cs="Arial"/>
          <w:szCs w:val="20"/>
        </w:rPr>
      </w:pPr>
      <w:r w:rsidRPr="00D46BE3">
        <w:rPr>
          <w:rFonts w:cs="Arial"/>
          <w:szCs w:val="20"/>
        </w:rPr>
        <w:t xml:space="preserve">permitiendo la optimización de las fuentes de fondeo disponibles. La gestión de riesgos en FIFCO se basa en el estándar ISO 31000 y COSO ERM. Como parte de este proceso, en el 2023 la Junta Directiva aprobó </w:t>
      </w:r>
      <w:r w:rsidRPr="00905C32">
        <w:rPr>
          <w:rFonts w:cs="Arial"/>
          <w:szCs w:val="20"/>
        </w:rPr>
        <w:lastRenderedPageBreak/>
        <w:t>una nueva versión de la Política Corporativa de Riesgos (el primer lineamiento data de 2017)</w:t>
      </w:r>
      <w:r w:rsidR="002402B2">
        <w:rPr>
          <w:rFonts w:cs="Arial"/>
          <w:szCs w:val="20"/>
        </w:rPr>
        <w:t>, la cual e</w:t>
      </w:r>
      <w:r w:rsidRPr="00905C32">
        <w:rPr>
          <w:rFonts w:cs="Arial"/>
          <w:szCs w:val="20"/>
        </w:rPr>
        <w:t xml:space="preserve">stablece que la compañía asumirá un perfil de riesgo </w:t>
      </w:r>
      <w:r w:rsidRPr="00907CED">
        <w:rPr>
          <w:rFonts w:cs="Arial"/>
          <w:szCs w:val="20"/>
        </w:rPr>
        <w:t>conservador</w:t>
      </w:r>
      <w:r w:rsidR="00D21FFE" w:rsidRPr="00907CED">
        <w:rPr>
          <w:rFonts w:cs="Arial"/>
          <w:szCs w:val="20"/>
        </w:rPr>
        <w:t>.</w:t>
      </w:r>
    </w:p>
    <w:p w14:paraId="2E31ADA5" w14:textId="77777777" w:rsidR="009F4158" w:rsidRPr="00907CED" w:rsidRDefault="009F4158" w:rsidP="00907CED">
      <w:pPr>
        <w:pStyle w:val="Prrafodelista"/>
        <w:rPr>
          <w:rFonts w:cs="Arial"/>
          <w:szCs w:val="20"/>
        </w:rPr>
      </w:pPr>
    </w:p>
    <w:p w14:paraId="5CDFE70C" w14:textId="77777777" w:rsidR="007605E6" w:rsidRPr="00F50156" w:rsidRDefault="007605E6" w:rsidP="00705162">
      <w:pPr>
        <w:pStyle w:val="Prrafodelista"/>
        <w:numPr>
          <w:ilvl w:val="0"/>
          <w:numId w:val="22"/>
        </w:numPr>
        <w:rPr>
          <w:rFonts w:cs="Arial"/>
          <w:szCs w:val="20"/>
        </w:rPr>
      </w:pPr>
      <w:r w:rsidRPr="00F50156">
        <w:rPr>
          <w:rFonts w:cs="Arial"/>
          <w:b/>
          <w:szCs w:val="20"/>
        </w:rPr>
        <w:t>Trasparencia en impuestos</w:t>
      </w:r>
      <w:r w:rsidRPr="00F50156">
        <w:rPr>
          <w:rFonts w:cs="Arial"/>
          <w:szCs w:val="20"/>
        </w:rPr>
        <w:t>:  La transparencia es un pilar fundamental en FIFCO, dar claridad sobre las responsabilidades tributarias es parte de su estrategia de Triple Utilidad y su compromiso con sus accionistas y demás públicos de interés.</w:t>
      </w:r>
    </w:p>
    <w:p w14:paraId="7EFFDEB0" w14:textId="4860D346" w:rsidR="00983065" w:rsidRPr="00F50156" w:rsidRDefault="00983065" w:rsidP="00983065">
      <w:pPr>
        <w:pStyle w:val="Prrafodelista"/>
        <w:rPr>
          <w:rFonts w:cs="Arial"/>
          <w:szCs w:val="20"/>
        </w:rPr>
      </w:pPr>
      <w:r w:rsidRPr="00F50156">
        <w:rPr>
          <w:rFonts w:cs="Arial"/>
          <w:szCs w:val="20"/>
        </w:rPr>
        <w:t>La organización se caracteriza por una visión responsable en el pago de impuestos, mostrando transparencia en sus decisiones y total apertura ante las autoridades tributarias para colaborar en revisiones fiscales. La gestión fiscal se construye sobre fundamentos que de forma pública FIFCO</w:t>
      </w:r>
    </w:p>
    <w:p w14:paraId="32AF11AB" w14:textId="252EBB6A" w:rsidR="007605E6" w:rsidRDefault="00983065" w:rsidP="00983065">
      <w:pPr>
        <w:pStyle w:val="Prrafodelista"/>
        <w:rPr>
          <w:rFonts w:cs="Arial"/>
          <w:szCs w:val="20"/>
        </w:rPr>
      </w:pPr>
      <w:r w:rsidRPr="00F50156">
        <w:rPr>
          <w:rFonts w:cs="Arial"/>
          <w:szCs w:val="20"/>
        </w:rPr>
        <w:t>comunica, tales como:</w:t>
      </w:r>
      <w:r w:rsidR="007605E6" w:rsidRPr="00F50156">
        <w:rPr>
          <w:rFonts w:cs="Arial"/>
          <w:szCs w:val="20"/>
        </w:rPr>
        <w:t xml:space="preserve"> (i) Declarar y pagar lo correcto en tiempo y forma</w:t>
      </w:r>
      <w:r w:rsidR="006C6B52" w:rsidRPr="00F50156">
        <w:rPr>
          <w:rFonts w:cs="Arial"/>
          <w:szCs w:val="20"/>
        </w:rPr>
        <w:t>,</w:t>
      </w:r>
      <w:r w:rsidR="007605E6" w:rsidRPr="00F50156">
        <w:rPr>
          <w:rFonts w:cs="Arial"/>
          <w:szCs w:val="20"/>
        </w:rPr>
        <w:t xml:space="preserve"> (ii) Actuar con transparencia y colaboración ante las autoridades fiscales</w:t>
      </w:r>
      <w:r w:rsidR="006C6B52" w:rsidRPr="00F50156">
        <w:rPr>
          <w:rFonts w:cs="Arial"/>
          <w:szCs w:val="20"/>
        </w:rPr>
        <w:t>,</w:t>
      </w:r>
      <w:r w:rsidR="007605E6" w:rsidRPr="00F50156">
        <w:rPr>
          <w:rFonts w:cs="Arial"/>
          <w:szCs w:val="20"/>
        </w:rPr>
        <w:t xml:space="preserve"> (iii) Operar bajo una delegación de autoridad competente</w:t>
      </w:r>
      <w:r w:rsidR="006C6B52" w:rsidRPr="00F50156">
        <w:rPr>
          <w:rFonts w:cs="Arial"/>
          <w:szCs w:val="20"/>
        </w:rPr>
        <w:t>,</w:t>
      </w:r>
      <w:r w:rsidR="007605E6" w:rsidRPr="00F50156">
        <w:rPr>
          <w:rFonts w:cs="Arial"/>
          <w:szCs w:val="20"/>
        </w:rPr>
        <w:t xml:space="preserve"> (iv) Estimular la actualización constante en áreas de transcendencia fiscal</w:t>
      </w:r>
      <w:r w:rsidR="006C6B52" w:rsidRPr="00F50156">
        <w:rPr>
          <w:rFonts w:cs="Arial"/>
          <w:szCs w:val="20"/>
        </w:rPr>
        <w:t>,</w:t>
      </w:r>
      <w:r w:rsidR="007605E6" w:rsidRPr="00F50156">
        <w:rPr>
          <w:rFonts w:cs="Arial"/>
          <w:szCs w:val="20"/>
        </w:rPr>
        <w:t xml:space="preserve"> (v) Operar bajo un ambiente de control permanente con auditorías internas y externas.</w:t>
      </w:r>
      <w:r w:rsidRPr="00F50156">
        <w:t xml:space="preserve"> </w:t>
      </w:r>
      <w:r w:rsidRPr="00F50156">
        <w:rPr>
          <w:rFonts w:cs="Arial"/>
          <w:szCs w:val="20"/>
        </w:rPr>
        <w:t>(vi) No utilizamos legislaciones de baja o nula tributación con la intención de tomar ventajas impositivas.</w:t>
      </w:r>
    </w:p>
    <w:p w14:paraId="0FE16BE4" w14:textId="77777777" w:rsidR="009F4158" w:rsidRDefault="009F4158" w:rsidP="00983065">
      <w:pPr>
        <w:pStyle w:val="Prrafodelista"/>
        <w:rPr>
          <w:rFonts w:cs="Arial"/>
          <w:szCs w:val="20"/>
        </w:rPr>
      </w:pPr>
    </w:p>
    <w:p w14:paraId="35711E81" w14:textId="049499AF" w:rsidR="00AF2A9B" w:rsidRDefault="00AF2A9B" w:rsidP="00AF2A9B">
      <w:pPr>
        <w:pStyle w:val="Prrafodelista"/>
        <w:numPr>
          <w:ilvl w:val="0"/>
          <w:numId w:val="48"/>
        </w:numPr>
        <w:rPr>
          <w:rFonts w:cs="Arial"/>
          <w:szCs w:val="20"/>
        </w:rPr>
      </w:pPr>
      <w:r>
        <w:rPr>
          <w:rFonts w:cs="Arial"/>
          <w:b/>
          <w:szCs w:val="20"/>
        </w:rPr>
        <w:t>Ética y Transparencia</w:t>
      </w:r>
      <w:r w:rsidRPr="00F50156">
        <w:rPr>
          <w:rFonts w:cs="Arial"/>
          <w:szCs w:val="20"/>
        </w:rPr>
        <w:t xml:space="preserve">:  </w:t>
      </w:r>
      <w:r w:rsidRPr="00AF2A9B">
        <w:rPr>
          <w:rFonts w:cs="Arial"/>
          <w:bCs/>
          <w:szCs w:val="20"/>
        </w:rPr>
        <w:t>El Código de Ética y Conducta FIFCO aborda la ética de forma contundente, al</w:t>
      </w:r>
      <w:r w:rsidRPr="00AF2A9B">
        <w:rPr>
          <w:rFonts w:cs="Arial"/>
          <w:szCs w:val="20"/>
        </w:rPr>
        <w:t xml:space="preserve"> especificar cuáles son aquellos comportamientos esperados en las personas colaboradoras, mecanismos de denuncia y reclamación existentes, así como el tratamiento a temas de corrupción.</w:t>
      </w:r>
      <w:r w:rsidR="00B9379C">
        <w:rPr>
          <w:rFonts w:cs="Arial"/>
          <w:szCs w:val="20"/>
        </w:rPr>
        <w:t xml:space="preserve">  Este documento es de acatamiento obligatorio </w:t>
      </w:r>
      <w:r w:rsidR="005F5A32">
        <w:rPr>
          <w:rFonts w:cs="Arial"/>
          <w:szCs w:val="20"/>
        </w:rPr>
        <w:t>para todos</w:t>
      </w:r>
      <w:r w:rsidR="005F5A32" w:rsidRPr="005F5A32">
        <w:rPr>
          <w:rFonts w:cs="Arial"/>
          <w:color w:val="EE0000"/>
          <w:szCs w:val="20"/>
        </w:rPr>
        <w:t xml:space="preserve"> </w:t>
      </w:r>
      <w:r w:rsidR="005F5A32" w:rsidRPr="005F5A32">
        <w:rPr>
          <w:rFonts w:cs="Arial"/>
          <w:szCs w:val="20"/>
        </w:rPr>
        <w:t>los miembros del órgano de gobierno, personas colaboradoras y los socios empresariales.</w:t>
      </w:r>
    </w:p>
    <w:p w14:paraId="1EB28EEC" w14:textId="77777777" w:rsidR="005F5A32" w:rsidRPr="005F5A32" w:rsidRDefault="005F5A32" w:rsidP="005F5A32">
      <w:pPr>
        <w:ind w:left="284"/>
        <w:rPr>
          <w:rFonts w:cs="Arial"/>
          <w:szCs w:val="20"/>
        </w:rPr>
      </w:pPr>
    </w:p>
    <w:p w14:paraId="264AD918" w14:textId="77777777" w:rsidR="007605E6" w:rsidRPr="00B17A68" w:rsidRDefault="007605E6" w:rsidP="00705162">
      <w:pPr>
        <w:pStyle w:val="Ttulo2"/>
        <w:numPr>
          <w:ilvl w:val="0"/>
          <w:numId w:val="17"/>
        </w:numPr>
        <w:rPr>
          <w:rFonts w:cs="Arial"/>
          <w:b/>
          <w:bCs/>
          <w:sz w:val="20"/>
          <w:szCs w:val="20"/>
        </w:rPr>
      </w:pPr>
      <w:bookmarkStart w:id="168" w:name="_Toc131092913"/>
      <w:bookmarkStart w:id="169" w:name="_Toc131501114"/>
      <w:bookmarkStart w:id="170" w:name="_Toc228284537"/>
      <w:r w:rsidRPr="00B17A68">
        <w:rPr>
          <w:rFonts w:cs="Arial"/>
          <w:b/>
          <w:bCs/>
          <w:sz w:val="20"/>
          <w:szCs w:val="20"/>
        </w:rPr>
        <w:t>Resultados de Operación - Dimensión Ambiental</w:t>
      </w:r>
      <w:bookmarkEnd w:id="168"/>
      <w:bookmarkEnd w:id="169"/>
      <w:bookmarkEnd w:id="170"/>
    </w:p>
    <w:p w14:paraId="7EB3A7BF" w14:textId="51318834" w:rsidR="00FE4140" w:rsidRDefault="007605E6" w:rsidP="00950008">
      <w:pPr>
        <w:rPr>
          <w:rFonts w:eastAsia="Arial" w:cs="Arial"/>
          <w:szCs w:val="20"/>
        </w:rPr>
      </w:pPr>
      <w:r w:rsidRPr="00AB6596">
        <w:rPr>
          <w:rFonts w:eastAsia="Arial" w:cs="Arial"/>
          <w:szCs w:val="20"/>
        </w:rPr>
        <w:t xml:space="preserve">Como parte de </w:t>
      </w:r>
      <w:r w:rsidR="00FE4140" w:rsidRPr="00AB6596">
        <w:rPr>
          <w:rFonts w:eastAsia="Arial" w:cs="Arial"/>
          <w:szCs w:val="20"/>
        </w:rPr>
        <w:t>nuestra</w:t>
      </w:r>
      <w:r w:rsidRPr="00AB6596">
        <w:rPr>
          <w:rFonts w:eastAsia="Arial" w:cs="Arial"/>
          <w:szCs w:val="20"/>
        </w:rPr>
        <w:t xml:space="preserve"> estrategia, FIFCO </w:t>
      </w:r>
      <w:r w:rsidR="00FE4140" w:rsidRPr="00AB6596">
        <w:rPr>
          <w:rFonts w:eastAsia="Arial" w:cs="Arial"/>
          <w:szCs w:val="20"/>
        </w:rPr>
        <w:t xml:space="preserve">cuenta con </w:t>
      </w:r>
      <w:r w:rsidR="00203DD6" w:rsidRPr="00AB6596">
        <w:rPr>
          <w:rFonts w:eastAsia="Arial" w:cs="Arial"/>
          <w:szCs w:val="20"/>
        </w:rPr>
        <w:t xml:space="preserve">varias iniciativas a nivel </w:t>
      </w:r>
      <w:r w:rsidR="00A74261" w:rsidRPr="00AB6596">
        <w:rPr>
          <w:rFonts w:eastAsia="Arial" w:cs="Arial"/>
          <w:szCs w:val="20"/>
        </w:rPr>
        <w:t xml:space="preserve">ambiental que se han identificado como prioritarias y cuenta con </w:t>
      </w:r>
      <w:r w:rsidR="00AB6596" w:rsidRPr="00AB6596">
        <w:rPr>
          <w:rFonts w:eastAsia="Arial" w:cs="Arial"/>
          <w:szCs w:val="20"/>
        </w:rPr>
        <w:t xml:space="preserve">5 certificaciones en este ámbito: </w:t>
      </w:r>
    </w:p>
    <w:p w14:paraId="4FADF4B4" w14:textId="40C9FCD7" w:rsidR="00C22600" w:rsidRPr="00C22600" w:rsidRDefault="009F4158" w:rsidP="00C22600">
      <w:pPr>
        <w:pStyle w:val="Prrafodelista"/>
        <w:numPr>
          <w:ilvl w:val="0"/>
          <w:numId w:val="48"/>
        </w:numPr>
        <w:rPr>
          <w:rFonts w:eastAsia="Arial" w:cs="Arial"/>
          <w:szCs w:val="20"/>
        </w:rPr>
      </w:pPr>
      <w:r w:rsidRPr="009F4158">
        <w:rPr>
          <w:b/>
          <w:bCs/>
        </w:rPr>
        <w:t>Centro de recuperación de residuos valorizables</w:t>
      </w:r>
      <w:r w:rsidRPr="001F50BC">
        <w:t>: La recolección de residuos se realiza diariamente dentro del resort y en Playa Conchal contándose con recipientes que permiten realizar separación de materiales en categorías como reciclables, ordinarios, orgánicos y otros, en toda la propiedad. Una vez recolectados son transportados hacia nuestro centro de acopio donde son preparados para su disposición final. De igual manera, contamos con producción interna de abono a base de residuos orgánicos de restaurantes y poda de áreas verdes. El abono resultante permite reducir la aplicación de fertilizantes y es utilizado en áreas de jardín y sectores del campo de golf. Parte del abono excedente que no es utilizado a lo interno es distribuido en proyectos locales de huertas comunitarias</w:t>
      </w:r>
      <w:r>
        <w:t>.</w:t>
      </w:r>
    </w:p>
    <w:p w14:paraId="6B7AF9E3" w14:textId="77777777" w:rsidR="00C22600" w:rsidRDefault="00C22600" w:rsidP="00950008">
      <w:pPr>
        <w:rPr>
          <w:rFonts w:eastAsia="Arial" w:cs="Arial"/>
          <w:szCs w:val="20"/>
        </w:rPr>
      </w:pPr>
    </w:p>
    <w:p w14:paraId="2C8D22CA" w14:textId="7C68A7CD" w:rsidR="009F4158" w:rsidRPr="00454081" w:rsidRDefault="00454081" w:rsidP="009F4158">
      <w:pPr>
        <w:pStyle w:val="Prrafodelista"/>
        <w:numPr>
          <w:ilvl w:val="0"/>
          <w:numId w:val="48"/>
        </w:numPr>
        <w:rPr>
          <w:rFonts w:eastAsia="Arial" w:cs="Arial"/>
          <w:szCs w:val="20"/>
        </w:rPr>
      </w:pPr>
      <w:r w:rsidRPr="00090000">
        <w:rPr>
          <w:b/>
          <w:bCs/>
        </w:rPr>
        <w:lastRenderedPageBreak/>
        <w:t>Tratamiento de aguas residuales</w:t>
      </w:r>
      <w:r w:rsidRPr="001F50BC">
        <w:t>: Contamos con dos plantas de tratamiento que procesan el 100% de las aguas residuales de las operaciones hoteleras y residenciales. El resultado de este proceso es utilizado en riego de áreas verdes y campo de Golf.</w:t>
      </w:r>
    </w:p>
    <w:p w14:paraId="526E6050" w14:textId="77777777" w:rsidR="00454081" w:rsidRPr="00454081" w:rsidRDefault="00454081" w:rsidP="00454081">
      <w:pPr>
        <w:pStyle w:val="Prrafodelista"/>
        <w:rPr>
          <w:rFonts w:eastAsia="Arial" w:cs="Arial"/>
          <w:szCs w:val="20"/>
        </w:rPr>
      </w:pPr>
    </w:p>
    <w:p w14:paraId="6E9E8558" w14:textId="2E5C514E" w:rsidR="00454081" w:rsidRPr="00090000" w:rsidRDefault="00090000" w:rsidP="009F4158">
      <w:pPr>
        <w:pStyle w:val="Prrafodelista"/>
        <w:numPr>
          <w:ilvl w:val="0"/>
          <w:numId w:val="48"/>
        </w:numPr>
        <w:rPr>
          <w:rFonts w:eastAsia="Arial" w:cs="Arial"/>
          <w:szCs w:val="20"/>
        </w:rPr>
      </w:pPr>
      <w:r w:rsidRPr="00090000">
        <w:rPr>
          <w:b/>
          <w:bCs/>
        </w:rPr>
        <w:t>Planta Desalinizadora</w:t>
      </w:r>
      <w:r w:rsidRPr="001F50BC">
        <w:t xml:space="preserve">: </w:t>
      </w:r>
      <w:r w:rsidR="00DF26C1">
        <w:t>P</w:t>
      </w:r>
      <w:r w:rsidRPr="001F50BC">
        <w:t>rimera planta de desalinización de agua marina en el país. Esta planta tiene como objetivo principal contar con una fuente alternativa de agua para su uso en las operaciones del resort.</w:t>
      </w:r>
    </w:p>
    <w:p w14:paraId="2CF17494" w14:textId="77777777" w:rsidR="00090000" w:rsidRPr="00090000" w:rsidRDefault="00090000" w:rsidP="00090000">
      <w:pPr>
        <w:pStyle w:val="Prrafodelista"/>
        <w:rPr>
          <w:rFonts w:eastAsia="Arial" w:cs="Arial"/>
          <w:szCs w:val="20"/>
        </w:rPr>
      </w:pPr>
    </w:p>
    <w:p w14:paraId="621A7B1A" w14:textId="152C4A43" w:rsidR="00090000" w:rsidRPr="00910850" w:rsidRDefault="00910850" w:rsidP="009F4158">
      <w:pPr>
        <w:pStyle w:val="Prrafodelista"/>
        <w:numPr>
          <w:ilvl w:val="0"/>
          <w:numId w:val="48"/>
        </w:numPr>
        <w:rPr>
          <w:rFonts w:eastAsia="Arial" w:cs="Arial"/>
          <w:szCs w:val="20"/>
        </w:rPr>
      </w:pPr>
      <w:r w:rsidRPr="00910850">
        <w:rPr>
          <w:b/>
          <w:bCs/>
        </w:rPr>
        <w:t>Paneles solares</w:t>
      </w:r>
      <w:r w:rsidRPr="001F50BC">
        <w:t xml:space="preserve">: </w:t>
      </w:r>
      <w:r w:rsidR="00DF26C1">
        <w:t>U</w:t>
      </w:r>
      <w:r w:rsidRPr="001F50BC">
        <w:t>so de la radiación solar para la generación aproximada de un 7% de la energía que demanda la operación del Hotel Westin, a través de la instalación de 1382 paneles.</w:t>
      </w:r>
    </w:p>
    <w:p w14:paraId="013500B9" w14:textId="77777777" w:rsidR="00910850" w:rsidRPr="00910850" w:rsidRDefault="00910850" w:rsidP="00910850">
      <w:pPr>
        <w:pStyle w:val="Prrafodelista"/>
        <w:rPr>
          <w:rFonts w:eastAsia="Arial" w:cs="Arial"/>
          <w:szCs w:val="20"/>
        </w:rPr>
      </w:pPr>
    </w:p>
    <w:p w14:paraId="65838292" w14:textId="0ABE6CF6" w:rsidR="00910850" w:rsidRPr="00772895" w:rsidRDefault="00DF26C1" w:rsidP="009F4158">
      <w:pPr>
        <w:pStyle w:val="Prrafodelista"/>
        <w:numPr>
          <w:ilvl w:val="0"/>
          <w:numId w:val="48"/>
        </w:numPr>
        <w:rPr>
          <w:rFonts w:eastAsia="Arial" w:cs="Arial"/>
          <w:szCs w:val="20"/>
        </w:rPr>
      </w:pPr>
      <w:r w:rsidRPr="00DF26C1">
        <w:rPr>
          <w:b/>
          <w:bCs/>
        </w:rPr>
        <w:t>Flotilla Vehicular eléctrica</w:t>
      </w:r>
      <w:r w:rsidRPr="001F50BC">
        <w:t xml:space="preserve">: </w:t>
      </w:r>
      <w:r>
        <w:t>L</w:t>
      </w:r>
      <w:r w:rsidRPr="001F50BC">
        <w:t>a flotilla vehicular utilizada para el servicio interno de transporte de huéspedes es eléctrico y cuenta con paneles solares como segunda fuente de recurso para carga durante su uso</w:t>
      </w:r>
      <w:r w:rsidR="00772895">
        <w:t>.</w:t>
      </w:r>
    </w:p>
    <w:p w14:paraId="3DEA7C2D" w14:textId="77777777" w:rsidR="00772895" w:rsidRPr="00772895" w:rsidRDefault="00772895" w:rsidP="00772895">
      <w:pPr>
        <w:pStyle w:val="Prrafodelista"/>
        <w:rPr>
          <w:rFonts w:eastAsia="Arial" w:cs="Arial"/>
          <w:szCs w:val="20"/>
        </w:rPr>
      </w:pPr>
    </w:p>
    <w:p w14:paraId="727998DE" w14:textId="02BEAB40" w:rsidR="00772895" w:rsidRPr="0095681A" w:rsidRDefault="00765955" w:rsidP="009F4158">
      <w:pPr>
        <w:pStyle w:val="Prrafodelista"/>
        <w:numPr>
          <w:ilvl w:val="0"/>
          <w:numId w:val="48"/>
        </w:numPr>
        <w:rPr>
          <w:rFonts w:eastAsia="Arial" w:cs="Arial"/>
          <w:szCs w:val="20"/>
        </w:rPr>
      </w:pPr>
      <w:r w:rsidRPr="00765955">
        <w:rPr>
          <w:b/>
          <w:bCs/>
        </w:rPr>
        <w:t>Green Choice</w:t>
      </w:r>
      <w:r w:rsidRPr="001F50BC">
        <w:t xml:space="preserve">: </w:t>
      </w:r>
      <w:r>
        <w:t>P</w:t>
      </w:r>
      <w:r w:rsidRPr="001F50BC">
        <w:t>rograma de sostenibilidad orientado al huésped y en el cual estos pueden elegir reducir su huella ambiental optando por prescindir del servicio de lavado de sábanas por hasta tres días. Por tres noches que el huésped opte por el programa recibe una compensación canjeable en algunos de los servicios del Hotel</w:t>
      </w:r>
      <w:r w:rsidR="0095681A">
        <w:t>.</w:t>
      </w:r>
    </w:p>
    <w:p w14:paraId="02315AAB" w14:textId="77777777" w:rsidR="0095681A" w:rsidRPr="0095681A" w:rsidRDefault="0095681A" w:rsidP="0095681A">
      <w:pPr>
        <w:pStyle w:val="Prrafodelista"/>
        <w:rPr>
          <w:rFonts w:eastAsia="Arial" w:cs="Arial"/>
          <w:szCs w:val="20"/>
        </w:rPr>
      </w:pPr>
    </w:p>
    <w:p w14:paraId="4202D850" w14:textId="40921C18" w:rsidR="0095681A" w:rsidRPr="00496C57" w:rsidRDefault="00496C57" w:rsidP="009F4158">
      <w:pPr>
        <w:pStyle w:val="Prrafodelista"/>
        <w:numPr>
          <w:ilvl w:val="0"/>
          <w:numId w:val="48"/>
        </w:numPr>
        <w:rPr>
          <w:rFonts w:eastAsia="Arial" w:cs="Arial"/>
          <w:szCs w:val="20"/>
        </w:rPr>
      </w:pPr>
      <w:r w:rsidRPr="00496C57">
        <w:rPr>
          <w:b/>
          <w:bCs/>
        </w:rPr>
        <w:t>BE</w:t>
      </w:r>
      <m:oMath>
        <m:sSub>
          <m:sSubPr>
            <m:ctrlPr>
              <w:rPr>
                <w:rFonts w:ascii="Cambria Math" w:hAnsi="Cambria Math"/>
                <w:b/>
                <w:bCs/>
              </w:rPr>
            </m:ctrlPr>
          </m:sSubPr>
          <m:e>
            <m:r>
              <m:rPr>
                <m:sty m:val="bi"/>
              </m:rPr>
              <w:rPr>
                <w:rFonts w:ascii="Cambria Math" w:hAnsi="Cambria Math"/>
              </w:rPr>
              <m:t>H</m:t>
            </m:r>
          </m:e>
          <m:sub>
            <m:r>
              <m:rPr>
                <m:sty m:val="b"/>
              </m:rPr>
              <w:rPr>
                <w:rFonts w:ascii="Cambria Math" w:hAnsi="Cambria Math"/>
              </w:rPr>
              <m:t>2</m:t>
            </m:r>
          </m:sub>
        </m:sSub>
        <m:r>
          <m:rPr>
            <m:sty m:val="bi"/>
          </m:rPr>
          <w:rPr>
            <w:rFonts w:ascii="Cambria Math" w:hAnsi="Cambria Math"/>
          </w:rPr>
          <m:t>OK</m:t>
        </m:r>
      </m:oMath>
      <w:r w:rsidRPr="00496C57">
        <w:rPr>
          <w:b/>
          <w:bCs/>
        </w:rPr>
        <w:t xml:space="preserve"> and </w:t>
      </w:r>
      <w:r>
        <w:rPr>
          <w:b/>
          <w:bCs/>
        </w:rPr>
        <w:t>S</w:t>
      </w:r>
      <w:r w:rsidRPr="00496C57">
        <w:rPr>
          <w:b/>
          <w:bCs/>
        </w:rPr>
        <w:t xml:space="preserve">top </w:t>
      </w:r>
      <w:r>
        <w:rPr>
          <w:b/>
          <w:bCs/>
        </w:rPr>
        <w:t>U</w:t>
      </w:r>
      <w:r w:rsidRPr="00496C57">
        <w:rPr>
          <w:b/>
          <w:bCs/>
        </w:rPr>
        <w:t xml:space="preserve">sing </w:t>
      </w:r>
      <w:r>
        <w:rPr>
          <w:b/>
          <w:bCs/>
        </w:rPr>
        <w:t>P</w:t>
      </w:r>
      <w:r w:rsidRPr="00496C57">
        <w:rPr>
          <w:b/>
          <w:bCs/>
        </w:rPr>
        <w:t>lastic</w:t>
      </w:r>
      <w:r w:rsidRPr="001F50BC">
        <w:t xml:space="preserve">: </w:t>
      </w:r>
      <w:r>
        <w:t>S</w:t>
      </w:r>
      <w:r w:rsidRPr="001F50BC">
        <w:t>e realizan diferentes esfuerzos desde el año 2019 para reducir el uso de plásticos de un solo uso en las operaciones del Resort, alguno ejemplos de ello son: sustitución de bolsas plásticas por bolsas de tela, malla y geotextil, instalación de dispensadores de agua para promover la reutilización de botellas, sustitución de bandejas plásticas de huevos por bandejas reutilizables, entre otras acciones</w:t>
      </w:r>
    </w:p>
    <w:p w14:paraId="16DCE7B4" w14:textId="77777777" w:rsidR="00496C57" w:rsidRPr="00496C57" w:rsidRDefault="00496C57" w:rsidP="00496C57">
      <w:pPr>
        <w:pStyle w:val="Prrafodelista"/>
        <w:rPr>
          <w:rFonts w:eastAsia="Arial" w:cs="Arial"/>
          <w:szCs w:val="20"/>
        </w:rPr>
      </w:pPr>
    </w:p>
    <w:p w14:paraId="549297F8" w14:textId="2AC3BA7E" w:rsidR="00496C57" w:rsidRPr="00A13CBA" w:rsidRDefault="007E1CD1" w:rsidP="009F4158">
      <w:pPr>
        <w:pStyle w:val="Prrafodelista"/>
        <w:numPr>
          <w:ilvl w:val="0"/>
          <w:numId w:val="48"/>
        </w:numPr>
        <w:rPr>
          <w:rFonts w:eastAsia="Arial" w:cs="Arial"/>
          <w:szCs w:val="20"/>
        </w:rPr>
      </w:pPr>
      <w:r w:rsidRPr="002E0E22">
        <w:rPr>
          <w:b/>
          <w:bCs/>
        </w:rPr>
        <w:t>Refugio Nacional de Vida Silvestre Mixto Conchal:</w:t>
      </w:r>
      <w:r w:rsidRPr="001F50BC">
        <w:t xml:space="preserve"> creado en el 2009 con un área total de 39.75 hectáreas. Pertenece al Área de Conservación Tempisque y desarrolla actividades de educación ambiental, investigación y ecoturismo. Alrededor de 12 hectáreas de extensión corresponde a Patrimonio Natural del Estado (manglar y estero Puerto Viejo). Se cuenta con un Meliponario (abejas si aguijón) a partir del año 2020, con el fin concientizar acerca de la importancia de las abejas en el ecosistema y su rol en la polinización.</w:t>
      </w:r>
      <w:r w:rsidR="00A13CBA">
        <w:t xml:space="preserve"> </w:t>
      </w:r>
      <w:r w:rsidR="00A13CBA" w:rsidRPr="001F50BC">
        <w:t>Para garantizar la conservación se realizan actividades de control y protección, así como proyectos que promueven el mejoramiento ambiental de las comunidades vecinas, tal es el caso del vivero forestal, espacio mediante el cual se germinan especies de árboles que posteriormente son donados para la realización de campañas de reforestación.</w:t>
      </w:r>
    </w:p>
    <w:p w14:paraId="069C8B93" w14:textId="77777777" w:rsidR="00A13CBA" w:rsidRPr="00A13CBA" w:rsidRDefault="00A13CBA" w:rsidP="00A13CBA">
      <w:pPr>
        <w:pStyle w:val="Prrafodelista"/>
        <w:rPr>
          <w:rFonts w:eastAsia="Arial" w:cs="Arial"/>
          <w:szCs w:val="20"/>
        </w:rPr>
      </w:pPr>
    </w:p>
    <w:p w14:paraId="1973B2BC" w14:textId="70D72F3F" w:rsidR="00A13CBA" w:rsidRPr="002E0E22" w:rsidRDefault="002E0E22" w:rsidP="00A13CBA">
      <w:pPr>
        <w:pStyle w:val="Prrafodelista"/>
        <w:numPr>
          <w:ilvl w:val="2"/>
          <w:numId w:val="48"/>
        </w:numPr>
        <w:rPr>
          <w:rFonts w:eastAsia="Arial" w:cs="Arial"/>
          <w:szCs w:val="20"/>
        </w:rPr>
      </w:pPr>
      <w:r w:rsidRPr="001F50BC">
        <w:t>Estudios de Investigación: se realizan diferentes estudios de desempeño ambiental, biodiversidad, monitoreo a través de cámaras trampa, remociones de carbono, estados de los ecosistemas, con el fin de generar información para la toma de decisión</w:t>
      </w:r>
    </w:p>
    <w:p w14:paraId="3CB77776" w14:textId="73F86B50" w:rsidR="002E0E22" w:rsidRPr="00F83DDC" w:rsidRDefault="00F83DDC" w:rsidP="00A13CBA">
      <w:pPr>
        <w:pStyle w:val="Prrafodelista"/>
        <w:numPr>
          <w:ilvl w:val="2"/>
          <w:numId w:val="48"/>
        </w:numPr>
        <w:rPr>
          <w:rFonts w:eastAsia="Arial" w:cs="Arial"/>
          <w:szCs w:val="20"/>
        </w:rPr>
      </w:pPr>
      <w:r w:rsidRPr="001F50BC">
        <w:lastRenderedPageBreak/>
        <w:t>Corredor Biológico Baulas-Conchal:  somos miembros del corredor biológico Baulas Conchal que conecte las áreas boscosas del Parque Nacional Marino Las Baulas con nuestro Refugio Nacional de Vida Silvestre Mixto Conchal. Este corredor, permitirá el desplazamiento de especies silvestres de forma natural y la proliferación de especies de flora, promoviendo la regeneración de los ecosistemas y el enriquecimiento genético de las especies.  Al ser parte de este corredor, participamos activamente en la creación de una base de datos a nivel país para el monitoreo anual de aves migratorias</w:t>
      </w:r>
      <w:r>
        <w:t>.</w:t>
      </w:r>
    </w:p>
    <w:p w14:paraId="6EF29A6B" w14:textId="559BB000" w:rsidR="00F83DDC" w:rsidRPr="0095681A" w:rsidRDefault="00441C54" w:rsidP="00A13CBA">
      <w:pPr>
        <w:pStyle w:val="Prrafodelista"/>
        <w:numPr>
          <w:ilvl w:val="2"/>
          <w:numId w:val="48"/>
        </w:numPr>
        <w:rPr>
          <w:rFonts w:eastAsia="Arial" w:cs="Arial"/>
          <w:szCs w:val="20"/>
        </w:rPr>
      </w:pPr>
      <w:r w:rsidRPr="001F50BC">
        <w:t>Apiario: este proyecto nace en alianza con la marca nacional Blue Zones Nicoya, con el fin de proteger a las abejas, obtener un producto de alta calidad y al mismo tiempo, generar empleo para personas de comunidades vecinas. Alberga más de 5 millones de abejas distribuidas en 60 colmenas (Apis mellifera), las cuales se encargan de polinizar aproximadamente 3000 hectáreas de bosques, contribuyendo a la continuidad de los diferentes ecosistemas. Esta miel es única por su ligera acidez, característica del polen de los manglares, y por su color, que varía de acuerdo con la floración del bosque según la época del año. Es un producto 100% natural. En el 2021 se enviaron muestras de producto al London International Honey Quality Competition obteniendo el premio “Gold” en la categoría de “Calidad”</w:t>
      </w:r>
    </w:p>
    <w:p w14:paraId="6A09B483" w14:textId="77777777" w:rsidR="006507FC" w:rsidRPr="0095681A" w:rsidRDefault="006507FC" w:rsidP="006507FC">
      <w:pPr>
        <w:pStyle w:val="Prrafodelista"/>
        <w:rPr>
          <w:rFonts w:eastAsia="Arial" w:cs="Arial"/>
          <w:szCs w:val="20"/>
        </w:rPr>
      </w:pPr>
    </w:p>
    <w:p w14:paraId="07058373" w14:textId="2F775342" w:rsidR="00FA19BB" w:rsidRPr="00FA19BB" w:rsidRDefault="007D35EB" w:rsidP="006507FC">
      <w:pPr>
        <w:pStyle w:val="Prrafodelista"/>
        <w:numPr>
          <w:ilvl w:val="0"/>
          <w:numId w:val="48"/>
        </w:numPr>
        <w:rPr>
          <w:rFonts w:eastAsia="Arial" w:cs="Arial"/>
          <w:szCs w:val="20"/>
        </w:rPr>
      </w:pPr>
      <w:r>
        <w:rPr>
          <w:b/>
          <w:bCs/>
        </w:rPr>
        <w:t>Educación ambiental:</w:t>
      </w:r>
      <w:r w:rsidR="006507FC" w:rsidRPr="001F50BC">
        <w:t xml:space="preserve"> </w:t>
      </w:r>
      <w:r w:rsidR="006507FC">
        <w:t>S</w:t>
      </w:r>
      <w:r w:rsidR="006507FC" w:rsidRPr="001F50BC">
        <w:t xml:space="preserve">e realizan </w:t>
      </w:r>
      <w:r w:rsidR="001070A9" w:rsidRPr="001F50BC">
        <w:t xml:space="preserve">procesos de formación </w:t>
      </w:r>
      <w:r w:rsidR="00FA19BB">
        <w:t>para</w:t>
      </w:r>
      <w:r w:rsidR="001070A9" w:rsidRPr="001F50BC">
        <w:t xml:space="preserve"> asociados, talentos y proveedores. El objetivo de estas radica en dar a conocer las medidas implementadas por los hoteles para mantener y mejorar nuestro compromiso ambiental, así como involucrar nuestros públicos de interés en la sostenibilidad por medio de charlas periódicas en temas como: legislación ambiental, biodiversidad, recursos naturales, cambio climático, entre otros</w:t>
      </w:r>
      <w:r w:rsidR="00FA19BB">
        <w:t>.  Se maneja el programa Simbios</w:t>
      </w:r>
      <w:r w:rsidR="009963D0">
        <w:t xml:space="preserve">is para </w:t>
      </w:r>
      <w:r w:rsidR="000111EC" w:rsidRPr="001F50BC">
        <w:t>niños y niñas de centros educativos de la comunidad, mediante recorridos guiados en nuestro Refugio de Vida Silvestre para el aprendizaje didáctico y experimental</w:t>
      </w:r>
      <w:r w:rsidR="000111EC">
        <w:t xml:space="preserve">.  Adicionalmente, se </w:t>
      </w:r>
      <w:r w:rsidR="007E0EC3">
        <w:t xml:space="preserve">realizan </w:t>
      </w:r>
      <w:r w:rsidR="00A74B11" w:rsidRPr="001F50BC">
        <w:t xml:space="preserve">acciones puntuales </w:t>
      </w:r>
      <w:r w:rsidR="00A74B11">
        <w:t xml:space="preserve">para </w:t>
      </w:r>
      <w:r w:rsidR="00A74B11" w:rsidRPr="001F50BC">
        <w:t>apoyar en la sensibilización ambiental de la población interna y externa en temáticas de relevancia como: control de vectores para prevención de enfermedades (dengue, zika, chicungunya), prevención de incendios forestales y jornadas de concientización sobre el manejo adecuado de los residuos durante las vacaciones, la no extracción de plantas y animales silvestres, entre otros.</w:t>
      </w:r>
    </w:p>
    <w:p w14:paraId="3630D7AB" w14:textId="77777777" w:rsidR="00FA19BB" w:rsidRPr="00A74B11" w:rsidRDefault="00FA19BB" w:rsidP="00A74B11">
      <w:pPr>
        <w:ind w:left="284"/>
        <w:rPr>
          <w:rFonts w:eastAsia="Arial" w:cs="Arial"/>
          <w:szCs w:val="20"/>
        </w:rPr>
      </w:pPr>
    </w:p>
    <w:p w14:paraId="31AB793F" w14:textId="0E7473B6" w:rsidR="00FA19BB" w:rsidRDefault="00A74B11" w:rsidP="006507FC">
      <w:pPr>
        <w:pStyle w:val="Prrafodelista"/>
        <w:numPr>
          <w:ilvl w:val="0"/>
          <w:numId w:val="48"/>
        </w:numPr>
        <w:rPr>
          <w:rFonts w:eastAsia="Arial" w:cs="Arial"/>
          <w:szCs w:val="20"/>
        </w:rPr>
      </w:pPr>
      <w:r>
        <w:rPr>
          <w:rFonts w:eastAsia="Arial" w:cs="Arial"/>
          <w:szCs w:val="20"/>
        </w:rPr>
        <w:t xml:space="preserve">Certificaciones ambientales </w:t>
      </w:r>
    </w:p>
    <w:p w14:paraId="2EDC8A77" w14:textId="77777777" w:rsidR="00B0549D" w:rsidRPr="00A13CBA" w:rsidRDefault="00B0549D" w:rsidP="00B0549D">
      <w:pPr>
        <w:pStyle w:val="Prrafodelista"/>
        <w:rPr>
          <w:rFonts w:eastAsia="Arial" w:cs="Arial"/>
          <w:szCs w:val="20"/>
        </w:rPr>
      </w:pPr>
    </w:p>
    <w:p w14:paraId="5DB8CD2C" w14:textId="2C887C5A" w:rsidR="00B0549D" w:rsidRPr="00CD3EF8" w:rsidRDefault="00CD3EF8" w:rsidP="00B0549D">
      <w:pPr>
        <w:pStyle w:val="Prrafodelista"/>
        <w:numPr>
          <w:ilvl w:val="2"/>
          <w:numId w:val="48"/>
        </w:numPr>
        <w:rPr>
          <w:rFonts w:eastAsia="Arial" w:cs="Arial"/>
          <w:szCs w:val="20"/>
        </w:rPr>
      </w:pPr>
      <w:r w:rsidRPr="001F50BC">
        <w:t>Certificación de Carbono Neutralidad: formamos parte del programa país, por medio del registro y validación de inventario de los gases efecto invernadero resultantes de la operación del campo de golf y de los Hoteles W Costa Rica Reserva Conchal y The Westin Reserva Conchal. Somos considerados como el primero hotel todo incluido Carbono Positivo de Latinoamérica, eso significa que compensamos un 20% más de las emisiones que generamos</w:t>
      </w:r>
      <w:r>
        <w:t>.</w:t>
      </w:r>
    </w:p>
    <w:p w14:paraId="1AC4781A" w14:textId="1B64D34B" w:rsidR="00CD3EF8" w:rsidRPr="00A86846" w:rsidRDefault="00A86846" w:rsidP="00B0549D">
      <w:pPr>
        <w:pStyle w:val="Prrafodelista"/>
        <w:numPr>
          <w:ilvl w:val="2"/>
          <w:numId w:val="48"/>
        </w:numPr>
        <w:rPr>
          <w:rFonts w:eastAsia="Arial" w:cs="Arial"/>
          <w:szCs w:val="20"/>
        </w:rPr>
      </w:pPr>
      <w:r w:rsidRPr="001F50BC">
        <w:lastRenderedPageBreak/>
        <w:t>ISO 14001: certificación internacional sobre gestión ambiental que nos guía al mejoramiento continuo de la relación de nuestros procesos para con el ambiente, garantizando que las operaciones se desarrollan en concordancia con la protección confiable y adecuada del entorno en que nos desarrollamos</w:t>
      </w:r>
      <w:r>
        <w:t>.</w:t>
      </w:r>
    </w:p>
    <w:p w14:paraId="64258F6E" w14:textId="35C9EE84" w:rsidR="00A86846" w:rsidRPr="001B217C" w:rsidRDefault="001B217C" w:rsidP="00B0549D">
      <w:pPr>
        <w:pStyle w:val="Prrafodelista"/>
        <w:numPr>
          <w:ilvl w:val="2"/>
          <w:numId w:val="48"/>
        </w:numPr>
        <w:rPr>
          <w:rFonts w:eastAsia="Arial" w:cs="Arial"/>
          <w:szCs w:val="20"/>
        </w:rPr>
      </w:pPr>
      <w:r w:rsidRPr="001F50BC">
        <w:t>Certificación de Sostenibilidad Turística: programa costarricense, diseñado para categorizar y diferenciar empresas turísticas que se acercan a un modelo de sostenibilidad, de acuerdo con el manejo que dan de los recursos naturales, culturales y al impacto social que generan en el destino.  Contamos con la máxima categoría vigente a hoy: el nivel ÉLITE</w:t>
      </w:r>
      <w:r>
        <w:t>.</w:t>
      </w:r>
    </w:p>
    <w:p w14:paraId="30D450EB" w14:textId="4650AD77" w:rsidR="001B217C" w:rsidRPr="00620ED7" w:rsidRDefault="00620ED7" w:rsidP="00B0549D">
      <w:pPr>
        <w:pStyle w:val="Prrafodelista"/>
        <w:numPr>
          <w:ilvl w:val="2"/>
          <w:numId w:val="48"/>
        </w:numPr>
        <w:rPr>
          <w:rFonts w:eastAsia="Arial" w:cs="Arial"/>
          <w:szCs w:val="20"/>
        </w:rPr>
      </w:pPr>
      <w:r w:rsidRPr="001F50BC">
        <w:t>Programa Bandera Azul Ecológica: galardón que premia el esfuerzo y el trabajo realizado en la búsqueda de la conservación y el desarrollo, en concordancia con la protección de los recursos naturales, la sanidad y mejoras de la salud pública de los habitantes de Costa Rica. Contamos con este certificado en las categorías: Playa, Comunidad, Espacio Natural Protegido y Hogares Sostenibles</w:t>
      </w:r>
      <w:r>
        <w:t>.</w:t>
      </w:r>
    </w:p>
    <w:p w14:paraId="5E286AB7" w14:textId="7C4E64F7" w:rsidR="00620ED7" w:rsidRPr="002E0E22" w:rsidRDefault="00C800C6" w:rsidP="00B0549D">
      <w:pPr>
        <w:pStyle w:val="Prrafodelista"/>
        <w:numPr>
          <w:ilvl w:val="2"/>
          <w:numId w:val="48"/>
        </w:numPr>
        <w:rPr>
          <w:rFonts w:eastAsia="Arial" w:cs="Arial"/>
          <w:szCs w:val="20"/>
        </w:rPr>
      </w:pPr>
      <w:r w:rsidRPr="001F50BC">
        <w:t>Sello de Calidad Sanitaria: certificado que garantiza la potabilidad del agua para consumo humano dentro del resort. Es otorgado anualmente por el ente regulador del recurso hídrico en Costa Rica y contamos con la máxima categoría</w:t>
      </w:r>
      <w:r>
        <w:t>.</w:t>
      </w:r>
    </w:p>
    <w:p w14:paraId="0D8DF3A8" w14:textId="6684621F" w:rsidR="00B0549D" w:rsidRPr="00B0549D" w:rsidRDefault="00B0549D" w:rsidP="00B0549D">
      <w:pPr>
        <w:pStyle w:val="Prrafodelista"/>
        <w:rPr>
          <w:rFonts w:eastAsia="Arial" w:cs="Arial"/>
          <w:szCs w:val="20"/>
        </w:rPr>
      </w:pPr>
    </w:p>
    <w:p w14:paraId="6B7D61B8" w14:textId="77777777" w:rsidR="0030337C" w:rsidRPr="00AD338A" w:rsidRDefault="0030337C">
      <w:pPr>
        <w:spacing w:line="259" w:lineRule="auto"/>
        <w:jc w:val="left"/>
        <w:rPr>
          <w:rFonts w:eastAsia="Arial" w:cs="Arial"/>
          <w:color w:val="EE0000"/>
          <w:szCs w:val="20"/>
        </w:rPr>
      </w:pPr>
      <w:r w:rsidRPr="00AD338A">
        <w:rPr>
          <w:rFonts w:eastAsia="Arial" w:cs="Arial"/>
          <w:color w:val="EE0000"/>
          <w:szCs w:val="20"/>
        </w:rPr>
        <w:br w:type="page"/>
      </w:r>
    </w:p>
    <w:p w14:paraId="763AEF12" w14:textId="65ABA61D" w:rsidR="008B2456" w:rsidRPr="00AD338A" w:rsidRDefault="00FB6783" w:rsidP="00644401">
      <w:pPr>
        <w:rPr>
          <w:rFonts w:eastAsia="Arial" w:cs="Arial"/>
          <w:color w:val="EE0000"/>
          <w:szCs w:val="20"/>
        </w:rPr>
      </w:pPr>
      <w:r w:rsidRPr="00AD338A">
        <w:rPr>
          <w:rFonts w:cs="Arial"/>
          <w:noProof/>
          <w:color w:val="EE0000"/>
          <w:szCs w:val="20"/>
        </w:rPr>
        <w:lastRenderedPageBreak/>
        <w:drawing>
          <wp:anchor distT="0" distB="0" distL="114300" distR="114300" simplePos="0" relativeHeight="251658244" behindDoc="1" locked="0" layoutInCell="1" allowOverlap="1" wp14:anchorId="32244C2B" wp14:editId="0C309581">
            <wp:simplePos x="0" y="0"/>
            <wp:positionH relativeFrom="page">
              <wp:posOffset>0</wp:posOffset>
            </wp:positionH>
            <wp:positionV relativeFrom="paragraph">
              <wp:posOffset>-1029499</wp:posOffset>
            </wp:positionV>
            <wp:extent cx="7942142" cy="10461247"/>
            <wp:effectExtent l="0" t="0" r="1905" b="0"/>
            <wp:wrapNone/>
            <wp:docPr id="16" name="Imagen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Imagen 16"/>
                    <pic:cNvPicPr/>
                  </pic:nvPicPr>
                  <pic:blipFill>
                    <a:blip r:embed="rId27" cstate="email">
                      <a:extLst>
                        <a:ext uri="{28A0092B-C50C-407E-A947-70E740481C1C}">
                          <a14:useLocalDpi xmlns:a14="http://schemas.microsoft.com/office/drawing/2010/main"/>
                        </a:ext>
                      </a:extLst>
                    </a:blip>
                    <a:stretch>
                      <a:fillRect/>
                    </a:stretch>
                  </pic:blipFill>
                  <pic:spPr bwMode="auto">
                    <a:xfrm>
                      <a:off x="0" y="0"/>
                      <a:ext cx="7942142" cy="10461247"/>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A86FEEE" w14:textId="7E8C2E87" w:rsidR="00E634EA" w:rsidRPr="00AD338A" w:rsidRDefault="00E634EA" w:rsidP="00E634EA">
      <w:pPr>
        <w:rPr>
          <w:rFonts w:eastAsia="Arial" w:cs="Arial"/>
          <w:color w:val="EE0000"/>
          <w:szCs w:val="20"/>
        </w:rPr>
      </w:pPr>
    </w:p>
    <w:p w14:paraId="06E63224" w14:textId="77777777" w:rsidR="00E634EA" w:rsidRPr="00AD338A" w:rsidRDefault="00E634EA" w:rsidP="002141AD">
      <w:pPr>
        <w:jc w:val="center"/>
        <w:rPr>
          <w:rFonts w:cs="Arial"/>
          <w:color w:val="EE0000"/>
          <w:sz w:val="18"/>
          <w:szCs w:val="18"/>
        </w:rPr>
      </w:pPr>
    </w:p>
    <w:p w14:paraId="04E7F2AE" w14:textId="536F08A6" w:rsidR="00E634EA" w:rsidRPr="00AD338A" w:rsidRDefault="00E634EA" w:rsidP="002141AD">
      <w:pPr>
        <w:jc w:val="center"/>
        <w:rPr>
          <w:rFonts w:cs="Arial"/>
          <w:color w:val="EE0000"/>
          <w:sz w:val="18"/>
          <w:szCs w:val="18"/>
        </w:rPr>
      </w:pPr>
    </w:p>
    <w:p w14:paraId="40682E48" w14:textId="77777777" w:rsidR="00E634EA" w:rsidRPr="00AD338A" w:rsidRDefault="00E634EA" w:rsidP="00E634EA">
      <w:pPr>
        <w:rPr>
          <w:rFonts w:cs="Arial"/>
          <w:color w:val="EE0000"/>
          <w:szCs w:val="20"/>
        </w:rPr>
      </w:pPr>
    </w:p>
    <w:p w14:paraId="50C53ECC" w14:textId="77777777" w:rsidR="00E634EA" w:rsidRPr="00AD338A" w:rsidRDefault="00E634EA" w:rsidP="00E634EA">
      <w:pPr>
        <w:rPr>
          <w:rFonts w:cs="Arial"/>
          <w:color w:val="EE0000"/>
          <w:szCs w:val="20"/>
        </w:rPr>
      </w:pPr>
    </w:p>
    <w:p w14:paraId="0A5EF29F" w14:textId="77777777" w:rsidR="00E634EA" w:rsidRPr="00AD338A" w:rsidRDefault="00E634EA" w:rsidP="00E634EA">
      <w:pPr>
        <w:rPr>
          <w:rFonts w:cs="Arial"/>
          <w:color w:val="EE0000"/>
          <w:szCs w:val="20"/>
        </w:rPr>
      </w:pPr>
    </w:p>
    <w:p w14:paraId="43799E1B" w14:textId="77777777" w:rsidR="00E634EA" w:rsidRPr="00AD338A" w:rsidRDefault="00E634EA" w:rsidP="00E634EA">
      <w:pPr>
        <w:rPr>
          <w:rFonts w:cs="Arial"/>
          <w:color w:val="EE0000"/>
          <w:szCs w:val="20"/>
        </w:rPr>
      </w:pPr>
    </w:p>
    <w:p w14:paraId="5104140E" w14:textId="77777777" w:rsidR="00E634EA" w:rsidRPr="00AD338A" w:rsidRDefault="00E634EA" w:rsidP="00E634EA">
      <w:pPr>
        <w:rPr>
          <w:rFonts w:cs="Arial"/>
          <w:color w:val="EE0000"/>
          <w:szCs w:val="20"/>
        </w:rPr>
      </w:pPr>
    </w:p>
    <w:p w14:paraId="5D1D4190" w14:textId="77777777" w:rsidR="00E634EA" w:rsidRPr="00AD338A" w:rsidRDefault="00E634EA" w:rsidP="00E634EA">
      <w:pPr>
        <w:rPr>
          <w:rFonts w:cs="Arial"/>
          <w:color w:val="EE0000"/>
          <w:szCs w:val="20"/>
        </w:rPr>
      </w:pPr>
    </w:p>
    <w:p w14:paraId="34A9489E" w14:textId="77777777" w:rsidR="00E634EA" w:rsidRPr="00AD338A" w:rsidRDefault="00E634EA" w:rsidP="00E634EA">
      <w:pPr>
        <w:rPr>
          <w:rFonts w:cs="Arial"/>
          <w:color w:val="EE0000"/>
          <w:szCs w:val="20"/>
        </w:rPr>
      </w:pPr>
    </w:p>
    <w:p w14:paraId="13D37C76" w14:textId="77777777" w:rsidR="00E634EA" w:rsidRPr="00AD338A" w:rsidRDefault="00E634EA" w:rsidP="00E634EA">
      <w:pPr>
        <w:rPr>
          <w:rFonts w:cs="Arial"/>
          <w:color w:val="EE0000"/>
          <w:szCs w:val="20"/>
        </w:rPr>
      </w:pPr>
    </w:p>
    <w:p w14:paraId="793829CE" w14:textId="77777777" w:rsidR="00E634EA" w:rsidRPr="00AD338A" w:rsidRDefault="00E634EA" w:rsidP="00E634EA">
      <w:pPr>
        <w:rPr>
          <w:rFonts w:cs="Arial"/>
          <w:color w:val="EE0000"/>
          <w:szCs w:val="20"/>
        </w:rPr>
      </w:pPr>
    </w:p>
    <w:p w14:paraId="0CA749EE" w14:textId="77777777" w:rsidR="00E634EA" w:rsidRPr="00AD338A" w:rsidRDefault="00E634EA" w:rsidP="00E634EA">
      <w:pPr>
        <w:rPr>
          <w:rFonts w:cs="Arial"/>
          <w:color w:val="EE0000"/>
          <w:szCs w:val="20"/>
        </w:rPr>
      </w:pPr>
    </w:p>
    <w:p w14:paraId="29CD9BB1" w14:textId="77777777" w:rsidR="00E634EA" w:rsidRPr="00AD338A" w:rsidRDefault="00E634EA" w:rsidP="00E634EA">
      <w:pPr>
        <w:rPr>
          <w:rFonts w:cs="Arial"/>
          <w:color w:val="EE0000"/>
          <w:szCs w:val="20"/>
        </w:rPr>
      </w:pPr>
    </w:p>
    <w:p w14:paraId="494938A1" w14:textId="77777777" w:rsidR="00E634EA" w:rsidRPr="00AD338A" w:rsidRDefault="00E634EA" w:rsidP="00E634EA">
      <w:pPr>
        <w:rPr>
          <w:rFonts w:cs="Arial"/>
          <w:color w:val="EE0000"/>
          <w:szCs w:val="20"/>
        </w:rPr>
      </w:pPr>
    </w:p>
    <w:p w14:paraId="752A9131" w14:textId="77777777" w:rsidR="00E634EA" w:rsidRDefault="00E634EA" w:rsidP="00E634EA">
      <w:pPr>
        <w:rPr>
          <w:rFonts w:cs="Arial"/>
          <w:color w:val="EE0000"/>
          <w:szCs w:val="20"/>
        </w:rPr>
      </w:pPr>
    </w:p>
    <w:p w14:paraId="7B49F0BB" w14:textId="77777777" w:rsidR="00C800C6" w:rsidRDefault="00C800C6" w:rsidP="00E634EA">
      <w:pPr>
        <w:rPr>
          <w:rFonts w:cs="Arial"/>
          <w:color w:val="EE0000"/>
          <w:szCs w:val="20"/>
        </w:rPr>
      </w:pPr>
    </w:p>
    <w:p w14:paraId="0317CEAB" w14:textId="77777777" w:rsidR="00C800C6" w:rsidRDefault="00C800C6" w:rsidP="00E634EA">
      <w:pPr>
        <w:rPr>
          <w:rFonts w:cs="Arial"/>
          <w:color w:val="EE0000"/>
          <w:szCs w:val="20"/>
        </w:rPr>
      </w:pPr>
    </w:p>
    <w:p w14:paraId="1BCE2750" w14:textId="77777777" w:rsidR="00C800C6" w:rsidRPr="00AD338A" w:rsidRDefault="00C800C6" w:rsidP="00E634EA">
      <w:pPr>
        <w:rPr>
          <w:rFonts w:cs="Arial"/>
          <w:color w:val="EE0000"/>
          <w:szCs w:val="20"/>
        </w:rPr>
      </w:pPr>
    </w:p>
    <w:p w14:paraId="136A2C79" w14:textId="13F43291" w:rsidR="002C1165" w:rsidRPr="00C800C6" w:rsidRDefault="002C1165" w:rsidP="00C800C6">
      <w:pPr>
        <w:pStyle w:val="Ttulo1"/>
        <w:rPr>
          <w:rFonts w:cs="Arial"/>
          <w:sz w:val="44"/>
          <w:szCs w:val="44"/>
        </w:rPr>
      </w:pPr>
      <w:bookmarkStart w:id="171" w:name="_Toc228284538"/>
      <w:r w:rsidRPr="00C800C6">
        <w:rPr>
          <w:rFonts w:cs="Arial"/>
          <w:sz w:val="44"/>
          <w:szCs w:val="44"/>
        </w:rPr>
        <w:t>Capítulo 5.</w:t>
      </w:r>
      <w:bookmarkEnd w:id="171"/>
    </w:p>
    <w:p w14:paraId="760959FC" w14:textId="367BC474" w:rsidR="00F610AC" w:rsidRPr="00C800C6" w:rsidRDefault="002C1165" w:rsidP="00C800C6">
      <w:pPr>
        <w:pStyle w:val="Ttulo1"/>
        <w:rPr>
          <w:rFonts w:cs="Arial"/>
          <w:sz w:val="44"/>
          <w:szCs w:val="44"/>
        </w:rPr>
      </w:pPr>
      <w:bookmarkStart w:id="172" w:name="_Toc131501123"/>
      <w:bookmarkStart w:id="173" w:name="_Toc228284539"/>
      <w:r w:rsidRPr="00C800C6">
        <w:rPr>
          <w:rFonts w:cs="Arial"/>
          <w:sz w:val="44"/>
          <w:szCs w:val="44"/>
        </w:rPr>
        <w:t>Directores, personal gerencial y empleados</w:t>
      </w:r>
      <w:bookmarkEnd w:id="172"/>
      <w:bookmarkEnd w:id="173"/>
    </w:p>
    <w:p w14:paraId="7E340B1D" w14:textId="6E88A998" w:rsidR="00F610AC" w:rsidRPr="00AD338A" w:rsidRDefault="00F610AC" w:rsidP="008C65D7">
      <w:pPr>
        <w:rPr>
          <w:color w:val="EE0000"/>
        </w:rPr>
      </w:pPr>
    </w:p>
    <w:p w14:paraId="288EB634" w14:textId="77777777" w:rsidR="00F610AC" w:rsidRPr="00AD338A" w:rsidRDefault="00F610AC" w:rsidP="008C65D7">
      <w:pPr>
        <w:rPr>
          <w:color w:val="EE0000"/>
        </w:rPr>
      </w:pPr>
    </w:p>
    <w:p w14:paraId="564C0BE5" w14:textId="77777777" w:rsidR="00C800C6" w:rsidRDefault="00C800C6" w:rsidP="00C800C6">
      <w:pPr>
        <w:pStyle w:val="Descripcin"/>
        <w:spacing w:after="160"/>
        <w:jc w:val="left"/>
        <w:rPr>
          <w:rFonts w:cs="Arial"/>
          <w:b w:val="0"/>
          <w:i w:val="0"/>
          <w:iCs w:val="0"/>
          <w:color w:val="000000" w:themeColor="text1"/>
          <w:szCs w:val="20"/>
        </w:rPr>
      </w:pPr>
    </w:p>
    <w:p w14:paraId="2C44CC21" w14:textId="08E863DF" w:rsidR="00363228" w:rsidRDefault="00363228" w:rsidP="00C800C6">
      <w:pPr>
        <w:pStyle w:val="Descripcin"/>
        <w:spacing w:after="160"/>
        <w:jc w:val="both"/>
        <w:rPr>
          <w:rFonts w:cs="Arial"/>
          <w:b w:val="0"/>
          <w:i w:val="0"/>
          <w:iCs w:val="0"/>
          <w:color w:val="000000" w:themeColor="text1"/>
          <w:szCs w:val="20"/>
        </w:rPr>
      </w:pPr>
      <w:r w:rsidRPr="00A263FD">
        <w:rPr>
          <w:rFonts w:cs="Arial"/>
          <w:b w:val="0"/>
          <w:i w:val="0"/>
          <w:iCs w:val="0"/>
          <w:color w:val="000000" w:themeColor="text1"/>
          <w:szCs w:val="20"/>
        </w:rPr>
        <w:t>La Junta Directiva y Fiscalía de la empresa está compuesta por 7 miembros, un fiscal propietario y un fiscal suplente, los directores y fiscales fueron electos según acuerdo tomado en Asamblea General Ordinaria y Extraordinaria de Accionistas celebrada el 10 de marzo de 2026 por el periodo del 01 abril del 202</w:t>
      </w:r>
      <w:r w:rsidR="00F24462" w:rsidRPr="00A263FD">
        <w:rPr>
          <w:rFonts w:cs="Arial"/>
          <w:b w:val="0"/>
          <w:i w:val="0"/>
          <w:iCs w:val="0"/>
          <w:color w:val="000000" w:themeColor="text1"/>
          <w:szCs w:val="20"/>
        </w:rPr>
        <w:t>6</w:t>
      </w:r>
      <w:r w:rsidRPr="00A263FD">
        <w:rPr>
          <w:rFonts w:cs="Arial"/>
          <w:b w:val="0"/>
          <w:i w:val="0"/>
          <w:iCs w:val="0"/>
          <w:color w:val="000000" w:themeColor="text1"/>
          <w:szCs w:val="20"/>
        </w:rPr>
        <w:t xml:space="preserve"> al 31 de marzo del 2028. A continuación, información de cada director:</w:t>
      </w:r>
    </w:p>
    <w:p w14:paraId="197CC304" w14:textId="77777777" w:rsidR="00C800C6" w:rsidRPr="00C800C6" w:rsidRDefault="00C800C6" w:rsidP="00C800C6"/>
    <w:p w14:paraId="0146E1CA" w14:textId="7E0B16A3" w:rsidR="007605E6" w:rsidRPr="00A263FD" w:rsidRDefault="000F429D" w:rsidP="000F429D">
      <w:pPr>
        <w:pStyle w:val="Descripcin"/>
        <w:rPr>
          <w:rFonts w:cs="Arial"/>
          <w:color w:val="000000" w:themeColor="text1"/>
          <w:szCs w:val="20"/>
        </w:rPr>
      </w:pPr>
      <w:bookmarkStart w:id="174" w:name="_Toc226731626"/>
      <w:r w:rsidRPr="00A263FD">
        <w:rPr>
          <w:color w:val="000000" w:themeColor="text1"/>
        </w:rPr>
        <w:t xml:space="preserve">Ilustración </w:t>
      </w:r>
      <w:r w:rsidRPr="00A263FD">
        <w:rPr>
          <w:color w:val="000000" w:themeColor="text1"/>
        </w:rPr>
        <w:fldChar w:fldCharType="begin"/>
      </w:r>
      <w:r w:rsidRPr="00A263FD">
        <w:rPr>
          <w:color w:val="000000" w:themeColor="text1"/>
        </w:rPr>
        <w:instrText xml:space="preserve"> SEQ Ilustración \* ARABIC </w:instrText>
      </w:r>
      <w:r w:rsidRPr="00A263FD">
        <w:rPr>
          <w:color w:val="000000" w:themeColor="text1"/>
        </w:rPr>
        <w:fldChar w:fldCharType="separate"/>
      </w:r>
      <w:r w:rsidR="0033654E">
        <w:rPr>
          <w:noProof/>
          <w:color w:val="000000" w:themeColor="text1"/>
        </w:rPr>
        <w:t>1</w:t>
      </w:r>
      <w:r w:rsidRPr="00A263FD">
        <w:rPr>
          <w:noProof/>
          <w:color w:val="000000" w:themeColor="text1"/>
        </w:rPr>
        <w:fldChar w:fldCharType="end"/>
      </w:r>
      <w:r w:rsidRPr="00A263FD">
        <w:rPr>
          <w:color w:val="000000" w:themeColor="text1"/>
        </w:rPr>
        <w:t xml:space="preserve"> Junta Directiva vigente</w:t>
      </w:r>
      <w:bookmarkEnd w:id="174"/>
    </w:p>
    <w:p w14:paraId="1750C30C" w14:textId="77777777" w:rsidR="007605E6" w:rsidRPr="00A263FD" w:rsidRDefault="007605E6" w:rsidP="007605E6">
      <w:pPr>
        <w:spacing w:after="0"/>
        <w:jc w:val="center"/>
        <w:rPr>
          <w:rFonts w:cs="Arial"/>
          <w:b/>
          <w:bCs/>
          <w:color w:val="000000" w:themeColor="text1"/>
          <w:szCs w:val="20"/>
        </w:rPr>
      </w:pPr>
      <w:r w:rsidRPr="00A263FD">
        <w:rPr>
          <w:rFonts w:cs="Arial"/>
          <w:b/>
          <w:bCs/>
          <w:noProof/>
          <w:color w:val="000000" w:themeColor="text1"/>
          <w:szCs w:val="20"/>
        </w:rPr>
        <w:drawing>
          <wp:inline distT="0" distB="0" distL="0" distR="0" wp14:anchorId="3494D0EF" wp14:editId="5AD0F05D">
            <wp:extent cx="3086100" cy="2057400"/>
            <wp:effectExtent l="0" t="0" r="0" b="0"/>
            <wp:docPr id="4" name="Imagen 4" descr="Imagen que contiene suelo, persona, interior, de pie&#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ia1-89.jpg"/>
                    <pic:cNvPicPr/>
                  </pic:nvPicPr>
                  <pic:blipFill>
                    <a:blip r:embed="rId28" cstate="screen">
                      <a:extLst>
                        <a:ext uri="{28A0092B-C50C-407E-A947-70E740481C1C}">
                          <a14:useLocalDpi xmlns:a14="http://schemas.microsoft.com/office/drawing/2010/main"/>
                        </a:ext>
                      </a:extLst>
                    </a:blip>
                    <a:stretch>
                      <a:fillRect/>
                    </a:stretch>
                  </pic:blipFill>
                  <pic:spPr>
                    <a:xfrm>
                      <a:off x="0" y="0"/>
                      <a:ext cx="3116016" cy="2077344"/>
                    </a:xfrm>
                    <a:prstGeom prst="rect">
                      <a:avLst/>
                    </a:prstGeom>
                  </pic:spPr>
                </pic:pic>
              </a:graphicData>
            </a:graphic>
          </wp:inline>
        </w:drawing>
      </w:r>
    </w:p>
    <w:p w14:paraId="06039ADF" w14:textId="12037315" w:rsidR="007605E6" w:rsidRPr="00A263FD" w:rsidRDefault="007605E6" w:rsidP="00325DA5">
      <w:pPr>
        <w:pStyle w:val="Descripcin"/>
        <w:rPr>
          <w:rFonts w:cs="Arial"/>
          <w:color w:val="000000" w:themeColor="text1"/>
          <w:szCs w:val="20"/>
        </w:rPr>
      </w:pPr>
    </w:p>
    <w:tbl>
      <w:tblPr>
        <w:tblW w:w="8637"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left w:w="70" w:type="dxa"/>
          <w:right w:w="70" w:type="dxa"/>
        </w:tblCellMar>
        <w:tblLook w:val="04A0" w:firstRow="1" w:lastRow="0" w:firstColumn="1" w:lastColumn="0" w:noHBand="0" w:noVBand="1"/>
      </w:tblPr>
      <w:tblGrid>
        <w:gridCol w:w="2258"/>
        <w:gridCol w:w="2977"/>
        <w:gridCol w:w="3402"/>
      </w:tblGrid>
      <w:tr w:rsidR="00A263FD" w:rsidRPr="00A263FD" w14:paraId="697A38FD" w14:textId="77777777" w:rsidTr="007D00B2">
        <w:trPr>
          <w:trHeight w:val="227"/>
          <w:tblHeader/>
          <w:jc w:val="center"/>
        </w:trPr>
        <w:tc>
          <w:tcPr>
            <w:tcW w:w="2258" w:type="dxa"/>
            <w:shd w:val="clear" w:color="auto" w:fill="F2F2F2" w:themeFill="background1" w:themeFillShade="F2"/>
            <w:noWrap/>
            <w:vAlign w:val="center"/>
            <w:hideMark/>
          </w:tcPr>
          <w:p w14:paraId="535908BB" w14:textId="77777777" w:rsidR="007605E6" w:rsidRPr="00A263FD" w:rsidRDefault="007605E6" w:rsidP="007D00B2">
            <w:pPr>
              <w:spacing w:line="276" w:lineRule="auto"/>
              <w:contextualSpacing/>
              <w:jc w:val="center"/>
              <w:rPr>
                <w:rFonts w:cs="Arial"/>
                <w:b/>
                <w:bCs/>
                <w:color w:val="000000" w:themeColor="text1"/>
                <w:szCs w:val="20"/>
              </w:rPr>
            </w:pPr>
            <w:r w:rsidRPr="00A263FD">
              <w:rPr>
                <w:rFonts w:cs="Arial"/>
                <w:b/>
                <w:bCs/>
                <w:color w:val="000000" w:themeColor="text1"/>
                <w:szCs w:val="20"/>
              </w:rPr>
              <w:t>Cargo</w:t>
            </w:r>
          </w:p>
        </w:tc>
        <w:tc>
          <w:tcPr>
            <w:tcW w:w="2977" w:type="dxa"/>
            <w:shd w:val="clear" w:color="auto" w:fill="F2F2F2" w:themeFill="background1" w:themeFillShade="F2"/>
            <w:noWrap/>
            <w:vAlign w:val="center"/>
            <w:hideMark/>
          </w:tcPr>
          <w:p w14:paraId="19B0DA78" w14:textId="77777777" w:rsidR="007605E6" w:rsidRPr="00A263FD" w:rsidRDefault="007605E6" w:rsidP="007D00B2">
            <w:pPr>
              <w:spacing w:line="276" w:lineRule="auto"/>
              <w:contextualSpacing/>
              <w:jc w:val="center"/>
              <w:rPr>
                <w:rFonts w:cs="Arial"/>
                <w:b/>
                <w:bCs/>
                <w:color w:val="000000" w:themeColor="text1"/>
                <w:szCs w:val="20"/>
              </w:rPr>
            </w:pPr>
            <w:r w:rsidRPr="00A263FD">
              <w:rPr>
                <w:rFonts w:cs="Arial"/>
                <w:b/>
                <w:bCs/>
                <w:color w:val="000000" w:themeColor="text1"/>
                <w:szCs w:val="20"/>
              </w:rPr>
              <w:t>Persona</w:t>
            </w:r>
          </w:p>
        </w:tc>
        <w:tc>
          <w:tcPr>
            <w:tcW w:w="3402" w:type="dxa"/>
            <w:shd w:val="clear" w:color="auto" w:fill="F2F2F2" w:themeFill="background1" w:themeFillShade="F2"/>
            <w:noWrap/>
            <w:vAlign w:val="center"/>
            <w:hideMark/>
          </w:tcPr>
          <w:p w14:paraId="30B9F860" w14:textId="77777777" w:rsidR="007605E6" w:rsidRPr="00A263FD" w:rsidRDefault="007605E6" w:rsidP="007D00B2">
            <w:pPr>
              <w:spacing w:line="276" w:lineRule="auto"/>
              <w:contextualSpacing/>
              <w:jc w:val="center"/>
              <w:rPr>
                <w:rFonts w:cs="Arial"/>
                <w:b/>
                <w:bCs/>
                <w:color w:val="000000" w:themeColor="text1"/>
                <w:szCs w:val="20"/>
              </w:rPr>
            </w:pPr>
            <w:r w:rsidRPr="00A263FD">
              <w:rPr>
                <w:rFonts w:cs="Arial"/>
                <w:b/>
                <w:bCs/>
                <w:color w:val="000000" w:themeColor="text1"/>
                <w:szCs w:val="20"/>
              </w:rPr>
              <w:t>Detalles</w:t>
            </w:r>
          </w:p>
        </w:tc>
      </w:tr>
      <w:tr w:rsidR="00A263FD" w:rsidRPr="00A263FD" w14:paraId="7B31D292" w14:textId="77777777" w:rsidTr="007D00B2">
        <w:trPr>
          <w:trHeight w:val="227"/>
          <w:jc w:val="center"/>
        </w:trPr>
        <w:tc>
          <w:tcPr>
            <w:tcW w:w="2258" w:type="dxa"/>
            <w:vMerge w:val="restart"/>
            <w:noWrap/>
            <w:vAlign w:val="center"/>
            <w:hideMark/>
          </w:tcPr>
          <w:p w14:paraId="10E93202"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Presidente</w:t>
            </w:r>
          </w:p>
        </w:tc>
        <w:tc>
          <w:tcPr>
            <w:tcW w:w="2977" w:type="dxa"/>
            <w:vMerge w:val="restart"/>
            <w:noWrap/>
            <w:vAlign w:val="center"/>
            <w:hideMark/>
          </w:tcPr>
          <w:p w14:paraId="5D302003"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 xml:space="preserve">Wilhelm Steinvorth Herrera </w:t>
            </w:r>
          </w:p>
        </w:tc>
        <w:tc>
          <w:tcPr>
            <w:tcW w:w="3402" w:type="dxa"/>
            <w:tcBorders>
              <w:bottom w:val="dashed" w:sz="4" w:space="0" w:color="auto"/>
            </w:tcBorders>
            <w:noWrap/>
            <w:vAlign w:val="center"/>
            <w:hideMark/>
          </w:tcPr>
          <w:p w14:paraId="1A48F027"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Año de nacimiento: 1953</w:t>
            </w:r>
          </w:p>
        </w:tc>
      </w:tr>
      <w:tr w:rsidR="00A263FD" w:rsidRPr="00A263FD" w14:paraId="61CF5251" w14:textId="77777777" w:rsidTr="007D00B2">
        <w:trPr>
          <w:trHeight w:val="227"/>
          <w:jc w:val="center"/>
        </w:trPr>
        <w:tc>
          <w:tcPr>
            <w:tcW w:w="2258" w:type="dxa"/>
            <w:vMerge/>
            <w:vAlign w:val="center"/>
            <w:hideMark/>
          </w:tcPr>
          <w:p w14:paraId="4168130A" w14:textId="77777777" w:rsidR="007605E6" w:rsidRPr="00A263FD" w:rsidRDefault="007605E6" w:rsidP="007D00B2">
            <w:pPr>
              <w:spacing w:line="276" w:lineRule="auto"/>
              <w:contextualSpacing/>
              <w:rPr>
                <w:rFonts w:cs="Arial"/>
                <w:color w:val="000000" w:themeColor="text1"/>
                <w:szCs w:val="20"/>
              </w:rPr>
            </w:pPr>
          </w:p>
        </w:tc>
        <w:tc>
          <w:tcPr>
            <w:tcW w:w="2977" w:type="dxa"/>
            <w:vMerge/>
            <w:vAlign w:val="center"/>
            <w:hideMark/>
          </w:tcPr>
          <w:p w14:paraId="50AF44F8" w14:textId="77777777" w:rsidR="007605E6" w:rsidRPr="00A263FD" w:rsidRDefault="007605E6" w:rsidP="007D00B2">
            <w:pPr>
              <w:spacing w:line="276" w:lineRule="auto"/>
              <w:contextualSpacing/>
              <w:rPr>
                <w:rFonts w:cs="Arial"/>
                <w:color w:val="000000" w:themeColor="text1"/>
                <w:szCs w:val="20"/>
              </w:rPr>
            </w:pPr>
          </w:p>
        </w:tc>
        <w:tc>
          <w:tcPr>
            <w:tcW w:w="3402" w:type="dxa"/>
            <w:tcBorders>
              <w:top w:val="dashed" w:sz="4" w:space="0" w:color="auto"/>
            </w:tcBorders>
            <w:noWrap/>
            <w:vAlign w:val="center"/>
            <w:hideMark/>
          </w:tcPr>
          <w:p w14:paraId="6EF5ABDE"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Ingresó a la Junta Directiva en 1997</w:t>
            </w:r>
          </w:p>
        </w:tc>
      </w:tr>
      <w:tr w:rsidR="00A263FD" w:rsidRPr="00A263FD" w14:paraId="3858FD88" w14:textId="77777777" w:rsidTr="007D00B2">
        <w:trPr>
          <w:trHeight w:val="227"/>
          <w:jc w:val="center"/>
        </w:trPr>
        <w:tc>
          <w:tcPr>
            <w:tcW w:w="2258" w:type="dxa"/>
            <w:vMerge w:val="restart"/>
            <w:noWrap/>
            <w:vAlign w:val="center"/>
            <w:hideMark/>
          </w:tcPr>
          <w:p w14:paraId="6995D234"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Vicepresidente</w:t>
            </w:r>
          </w:p>
        </w:tc>
        <w:tc>
          <w:tcPr>
            <w:tcW w:w="2977" w:type="dxa"/>
            <w:vMerge w:val="restart"/>
            <w:noWrap/>
            <w:vAlign w:val="center"/>
            <w:hideMark/>
          </w:tcPr>
          <w:p w14:paraId="33ADFA7F"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José Rossi Umaña</w:t>
            </w:r>
          </w:p>
        </w:tc>
        <w:tc>
          <w:tcPr>
            <w:tcW w:w="3402" w:type="dxa"/>
            <w:tcBorders>
              <w:bottom w:val="dashed" w:sz="4" w:space="0" w:color="auto"/>
            </w:tcBorders>
            <w:noWrap/>
            <w:vAlign w:val="center"/>
            <w:hideMark/>
          </w:tcPr>
          <w:p w14:paraId="346F994D"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Año de nacimiento: 1961</w:t>
            </w:r>
          </w:p>
        </w:tc>
      </w:tr>
      <w:tr w:rsidR="00A263FD" w:rsidRPr="00A263FD" w14:paraId="10A820C3" w14:textId="77777777" w:rsidTr="007D00B2">
        <w:trPr>
          <w:trHeight w:val="227"/>
          <w:jc w:val="center"/>
        </w:trPr>
        <w:tc>
          <w:tcPr>
            <w:tcW w:w="2258" w:type="dxa"/>
            <w:vMerge/>
            <w:vAlign w:val="center"/>
            <w:hideMark/>
          </w:tcPr>
          <w:p w14:paraId="49032D16" w14:textId="77777777" w:rsidR="007605E6" w:rsidRPr="00A263FD" w:rsidRDefault="007605E6" w:rsidP="007D00B2">
            <w:pPr>
              <w:spacing w:line="276" w:lineRule="auto"/>
              <w:contextualSpacing/>
              <w:rPr>
                <w:rFonts w:cs="Arial"/>
                <w:color w:val="000000" w:themeColor="text1"/>
                <w:szCs w:val="20"/>
              </w:rPr>
            </w:pPr>
          </w:p>
        </w:tc>
        <w:tc>
          <w:tcPr>
            <w:tcW w:w="2977" w:type="dxa"/>
            <w:vMerge/>
            <w:vAlign w:val="center"/>
            <w:hideMark/>
          </w:tcPr>
          <w:p w14:paraId="19E5874D" w14:textId="77777777" w:rsidR="007605E6" w:rsidRPr="00A263FD" w:rsidRDefault="007605E6" w:rsidP="007D00B2">
            <w:pPr>
              <w:spacing w:line="276" w:lineRule="auto"/>
              <w:contextualSpacing/>
              <w:rPr>
                <w:rFonts w:cs="Arial"/>
                <w:color w:val="000000" w:themeColor="text1"/>
                <w:szCs w:val="20"/>
              </w:rPr>
            </w:pPr>
          </w:p>
        </w:tc>
        <w:tc>
          <w:tcPr>
            <w:tcW w:w="3402" w:type="dxa"/>
            <w:tcBorders>
              <w:top w:val="dashed" w:sz="4" w:space="0" w:color="auto"/>
            </w:tcBorders>
            <w:noWrap/>
            <w:vAlign w:val="center"/>
            <w:hideMark/>
          </w:tcPr>
          <w:p w14:paraId="15845471"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Ingresó a la Junta Directiva en 2003</w:t>
            </w:r>
          </w:p>
        </w:tc>
      </w:tr>
      <w:tr w:rsidR="00A263FD" w:rsidRPr="00A263FD" w14:paraId="1F1B4C81" w14:textId="77777777" w:rsidTr="007D00B2">
        <w:trPr>
          <w:trHeight w:val="227"/>
          <w:jc w:val="center"/>
        </w:trPr>
        <w:tc>
          <w:tcPr>
            <w:tcW w:w="2258" w:type="dxa"/>
            <w:vMerge w:val="restart"/>
            <w:noWrap/>
            <w:vAlign w:val="center"/>
            <w:hideMark/>
          </w:tcPr>
          <w:p w14:paraId="1CFD84AD"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Secretario</w:t>
            </w:r>
          </w:p>
        </w:tc>
        <w:tc>
          <w:tcPr>
            <w:tcW w:w="2977" w:type="dxa"/>
            <w:vMerge w:val="restart"/>
            <w:noWrap/>
            <w:vAlign w:val="center"/>
            <w:hideMark/>
          </w:tcPr>
          <w:p w14:paraId="44D79E4A"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Arturo Alexis Loría Agüero</w:t>
            </w:r>
          </w:p>
        </w:tc>
        <w:tc>
          <w:tcPr>
            <w:tcW w:w="3402" w:type="dxa"/>
            <w:tcBorders>
              <w:bottom w:val="dashed" w:sz="4" w:space="0" w:color="auto"/>
            </w:tcBorders>
            <w:noWrap/>
            <w:vAlign w:val="center"/>
            <w:hideMark/>
          </w:tcPr>
          <w:p w14:paraId="1EE054A0"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Año de nacimiento: 1953</w:t>
            </w:r>
          </w:p>
        </w:tc>
      </w:tr>
      <w:tr w:rsidR="00A263FD" w:rsidRPr="00A263FD" w14:paraId="324AC8F8" w14:textId="77777777" w:rsidTr="007D00B2">
        <w:trPr>
          <w:trHeight w:val="227"/>
          <w:jc w:val="center"/>
        </w:trPr>
        <w:tc>
          <w:tcPr>
            <w:tcW w:w="2258" w:type="dxa"/>
            <w:vMerge/>
            <w:vAlign w:val="center"/>
            <w:hideMark/>
          </w:tcPr>
          <w:p w14:paraId="7552A430" w14:textId="77777777" w:rsidR="007605E6" w:rsidRPr="00A263FD" w:rsidRDefault="007605E6" w:rsidP="007D00B2">
            <w:pPr>
              <w:spacing w:line="276" w:lineRule="auto"/>
              <w:contextualSpacing/>
              <w:rPr>
                <w:rFonts w:cs="Arial"/>
                <w:color w:val="000000" w:themeColor="text1"/>
                <w:szCs w:val="20"/>
              </w:rPr>
            </w:pPr>
          </w:p>
        </w:tc>
        <w:tc>
          <w:tcPr>
            <w:tcW w:w="2977" w:type="dxa"/>
            <w:vMerge/>
            <w:vAlign w:val="center"/>
            <w:hideMark/>
          </w:tcPr>
          <w:p w14:paraId="7E71AF88" w14:textId="77777777" w:rsidR="007605E6" w:rsidRPr="00A263FD" w:rsidRDefault="007605E6" w:rsidP="007D00B2">
            <w:pPr>
              <w:spacing w:line="276" w:lineRule="auto"/>
              <w:contextualSpacing/>
              <w:rPr>
                <w:rFonts w:cs="Arial"/>
                <w:color w:val="000000" w:themeColor="text1"/>
                <w:szCs w:val="20"/>
              </w:rPr>
            </w:pPr>
          </w:p>
        </w:tc>
        <w:tc>
          <w:tcPr>
            <w:tcW w:w="3402" w:type="dxa"/>
            <w:tcBorders>
              <w:top w:val="dashed" w:sz="4" w:space="0" w:color="auto"/>
            </w:tcBorders>
            <w:noWrap/>
            <w:vAlign w:val="center"/>
            <w:hideMark/>
          </w:tcPr>
          <w:p w14:paraId="6A67FC66"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Ingresó a la Junta Directiva en 1988</w:t>
            </w:r>
          </w:p>
        </w:tc>
      </w:tr>
      <w:tr w:rsidR="00A263FD" w:rsidRPr="00A263FD" w14:paraId="0572DEF1" w14:textId="77777777" w:rsidTr="007D00B2">
        <w:trPr>
          <w:trHeight w:val="227"/>
          <w:jc w:val="center"/>
        </w:trPr>
        <w:tc>
          <w:tcPr>
            <w:tcW w:w="2258" w:type="dxa"/>
            <w:vMerge w:val="restart"/>
            <w:noWrap/>
            <w:vAlign w:val="center"/>
            <w:hideMark/>
          </w:tcPr>
          <w:p w14:paraId="7A0CABDB"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Tesorera</w:t>
            </w:r>
          </w:p>
        </w:tc>
        <w:tc>
          <w:tcPr>
            <w:tcW w:w="2977" w:type="dxa"/>
            <w:vMerge w:val="restart"/>
            <w:noWrap/>
            <w:vAlign w:val="center"/>
          </w:tcPr>
          <w:p w14:paraId="5329E1A0"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Shannon Music Gamboa</w:t>
            </w:r>
          </w:p>
        </w:tc>
        <w:tc>
          <w:tcPr>
            <w:tcW w:w="3402" w:type="dxa"/>
            <w:tcBorders>
              <w:bottom w:val="dashed" w:sz="4" w:space="0" w:color="auto"/>
            </w:tcBorders>
            <w:noWrap/>
            <w:vAlign w:val="center"/>
          </w:tcPr>
          <w:p w14:paraId="08C194B7"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Año de nacimiento: 1979</w:t>
            </w:r>
          </w:p>
        </w:tc>
      </w:tr>
      <w:tr w:rsidR="00A263FD" w:rsidRPr="00A263FD" w14:paraId="01DF9F13" w14:textId="77777777" w:rsidTr="007D00B2">
        <w:trPr>
          <w:trHeight w:val="227"/>
          <w:jc w:val="center"/>
        </w:trPr>
        <w:tc>
          <w:tcPr>
            <w:tcW w:w="2258" w:type="dxa"/>
            <w:vMerge/>
            <w:vAlign w:val="center"/>
            <w:hideMark/>
          </w:tcPr>
          <w:p w14:paraId="22DF6858" w14:textId="77777777" w:rsidR="007605E6" w:rsidRPr="00A263FD" w:rsidRDefault="007605E6" w:rsidP="007D00B2">
            <w:pPr>
              <w:spacing w:line="276" w:lineRule="auto"/>
              <w:contextualSpacing/>
              <w:rPr>
                <w:rFonts w:cs="Arial"/>
                <w:color w:val="000000" w:themeColor="text1"/>
                <w:szCs w:val="20"/>
              </w:rPr>
            </w:pPr>
          </w:p>
        </w:tc>
        <w:tc>
          <w:tcPr>
            <w:tcW w:w="2977" w:type="dxa"/>
            <w:vMerge/>
            <w:vAlign w:val="center"/>
          </w:tcPr>
          <w:p w14:paraId="6FB2B28F" w14:textId="77777777" w:rsidR="007605E6" w:rsidRPr="00A263FD" w:rsidRDefault="007605E6" w:rsidP="007D00B2">
            <w:pPr>
              <w:spacing w:line="276" w:lineRule="auto"/>
              <w:contextualSpacing/>
              <w:rPr>
                <w:rFonts w:cs="Arial"/>
                <w:color w:val="000000" w:themeColor="text1"/>
                <w:szCs w:val="20"/>
              </w:rPr>
            </w:pPr>
          </w:p>
        </w:tc>
        <w:tc>
          <w:tcPr>
            <w:tcW w:w="3402" w:type="dxa"/>
            <w:tcBorders>
              <w:top w:val="dashed" w:sz="4" w:space="0" w:color="auto"/>
            </w:tcBorders>
            <w:noWrap/>
            <w:vAlign w:val="center"/>
          </w:tcPr>
          <w:p w14:paraId="357919CD"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Ingresó a la Junta Directiva en 2018</w:t>
            </w:r>
          </w:p>
        </w:tc>
      </w:tr>
      <w:tr w:rsidR="00A263FD" w:rsidRPr="00A263FD" w14:paraId="609304CB" w14:textId="77777777" w:rsidTr="007D00B2">
        <w:trPr>
          <w:trHeight w:val="227"/>
          <w:jc w:val="center"/>
        </w:trPr>
        <w:tc>
          <w:tcPr>
            <w:tcW w:w="2258" w:type="dxa"/>
            <w:vMerge w:val="restart"/>
            <w:noWrap/>
            <w:vAlign w:val="center"/>
            <w:hideMark/>
          </w:tcPr>
          <w:p w14:paraId="7AE647F5"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Vocales</w:t>
            </w:r>
          </w:p>
        </w:tc>
        <w:tc>
          <w:tcPr>
            <w:tcW w:w="2977" w:type="dxa"/>
            <w:vMerge w:val="restart"/>
            <w:noWrap/>
            <w:vAlign w:val="center"/>
            <w:hideMark/>
          </w:tcPr>
          <w:p w14:paraId="6F637AB7"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Sergio Egloff Gerli</w:t>
            </w:r>
          </w:p>
        </w:tc>
        <w:tc>
          <w:tcPr>
            <w:tcW w:w="3402" w:type="dxa"/>
            <w:tcBorders>
              <w:bottom w:val="dashed" w:sz="4" w:space="0" w:color="auto"/>
            </w:tcBorders>
            <w:noWrap/>
            <w:vAlign w:val="center"/>
            <w:hideMark/>
          </w:tcPr>
          <w:p w14:paraId="5667A0DC"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Año de nacimiento: 1954</w:t>
            </w:r>
          </w:p>
        </w:tc>
      </w:tr>
      <w:tr w:rsidR="00A263FD" w:rsidRPr="00A263FD" w14:paraId="0D06EAA1" w14:textId="77777777" w:rsidTr="007D00B2">
        <w:trPr>
          <w:trHeight w:val="227"/>
          <w:jc w:val="center"/>
        </w:trPr>
        <w:tc>
          <w:tcPr>
            <w:tcW w:w="2258" w:type="dxa"/>
            <w:vMerge/>
            <w:vAlign w:val="center"/>
            <w:hideMark/>
          </w:tcPr>
          <w:p w14:paraId="032BB6AB" w14:textId="77777777" w:rsidR="007605E6" w:rsidRPr="00A263FD" w:rsidRDefault="007605E6" w:rsidP="007D00B2">
            <w:pPr>
              <w:spacing w:line="276" w:lineRule="auto"/>
              <w:contextualSpacing/>
              <w:rPr>
                <w:rFonts w:cs="Arial"/>
                <w:color w:val="000000" w:themeColor="text1"/>
                <w:szCs w:val="20"/>
              </w:rPr>
            </w:pPr>
          </w:p>
        </w:tc>
        <w:tc>
          <w:tcPr>
            <w:tcW w:w="2977" w:type="dxa"/>
            <w:vMerge/>
            <w:vAlign w:val="center"/>
            <w:hideMark/>
          </w:tcPr>
          <w:p w14:paraId="3F0B6635" w14:textId="77777777" w:rsidR="007605E6" w:rsidRPr="00A263FD" w:rsidRDefault="007605E6" w:rsidP="007D00B2">
            <w:pPr>
              <w:spacing w:line="276" w:lineRule="auto"/>
              <w:contextualSpacing/>
              <w:rPr>
                <w:rFonts w:cs="Arial"/>
                <w:color w:val="000000" w:themeColor="text1"/>
                <w:szCs w:val="20"/>
              </w:rPr>
            </w:pPr>
          </w:p>
        </w:tc>
        <w:tc>
          <w:tcPr>
            <w:tcW w:w="3402" w:type="dxa"/>
            <w:tcBorders>
              <w:top w:val="dashed" w:sz="4" w:space="0" w:color="auto"/>
            </w:tcBorders>
            <w:noWrap/>
            <w:vAlign w:val="center"/>
            <w:hideMark/>
          </w:tcPr>
          <w:p w14:paraId="335CDFEA"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Ingresó a la Junta Directiva en 2006</w:t>
            </w:r>
          </w:p>
        </w:tc>
      </w:tr>
      <w:tr w:rsidR="00A263FD" w:rsidRPr="00A263FD" w14:paraId="6F4A9EFD" w14:textId="77777777" w:rsidTr="007D00B2">
        <w:trPr>
          <w:trHeight w:val="227"/>
          <w:jc w:val="center"/>
        </w:trPr>
        <w:tc>
          <w:tcPr>
            <w:tcW w:w="2258" w:type="dxa"/>
            <w:vMerge/>
            <w:vAlign w:val="center"/>
            <w:hideMark/>
          </w:tcPr>
          <w:p w14:paraId="5D63D510" w14:textId="77777777" w:rsidR="007605E6" w:rsidRPr="00A263FD" w:rsidRDefault="007605E6" w:rsidP="007D00B2">
            <w:pPr>
              <w:spacing w:line="276" w:lineRule="auto"/>
              <w:contextualSpacing/>
              <w:rPr>
                <w:rFonts w:cs="Arial"/>
                <w:color w:val="000000" w:themeColor="text1"/>
                <w:szCs w:val="20"/>
              </w:rPr>
            </w:pPr>
          </w:p>
        </w:tc>
        <w:tc>
          <w:tcPr>
            <w:tcW w:w="2977" w:type="dxa"/>
            <w:vMerge w:val="restart"/>
            <w:noWrap/>
            <w:vAlign w:val="center"/>
          </w:tcPr>
          <w:p w14:paraId="59F1B7F4"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Philippe Garnier Diez</w:t>
            </w:r>
          </w:p>
        </w:tc>
        <w:tc>
          <w:tcPr>
            <w:tcW w:w="3402" w:type="dxa"/>
            <w:tcBorders>
              <w:bottom w:val="dashed" w:sz="4" w:space="0" w:color="auto"/>
            </w:tcBorders>
            <w:noWrap/>
            <w:vAlign w:val="center"/>
          </w:tcPr>
          <w:p w14:paraId="292AF01F"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Año de nacimiento: 1980</w:t>
            </w:r>
          </w:p>
        </w:tc>
      </w:tr>
      <w:tr w:rsidR="00A263FD" w:rsidRPr="00A263FD" w14:paraId="4632427B" w14:textId="77777777" w:rsidTr="007D00B2">
        <w:trPr>
          <w:trHeight w:val="227"/>
          <w:jc w:val="center"/>
        </w:trPr>
        <w:tc>
          <w:tcPr>
            <w:tcW w:w="2258" w:type="dxa"/>
            <w:vMerge/>
            <w:vAlign w:val="center"/>
            <w:hideMark/>
          </w:tcPr>
          <w:p w14:paraId="1CC245ED" w14:textId="77777777" w:rsidR="007605E6" w:rsidRPr="00A263FD" w:rsidRDefault="007605E6" w:rsidP="007D00B2">
            <w:pPr>
              <w:spacing w:line="276" w:lineRule="auto"/>
              <w:contextualSpacing/>
              <w:rPr>
                <w:rFonts w:cs="Arial"/>
                <w:color w:val="000000" w:themeColor="text1"/>
                <w:szCs w:val="20"/>
              </w:rPr>
            </w:pPr>
          </w:p>
        </w:tc>
        <w:tc>
          <w:tcPr>
            <w:tcW w:w="2977" w:type="dxa"/>
            <w:vMerge/>
            <w:vAlign w:val="center"/>
          </w:tcPr>
          <w:p w14:paraId="64014BDE" w14:textId="77777777" w:rsidR="007605E6" w:rsidRPr="00A263FD" w:rsidRDefault="007605E6" w:rsidP="007D00B2">
            <w:pPr>
              <w:spacing w:line="276" w:lineRule="auto"/>
              <w:contextualSpacing/>
              <w:rPr>
                <w:rFonts w:cs="Arial"/>
                <w:color w:val="000000" w:themeColor="text1"/>
                <w:szCs w:val="20"/>
              </w:rPr>
            </w:pPr>
          </w:p>
        </w:tc>
        <w:tc>
          <w:tcPr>
            <w:tcW w:w="3402" w:type="dxa"/>
            <w:tcBorders>
              <w:top w:val="dashed" w:sz="4" w:space="0" w:color="auto"/>
            </w:tcBorders>
            <w:noWrap/>
            <w:vAlign w:val="center"/>
          </w:tcPr>
          <w:p w14:paraId="20C87B63"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Ingresó a la Junta Directiva en 2018</w:t>
            </w:r>
          </w:p>
        </w:tc>
      </w:tr>
      <w:tr w:rsidR="00A263FD" w:rsidRPr="00A263FD" w14:paraId="7ADA9565" w14:textId="77777777" w:rsidTr="007D00B2">
        <w:trPr>
          <w:trHeight w:val="227"/>
          <w:jc w:val="center"/>
        </w:trPr>
        <w:tc>
          <w:tcPr>
            <w:tcW w:w="2258" w:type="dxa"/>
            <w:vMerge/>
            <w:vAlign w:val="center"/>
            <w:hideMark/>
          </w:tcPr>
          <w:p w14:paraId="112D4765" w14:textId="77777777" w:rsidR="007605E6" w:rsidRPr="00A263FD" w:rsidRDefault="007605E6" w:rsidP="007D00B2">
            <w:pPr>
              <w:spacing w:line="276" w:lineRule="auto"/>
              <w:contextualSpacing/>
              <w:rPr>
                <w:rFonts w:cs="Arial"/>
                <w:color w:val="000000" w:themeColor="text1"/>
                <w:szCs w:val="20"/>
              </w:rPr>
            </w:pPr>
          </w:p>
        </w:tc>
        <w:tc>
          <w:tcPr>
            <w:tcW w:w="2977" w:type="dxa"/>
            <w:vMerge w:val="restart"/>
            <w:noWrap/>
            <w:vAlign w:val="center"/>
          </w:tcPr>
          <w:p w14:paraId="1118B7F3"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Jaime Jiménez Solera</w:t>
            </w:r>
          </w:p>
        </w:tc>
        <w:tc>
          <w:tcPr>
            <w:tcW w:w="3402" w:type="dxa"/>
            <w:tcBorders>
              <w:bottom w:val="dashed" w:sz="4" w:space="0" w:color="auto"/>
            </w:tcBorders>
            <w:noWrap/>
            <w:vAlign w:val="center"/>
          </w:tcPr>
          <w:p w14:paraId="7C5598F9"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Año de nacimiento: 1962</w:t>
            </w:r>
          </w:p>
        </w:tc>
      </w:tr>
      <w:tr w:rsidR="007605E6" w:rsidRPr="00A263FD" w14:paraId="73BB9E7E" w14:textId="77777777" w:rsidTr="007D00B2">
        <w:trPr>
          <w:trHeight w:val="227"/>
          <w:jc w:val="center"/>
        </w:trPr>
        <w:tc>
          <w:tcPr>
            <w:tcW w:w="2258" w:type="dxa"/>
            <w:vMerge/>
            <w:vAlign w:val="center"/>
            <w:hideMark/>
          </w:tcPr>
          <w:p w14:paraId="2EA23728" w14:textId="77777777" w:rsidR="007605E6" w:rsidRPr="00A263FD" w:rsidRDefault="007605E6" w:rsidP="007D00B2">
            <w:pPr>
              <w:spacing w:line="276" w:lineRule="auto"/>
              <w:contextualSpacing/>
              <w:rPr>
                <w:rFonts w:cs="Arial"/>
                <w:color w:val="000000" w:themeColor="text1"/>
                <w:szCs w:val="20"/>
              </w:rPr>
            </w:pPr>
          </w:p>
        </w:tc>
        <w:tc>
          <w:tcPr>
            <w:tcW w:w="2977" w:type="dxa"/>
            <w:vMerge/>
            <w:vAlign w:val="center"/>
          </w:tcPr>
          <w:p w14:paraId="202ACFED" w14:textId="77777777" w:rsidR="007605E6" w:rsidRPr="00A263FD" w:rsidRDefault="007605E6" w:rsidP="007D00B2">
            <w:pPr>
              <w:spacing w:line="276" w:lineRule="auto"/>
              <w:contextualSpacing/>
              <w:rPr>
                <w:rFonts w:cs="Arial"/>
                <w:color w:val="000000" w:themeColor="text1"/>
                <w:szCs w:val="20"/>
              </w:rPr>
            </w:pPr>
          </w:p>
        </w:tc>
        <w:tc>
          <w:tcPr>
            <w:tcW w:w="3402" w:type="dxa"/>
            <w:tcBorders>
              <w:top w:val="dashed" w:sz="4" w:space="0" w:color="auto"/>
            </w:tcBorders>
            <w:noWrap/>
            <w:vAlign w:val="center"/>
          </w:tcPr>
          <w:p w14:paraId="25777B22" w14:textId="77777777"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Ingresó a la Junta Directiva en 2019</w:t>
            </w:r>
          </w:p>
        </w:tc>
      </w:tr>
    </w:tbl>
    <w:p w14:paraId="7FBC2B20" w14:textId="77777777" w:rsidR="007605E6" w:rsidRPr="00C800C6" w:rsidRDefault="007605E6" w:rsidP="007605E6">
      <w:pPr>
        <w:rPr>
          <w:rFonts w:cs="Arial"/>
          <w:color w:val="000000" w:themeColor="text1"/>
          <w:szCs w:val="20"/>
        </w:rPr>
      </w:pPr>
    </w:p>
    <w:p w14:paraId="21B2B08F" w14:textId="77777777" w:rsidR="000F03B7" w:rsidRDefault="000F03B7" w:rsidP="007605E6">
      <w:pPr>
        <w:rPr>
          <w:rFonts w:cs="Arial"/>
          <w:color w:val="000000" w:themeColor="text1"/>
          <w:szCs w:val="20"/>
        </w:rPr>
      </w:pPr>
    </w:p>
    <w:p w14:paraId="3249431E" w14:textId="77777777" w:rsidR="00C800C6" w:rsidRDefault="00C800C6" w:rsidP="007605E6">
      <w:pPr>
        <w:rPr>
          <w:rFonts w:cs="Arial"/>
          <w:color w:val="000000" w:themeColor="text1"/>
          <w:szCs w:val="20"/>
        </w:rPr>
      </w:pPr>
    </w:p>
    <w:p w14:paraId="12C4D45C" w14:textId="77777777" w:rsidR="00C800C6" w:rsidRPr="00C800C6" w:rsidRDefault="00C800C6" w:rsidP="007605E6">
      <w:pPr>
        <w:rPr>
          <w:rFonts w:cs="Arial"/>
          <w:color w:val="000000" w:themeColor="text1"/>
          <w:szCs w:val="20"/>
        </w:rPr>
      </w:pPr>
    </w:p>
    <w:tbl>
      <w:tblPr>
        <w:tblW w:w="6379"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left w:w="70" w:type="dxa"/>
          <w:right w:w="70" w:type="dxa"/>
        </w:tblCellMar>
        <w:tblLook w:val="04A0" w:firstRow="1" w:lastRow="0" w:firstColumn="1" w:lastColumn="0" w:noHBand="0" w:noVBand="1"/>
      </w:tblPr>
      <w:tblGrid>
        <w:gridCol w:w="2977"/>
        <w:gridCol w:w="3402"/>
      </w:tblGrid>
      <w:tr w:rsidR="00A263FD" w:rsidRPr="00A263FD" w14:paraId="7E669351" w14:textId="77777777" w:rsidTr="00B74C5C">
        <w:trPr>
          <w:trHeight w:val="227"/>
          <w:jc w:val="center"/>
        </w:trPr>
        <w:tc>
          <w:tcPr>
            <w:tcW w:w="6379" w:type="dxa"/>
            <w:gridSpan w:val="2"/>
            <w:shd w:val="clear" w:color="auto" w:fill="F2F2F2" w:themeFill="background1" w:themeFillShade="F2"/>
            <w:noWrap/>
            <w:vAlign w:val="center"/>
          </w:tcPr>
          <w:p w14:paraId="746FC1B1" w14:textId="77777777" w:rsidR="000F03B7" w:rsidRPr="00A263FD" w:rsidRDefault="000F03B7" w:rsidP="00B74C5C">
            <w:pPr>
              <w:spacing w:line="276" w:lineRule="auto"/>
              <w:contextualSpacing/>
              <w:jc w:val="center"/>
              <w:rPr>
                <w:rFonts w:cs="Arial"/>
                <w:b/>
                <w:bCs/>
                <w:color w:val="000000" w:themeColor="text1"/>
                <w:szCs w:val="20"/>
              </w:rPr>
            </w:pPr>
            <w:r w:rsidRPr="00A263FD">
              <w:rPr>
                <w:rFonts w:cs="Arial"/>
                <w:b/>
                <w:bCs/>
                <w:color w:val="000000" w:themeColor="text1"/>
                <w:szCs w:val="20"/>
              </w:rPr>
              <w:lastRenderedPageBreak/>
              <w:t>Fiscal de la Junta Directiva</w:t>
            </w:r>
          </w:p>
        </w:tc>
      </w:tr>
      <w:tr w:rsidR="00A263FD" w:rsidRPr="00A263FD" w14:paraId="7323D315" w14:textId="77777777" w:rsidTr="00B74C5C">
        <w:trPr>
          <w:trHeight w:val="227"/>
          <w:jc w:val="center"/>
        </w:trPr>
        <w:tc>
          <w:tcPr>
            <w:tcW w:w="2977" w:type="dxa"/>
            <w:vMerge w:val="restart"/>
            <w:noWrap/>
            <w:vAlign w:val="center"/>
            <w:hideMark/>
          </w:tcPr>
          <w:p w14:paraId="402E798B" w14:textId="77777777" w:rsidR="000F03B7" w:rsidRPr="00A263FD" w:rsidRDefault="000F03B7" w:rsidP="00B74C5C">
            <w:pPr>
              <w:spacing w:line="276" w:lineRule="auto"/>
              <w:contextualSpacing/>
              <w:rPr>
                <w:rFonts w:cs="Arial"/>
                <w:color w:val="000000" w:themeColor="text1"/>
                <w:szCs w:val="20"/>
              </w:rPr>
            </w:pPr>
            <w:r w:rsidRPr="00A263FD">
              <w:rPr>
                <w:rFonts w:cs="Arial"/>
                <w:color w:val="000000" w:themeColor="text1"/>
                <w:szCs w:val="20"/>
              </w:rPr>
              <w:t>Roberto Truque Harrington</w:t>
            </w:r>
          </w:p>
        </w:tc>
        <w:tc>
          <w:tcPr>
            <w:tcW w:w="3402" w:type="dxa"/>
            <w:noWrap/>
            <w:vAlign w:val="center"/>
            <w:hideMark/>
          </w:tcPr>
          <w:p w14:paraId="51F9B1B8" w14:textId="77777777" w:rsidR="000F03B7" w:rsidRPr="00A263FD" w:rsidRDefault="000F03B7" w:rsidP="00B74C5C">
            <w:pPr>
              <w:spacing w:line="276" w:lineRule="auto"/>
              <w:contextualSpacing/>
              <w:rPr>
                <w:rFonts w:cs="Arial"/>
                <w:color w:val="000000" w:themeColor="text1"/>
                <w:szCs w:val="20"/>
              </w:rPr>
            </w:pPr>
            <w:r w:rsidRPr="00A263FD">
              <w:rPr>
                <w:rFonts w:cs="Arial"/>
                <w:color w:val="000000" w:themeColor="text1"/>
                <w:szCs w:val="20"/>
              </w:rPr>
              <w:t>Año de nacimiento: 1955</w:t>
            </w:r>
          </w:p>
        </w:tc>
      </w:tr>
      <w:tr w:rsidR="00A263FD" w:rsidRPr="00A263FD" w14:paraId="1C3EA8A1" w14:textId="77777777" w:rsidTr="00B74C5C">
        <w:trPr>
          <w:trHeight w:val="227"/>
          <w:jc w:val="center"/>
        </w:trPr>
        <w:tc>
          <w:tcPr>
            <w:tcW w:w="2977" w:type="dxa"/>
            <w:vMerge/>
            <w:vAlign w:val="center"/>
            <w:hideMark/>
          </w:tcPr>
          <w:p w14:paraId="4065B468" w14:textId="77777777" w:rsidR="000F03B7" w:rsidRPr="00A263FD" w:rsidRDefault="000F03B7" w:rsidP="00B74C5C">
            <w:pPr>
              <w:spacing w:line="276" w:lineRule="auto"/>
              <w:contextualSpacing/>
              <w:rPr>
                <w:rFonts w:cs="Arial"/>
                <w:color w:val="000000" w:themeColor="text1"/>
                <w:szCs w:val="20"/>
              </w:rPr>
            </w:pPr>
          </w:p>
        </w:tc>
        <w:tc>
          <w:tcPr>
            <w:tcW w:w="3402" w:type="dxa"/>
            <w:noWrap/>
            <w:vAlign w:val="center"/>
            <w:hideMark/>
          </w:tcPr>
          <w:p w14:paraId="18C6C34A" w14:textId="77777777" w:rsidR="000F03B7" w:rsidRPr="00A263FD" w:rsidRDefault="000F03B7" w:rsidP="00B74C5C">
            <w:pPr>
              <w:spacing w:line="276" w:lineRule="auto"/>
              <w:contextualSpacing/>
              <w:rPr>
                <w:rFonts w:cs="Arial"/>
                <w:color w:val="000000" w:themeColor="text1"/>
                <w:szCs w:val="20"/>
              </w:rPr>
            </w:pPr>
            <w:r w:rsidRPr="00A263FD">
              <w:rPr>
                <w:rFonts w:cs="Arial"/>
                <w:color w:val="000000" w:themeColor="text1"/>
                <w:szCs w:val="20"/>
              </w:rPr>
              <w:t>Ingresó a la Junta Directiva en 2012</w:t>
            </w:r>
          </w:p>
        </w:tc>
      </w:tr>
      <w:tr w:rsidR="000F03B7" w:rsidRPr="00A263FD" w14:paraId="6034A610" w14:textId="77777777" w:rsidTr="00B74C5C">
        <w:trPr>
          <w:trHeight w:val="227"/>
          <w:jc w:val="center"/>
        </w:trPr>
        <w:tc>
          <w:tcPr>
            <w:tcW w:w="2977" w:type="dxa"/>
            <w:vAlign w:val="center"/>
          </w:tcPr>
          <w:p w14:paraId="2AD7EB8D" w14:textId="77777777" w:rsidR="000F03B7" w:rsidRPr="00A263FD" w:rsidRDefault="000F03B7" w:rsidP="00B74C5C">
            <w:pPr>
              <w:spacing w:line="276" w:lineRule="auto"/>
              <w:contextualSpacing/>
              <w:rPr>
                <w:rFonts w:cs="Arial"/>
                <w:color w:val="000000" w:themeColor="text1"/>
                <w:szCs w:val="20"/>
              </w:rPr>
            </w:pPr>
            <w:r w:rsidRPr="00A263FD">
              <w:rPr>
                <w:rFonts w:cs="Arial"/>
                <w:color w:val="000000" w:themeColor="text1"/>
                <w:szCs w:val="20"/>
              </w:rPr>
              <w:t>Esteban Matamoros Bolaños</w:t>
            </w:r>
          </w:p>
        </w:tc>
        <w:tc>
          <w:tcPr>
            <w:tcW w:w="3402" w:type="dxa"/>
            <w:noWrap/>
            <w:vAlign w:val="center"/>
          </w:tcPr>
          <w:p w14:paraId="38744981" w14:textId="77777777" w:rsidR="000F03B7" w:rsidRPr="00A263FD" w:rsidRDefault="000F03B7" w:rsidP="00B74C5C">
            <w:pPr>
              <w:spacing w:line="276" w:lineRule="auto"/>
              <w:contextualSpacing/>
              <w:rPr>
                <w:rFonts w:cs="Arial"/>
                <w:color w:val="000000" w:themeColor="text1"/>
                <w:szCs w:val="20"/>
              </w:rPr>
            </w:pPr>
            <w:r w:rsidRPr="00A263FD">
              <w:rPr>
                <w:rFonts w:cs="Arial"/>
                <w:color w:val="000000" w:themeColor="text1"/>
                <w:szCs w:val="20"/>
              </w:rPr>
              <w:t>(Fiscal Suplente)</w:t>
            </w:r>
          </w:p>
        </w:tc>
      </w:tr>
    </w:tbl>
    <w:p w14:paraId="03C33FB5" w14:textId="77777777" w:rsidR="000F03B7" w:rsidRPr="00C800C6" w:rsidRDefault="000F03B7" w:rsidP="007605E6">
      <w:pPr>
        <w:rPr>
          <w:rFonts w:cs="Arial"/>
          <w:color w:val="000000" w:themeColor="text1"/>
          <w:szCs w:val="20"/>
        </w:rPr>
      </w:pPr>
    </w:p>
    <w:tbl>
      <w:tblPr>
        <w:tblW w:w="6780"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left w:w="70" w:type="dxa"/>
          <w:right w:w="70" w:type="dxa"/>
        </w:tblCellMar>
        <w:tblLook w:val="04A0" w:firstRow="1" w:lastRow="0" w:firstColumn="1" w:lastColumn="0" w:noHBand="0" w:noVBand="1"/>
      </w:tblPr>
      <w:tblGrid>
        <w:gridCol w:w="3340"/>
        <w:gridCol w:w="3440"/>
      </w:tblGrid>
      <w:tr w:rsidR="00A263FD" w:rsidRPr="00A263FD" w14:paraId="33C5019F" w14:textId="77777777" w:rsidTr="007D00B2">
        <w:trPr>
          <w:trHeight w:val="20"/>
          <w:jc w:val="center"/>
        </w:trPr>
        <w:tc>
          <w:tcPr>
            <w:tcW w:w="6780" w:type="dxa"/>
            <w:gridSpan w:val="2"/>
            <w:shd w:val="clear" w:color="auto" w:fill="F2F2F2" w:themeFill="background1" w:themeFillShade="F2"/>
            <w:noWrap/>
            <w:vAlign w:val="center"/>
            <w:hideMark/>
          </w:tcPr>
          <w:p w14:paraId="228A6EAF" w14:textId="77777777" w:rsidR="007605E6" w:rsidRPr="00A263FD" w:rsidRDefault="007605E6" w:rsidP="007D00B2">
            <w:pPr>
              <w:spacing w:line="276" w:lineRule="auto"/>
              <w:contextualSpacing/>
              <w:jc w:val="center"/>
              <w:rPr>
                <w:rFonts w:cs="Arial"/>
                <w:b/>
                <w:bCs/>
                <w:color w:val="000000" w:themeColor="text1"/>
                <w:szCs w:val="20"/>
              </w:rPr>
            </w:pPr>
            <w:r w:rsidRPr="00A263FD">
              <w:rPr>
                <w:rFonts w:cs="Arial"/>
                <w:b/>
                <w:bCs/>
                <w:color w:val="000000" w:themeColor="text1"/>
                <w:szCs w:val="20"/>
              </w:rPr>
              <w:t>Comité de Auditoría y Riesgos</w:t>
            </w:r>
          </w:p>
        </w:tc>
      </w:tr>
      <w:tr w:rsidR="00A263FD" w:rsidRPr="00A263FD" w14:paraId="2BBEA596" w14:textId="77777777" w:rsidTr="007D00B2">
        <w:trPr>
          <w:trHeight w:val="20"/>
          <w:jc w:val="center"/>
        </w:trPr>
        <w:tc>
          <w:tcPr>
            <w:tcW w:w="3340" w:type="dxa"/>
            <w:vAlign w:val="center"/>
            <w:hideMark/>
          </w:tcPr>
          <w:p w14:paraId="27DC06A2" w14:textId="1A3DA763" w:rsidR="007605E6" w:rsidRPr="00A263FD" w:rsidRDefault="006E4BE4" w:rsidP="007D00B2">
            <w:pPr>
              <w:spacing w:line="276" w:lineRule="auto"/>
              <w:contextualSpacing/>
              <w:rPr>
                <w:rFonts w:cs="Arial"/>
                <w:color w:val="000000" w:themeColor="text1"/>
                <w:szCs w:val="20"/>
              </w:rPr>
            </w:pPr>
            <w:r w:rsidRPr="00A263FD">
              <w:rPr>
                <w:rFonts w:cs="Arial"/>
                <w:color w:val="000000" w:themeColor="text1"/>
                <w:szCs w:val="20"/>
              </w:rPr>
              <w:t xml:space="preserve">Shannon Music </w:t>
            </w:r>
          </w:p>
        </w:tc>
        <w:tc>
          <w:tcPr>
            <w:tcW w:w="3440" w:type="dxa"/>
            <w:noWrap/>
            <w:vAlign w:val="center"/>
            <w:hideMark/>
          </w:tcPr>
          <w:p w14:paraId="3EF72E79" w14:textId="637A269C" w:rsidR="007605E6" w:rsidRPr="00A263FD" w:rsidRDefault="007605E6" w:rsidP="007D00B2">
            <w:pPr>
              <w:spacing w:line="276" w:lineRule="auto"/>
              <w:contextualSpacing/>
              <w:jc w:val="center"/>
              <w:rPr>
                <w:rFonts w:cs="Arial"/>
                <w:color w:val="000000" w:themeColor="text1"/>
                <w:szCs w:val="20"/>
              </w:rPr>
            </w:pPr>
            <w:r w:rsidRPr="00A263FD">
              <w:rPr>
                <w:rFonts w:cs="Arial"/>
                <w:color w:val="000000" w:themeColor="text1"/>
                <w:szCs w:val="20"/>
              </w:rPr>
              <w:t>President</w:t>
            </w:r>
            <w:r w:rsidR="005E183D" w:rsidRPr="00A263FD">
              <w:rPr>
                <w:rFonts w:cs="Arial"/>
                <w:color w:val="000000" w:themeColor="text1"/>
                <w:szCs w:val="20"/>
              </w:rPr>
              <w:t>e</w:t>
            </w:r>
          </w:p>
        </w:tc>
      </w:tr>
      <w:tr w:rsidR="00A263FD" w:rsidRPr="00A263FD" w14:paraId="2D5B0389" w14:textId="77777777" w:rsidTr="007D00B2">
        <w:trPr>
          <w:trHeight w:val="20"/>
          <w:jc w:val="center"/>
        </w:trPr>
        <w:tc>
          <w:tcPr>
            <w:tcW w:w="3340" w:type="dxa"/>
            <w:vAlign w:val="center"/>
            <w:hideMark/>
          </w:tcPr>
          <w:p w14:paraId="4BE325DC" w14:textId="44F64464"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 xml:space="preserve">Arturo Alexis Loría               </w:t>
            </w:r>
          </w:p>
        </w:tc>
        <w:tc>
          <w:tcPr>
            <w:tcW w:w="3440" w:type="dxa"/>
            <w:noWrap/>
            <w:vAlign w:val="center"/>
            <w:hideMark/>
          </w:tcPr>
          <w:p w14:paraId="643055DE" w14:textId="77777777" w:rsidR="007605E6" w:rsidRPr="00A263FD" w:rsidRDefault="007605E6" w:rsidP="007D00B2">
            <w:pPr>
              <w:spacing w:line="276" w:lineRule="auto"/>
              <w:contextualSpacing/>
              <w:jc w:val="center"/>
              <w:rPr>
                <w:rFonts w:cs="Arial"/>
                <w:color w:val="000000" w:themeColor="text1"/>
                <w:szCs w:val="20"/>
              </w:rPr>
            </w:pPr>
            <w:r w:rsidRPr="00A263FD">
              <w:rPr>
                <w:rFonts w:cs="Arial"/>
                <w:color w:val="000000" w:themeColor="text1"/>
                <w:szCs w:val="20"/>
              </w:rPr>
              <w:t>Secretario</w:t>
            </w:r>
          </w:p>
        </w:tc>
      </w:tr>
      <w:tr w:rsidR="00A263FD" w:rsidRPr="00A263FD" w14:paraId="72ADCBFD" w14:textId="77777777" w:rsidTr="007D00B2">
        <w:trPr>
          <w:trHeight w:val="20"/>
          <w:jc w:val="center"/>
        </w:trPr>
        <w:tc>
          <w:tcPr>
            <w:tcW w:w="3340" w:type="dxa"/>
            <w:vAlign w:val="center"/>
            <w:hideMark/>
          </w:tcPr>
          <w:p w14:paraId="17A3691A" w14:textId="36AA8F43" w:rsidR="007605E6" w:rsidRPr="00A263FD" w:rsidRDefault="007605E6" w:rsidP="007D00B2">
            <w:pPr>
              <w:spacing w:line="276" w:lineRule="auto"/>
              <w:contextualSpacing/>
              <w:rPr>
                <w:rFonts w:cs="Arial"/>
                <w:color w:val="000000" w:themeColor="text1"/>
                <w:szCs w:val="20"/>
              </w:rPr>
            </w:pPr>
            <w:r w:rsidRPr="00A263FD">
              <w:rPr>
                <w:rFonts w:cs="Arial"/>
                <w:color w:val="000000" w:themeColor="text1"/>
                <w:szCs w:val="20"/>
              </w:rPr>
              <w:t xml:space="preserve">Roberto Truque                        </w:t>
            </w:r>
          </w:p>
        </w:tc>
        <w:tc>
          <w:tcPr>
            <w:tcW w:w="3440" w:type="dxa"/>
            <w:noWrap/>
            <w:vAlign w:val="center"/>
            <w:hideMark/>
          </w:tcPr>
          <w:p w14:paraId="7303C51D" w14:textId="77777777" w:rsidR="007605E6" w:rsidRPr="00A263FD" w:rsidRDefault="007605E6" w:rsidP="007D00B2">
            <w:pPr>
              <w:spacing w:line="276" w:lineRule="auto"/>
              <w:contextualSpacing/>
              <w:jc w:val="center"/>
              <w:rPr>
                <w:rFonts w:cs="Arial"/>
                <w:color w:val="000000" w:themeColor="text1"/>
                <w:szCs w:val="20"/>
              </w:rPr>
            </w:pPr>
            <w:r w:rsidRPr="00A263FD">
              <w:rPr>
                <w:rFonts w:cs="Arial"/>
                <w:color w:val="000000" w:themeColor="text1"/>
                <w:szCs w:val="20"/>
              </w:rPr>
              <w:t>Miembro</w:t>
            </w:r>
          </w:p>
        </w:tc>
      </w:tr>
      <w:tr w:rsidR="00A263FD" w:rsidRPr="00A263FD" w14:paraId="517F68F4" w14:textId="77777777" w:rsidTr="007D00B2">
        <w:trPr>
          <w:trHeight w:val="20"/>
          <w:jc w:val="center"/>
        </w:trPr>
        <w:tc>
          <w:tcPr>
            <w:tcW w:w="3340" w:type="dxa"/>
            <w:vAlign w:val="center"/>
          </w:tcPr>
          <w:p w14:paraId="0D9E2B14" w14:textId="4846DC80" w:rsidR="009E249B" w:rsidRPr="00A263FD" w:rsidRDefault="009E249B" w:rsidP="007D00B2">
            <w:pPr>
              <w:spacing w:line="276" w:lineRule="auto"/>
              <w:contextualSpacing/>
              <w:rPr>
                <w:rFonts w:cs="Arial"/>
                <w:color w:val="000000" w:themeColor="text1"/>
                <w:szCs w:val="20"/>
              </w:rPr>
            </w:pPr>
            <w:r w:rsidRPr="00A263FD">
              <w:rPr>
                <w:rFonts w:cs="Arial"/>
                <w:color w:val="000000" w:themeColor="text1"/>
                <w:szCs w:val="20"/>
              </w:rPr>
              <w:t xml:space="preserve">Sergio Egloff </w:t>
            </w:r>
          </w:p>
        </w:tc>
        <w:tc>
          <w:tcPr>
            <w:tcW w:w="3440" w:type="dxa"/>
            <w:noWrap/>
            <w:vAlign w:val="center"/>
          </w:tcPr>
          <w:p w14:paraId="07E75A49" w14:textId="02E502AA" w:rsidR="009E249B" w:rsidRPr="00A263FD" w:rsidRDefault="009E249B" w:rsidP="007D00B2">
            <w:pPr>
              <w:spacing w:line="276" w:lineRule="auto"/>
              <w:contextualSpacing/>
              <w:jc w:val="center"/>
              <w:rPr>
                <w:rFonts w:cs="Arial"/>
                <w:color w:val="000000" w:themeColor="text1"/>
                <w:szCs w:val="20"/>
              </w:rPr>
            </w:pPr>
            <w:r w:rsidRPr="00A263FD">
              <w:rPr>
                <w:rFonts w:cs="Arial"/>
                <w:color w:val="000000" w:themeColor="text1"/>
                <w:szCs w:val="20"/>
              </w:rPr>
              <w:t>Miembro</w:t>
            </w:r>
          </w:p>
        </w:tc>
      </w:tr>
    </w:tbl>
    <w:p w14:paraId="7322B665" w14:textId="77777777" w:rsidR="00364513" w:rsidRDefault="00364513" w:rsidP="002141AD">
      <w:pPr>
        <w:spacing w:line="240" w:lineRule="auto"/>
        <w:rPr>
          <w:rFonts w:cs="Arial"/>
          <w:color w:val="000000" w:themeColor="text1"/>
          <w:sz w:val="18"/>
          <w:szCs w:val="18"/>
        </w:rPr>
      </w:pPr>
    </w:p>
    <w:tbl>
      <w:tblPr>
        <w:tblW w:w="6780"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left w:w="70" w:type="dxa"/>
          <w:right w:w="70" w:type="dxa"/>
        </w:tblCellMar>
        <w:tblLook w:val="04A0" w:firstRow="1" w:lastRow="0" w:firstColumn="1" w:lastColumn="0" w:noHBand="0" w:noVBand="1"/>
      </w:tblPr>
      <w:tblGrid>
        <w:gridCol w:w="3340"/>
        <w:gridCol w:w="3440"/>
      </w:tblGrid>
      <w:tr w:rsidR="00364513" w:rsidRPr="00A263FD" w14:paraId="43F69815" w14:textId="77777777" w:rsidTr="004B4133">
        <w:trPr>
          <w:trHeight w:val="20"/>
          <w:jc w:val="center"/>
        </w:trPr>
        <w:tc>
          <w:tcPr>
            <w:tcW w:w="6780" w:type="dxa"/>
            <w:gridSpan w:val="2"/>
            <w:shd w:val="clear" w:color="auto" w:fill="F2F2F2" w:themeFill="background1" w:themeFillShade="F2"/>
            <w:noWrap/>
            <w:vAlign w:val="center"/>
            <w:hideMark/>
          </w:tcPr>
          <w:p w14:paraId="3F6C9756" w14:textId="1EEE680B" w:rsidR="00364513" w:rsidRPr="00A263FD" w:rsidRDefault="00364513" w:rsidP="004B4133">
            <w:pPr>
              <w:spacing w:line="276" w:lineRule="auto"/>
              <w:contextualSpacing/>
              <w:jc w:val="center"/>
              <w:rPr>
                <w:rFonts w:cs="Arial"/>
                <w:b/>
                <w:bCs/>
                <w:color w:val="000000" w:themeColor="text1"/>
                <w:szCs w:val="20"/>
              </w:rPr>
            </w:pPr>
            <w:r w:rsidRPr="00A263FD">
              <w:rPr>
                <w:rFonts w:cs="Arial"/>
                <w:b/>
                <w:bCs/>
                <w:color w:val="000000" w:themeColor="text1"/>
                <w:szCs w:val="20"/>
              </w:rPr>
              <w:t xml:space="preserve">Comité de </w:t>
            </w:r>
            <w:r w:rsidR="007232BE">
              <w:rPr>
                <w:rFonts w:cs="Arial"/>
                <w:b/>
                <w:bCs/>
                <w:color w:val="000000" w:themeColor="text1"/>
                <w:szCs w:val="20"/>
              </w:rPr>
              <w:t>Gestión</w:t>
            </w:r>
            <w:r w:rsidR="004B2CD7">
              <w:rPr>
                <w:rFonts w:cs="Arial"/>
                <w:b/>
                <w:bCs/>
                <w:color w:val="000000" w:themeColor="text1"/>
                <w:szCs w:val="20"/>
              </w:rPr>
              <w:t xml:space="preserve"> de Capital</w:t>
            </w:r>
            <w:r>
              <w:rPr>
                <w:rFonts w:cs="Arial"/>
                <w:b/>
                <w:bCs/>
                <w:color w:val="000000" w:themeColor="text1"/>
                <w:szCs w:val="20"/>
              </w:rPr>
              <w:t xml:space="preserve"> Humano</w:t>
            </w:r>
          </w:p>
        </w:tc>
      </w:tr>
      <w:tr w:rsidR="00364513" w:rsidRPr="00A263FD" w14:paraId="261D9C03" w14:textId="77777777" w:rsidTr="004B4133">
        <w:trPr>
          <w:trHeight w:val="20"/>
          <w:jc w:val="center"/>
        </w:trPr>
        <w:tc>
          <w:tcPr>
            <w:tcW w:w="3340" w:type="dxa"/>
            <w:vAlign w:val="center"/>
            <w:hideMark/>
          </w:tcPr>
          <w:p w14:paraId="66352F4C" w14:textId="63219428" w:rsidR="00364513" w:rsidRPr="00A263FD" w:rsidRDefault="004B2CD7" w:rsidP="004B4133">
            <w:pPr>
              <w:spacing w:line="276" w:lineRule="auto"/>
              <w:contextualSpacing/>
              <w:rPr>
                <w:rFonts w:cs="Arial"/>
                <w:color w:val="000000" w:themeColor="text1"/>
                <w:szCs w:val="20"/>
              </w:rPr>
            </w:pPr>
            <w:r>
              <w:rPr>
                <w:rFonts w:cs="Arial"/>
                <w:color w:val="000000" w:themeColor="text1"/>
                <w:szCs w:val="20"/>
              </w:rPr>
              <w:t>José Rossi</w:t>
            </w:r>
          </w:p>
        </w:tc>
        <w:tc>
          <w:tcPr>
            <w:tcW w:w="3440" w:type="dxa"/>
            <w:noWrap/>
            <w:vAlign w:val="center"/>
            <w:hideMark/>
          </w:tcPr>
          <w:p w14:paraId="2164765D" w14:textId="77777777" w:rsidR="00364513" w:rsidRPr="00A263FD" w:rsidRDefault="00364513" w:rsidP="004B4133">
            <w:pPr>
              <w:spacing w:line="276" w:lineRule="auto"/>
              <w:contextualSpacing/>
              <w:jc w:val="center"/>
              <w:rPr>
                <w:rFonts w:cs="Arial"/>
                <w:color w:val="000000" w:themeColor="text1"/>
                <w:szCs w:val="20"/>
              </w:rPr>
            </w:pPr>
            <w:r w:rsidRPr="00A263FD">
              <w:rPr>
                <w:rFonts w:cs="Arial"/>
                <w:color w:val="000000" w:themeColor="text1"/>
                <w:szCs w:val="20"/>
              </w:rPr>
              <w:t>Presidente</w:t>
            </w:r>
          </w:p>
        </w:tc>
      </w:tr>
      <w:tr w:rsidR="00364513" w:rsidRPr="00A263FD" w14:paraId="6961F24B" w14:textId="77777777" w:rsidTr="004B4133">
        <w:trPr>
          <w:trHeight w:val="20"/>
          <w:jc w:val="center"/>
        </w:trPr>
        <w:tc>
          <w:tcPr>
            <w:tcW w:w="3340" w:type="dxa"/>
            <w:vAlign w:val="center"/>
            <w:hideMark/>
          </w:tcPr>
          <w:p w14:paraId="58F6EAD7" w14:textId="4627CA45" w:rsidR="00364513" w:rsidRPr="00A263FD" w:rsidRDefault="004B2CD7" w:rsidP="004B4133">
            <w:pPr>
              <w:spacing w:line="276" w:lineRule="auto"/>
              <w:contextualSpacing/>
              <w:rPr>
                <w:rFonts w:cs="Arial"/>
                <w:color w:val="000000" w:themeColor="text1"/>
                <w:szCs w:val="20"/>
              </w:rPr>
            </w:pPr>
            <w:r>
              <w:rPr>
                <w:rFonts w:cs="Arial"/>
                <w:color w:val="000000" w:themeColor="text1"/>
                <w:szCs w:val="20"/>
              </w:rPr>
              <w:t>Wilhelm Steinvorth</w:t>
            </w:r>
            <w:r w:rsidR="00364513" w:rsidRPr="00A263FD">
              <w:rPr>
                <w:rFonts w:cs="Arial"/>
                <w:color w:val="000000" w:themeColor="text1"/>
                <w:szCs w:val="20"/>
              </w:rPr>
              <w:t xml:space="preserve">              </w:t>
            </w:r>
          </w:p>
        </w:tc>
        <w:tc>
          <w:tcPr>
            <w:tcW w:w="3440" w:type="dxa"/>
            <w:noWrap/>
            <w:vAlign w:val="center"/>
            <w:hideMark/>
          </w:tcPr>
          <w:p w14:paraId="139C2C73" w14:textId="2B235E8B" w:rsidR="00364513" w:rsidRPr="00A263FD" w:rsidRDefault="004B2CD7" w:rsidP="004B4133">
            <w:pPr>
              <w:spacing w:line="276" w:lineRule="auto"/>
              <w:contextualSpacing/>
              <w:jc w:val="center"/>
              <w:rPr>
                <w:rFonts w:cs="Arial"/>
                <w:color w:val="000000" w:themeColor="text1"/>
                <w:szCs w:val="20"/>
              </w:rPr>
            </w:pPr>
            <w:r>
              <w:rPr>
                <w:rFonts w:cs="Arial"/>
                <w:color w:val="000000" w:themeColor="text1"/>
                <w:szCs w:val="20"/>
              </w:rPr>
              <w:t>Miembro</w:t>
            </w:r>
          </w:p>
        </w:tc>
      </w:tr>
      <w:tr w:rsidR="00364513" w:rsidRPr="00A263FD" w14:paraId="0D7A0F02" w14:textId="77777777" w:rsidTr="004B4133">
        <w:trPr>
          <w:trHeight w:val="20"/>
          <w:jc w:val="center"/>
        </w:trPr>
        <w:tc>
          <w:tcPr>
            <w:tcW w:w="3340" w:type="dxa"/>
            <w:vAlign w:val="center"/>
            <w:hideMark/>
          </w:tcPr>
          <w:p w14:paraId="6D992220" w14:textId="58749D42" w:rsidR="00364513" w:rsidRPr="00A263FD" w:rsidRDefault="004B2CD7" w:rsidP="004B4133">
            <w:pPr>
              <w:spacing w:line="276" w:lineRule="auto"/>
              <w:contextualSpacing/>
              <w:rPr>
                <w:rFonts w:cs="Arial"/>
                <w:color w:val="000000" w:themeColor="text1"/>
                <w:szCs w:val="20"/>
              </w:rPr>
            </w:pPr>
            <w:r>
              <w:rPr>
                <w:rFonts w:cs="Arial"/>
                <w:color w:val="000000" w:themeColor="text1"/>
                <w:szCs w:val="20"/>
              </w:rPr>
              <w:t>Phillipe Garnier</w:t>
            </w:r>
            <w:r w:rsidRPr="00A263FD">
              <w:rPr>
                <w:rFonts w:cs="Arial"/>
                <w:color w:val="000000" w:themeColor="text1"/>
                <w:szCs w:val="20"/>
              </w:rPr>
              <w:t xml:space="preserve">              </w:t>
            </w:r>
          </w:p>
        </w:tc>
        <w:tc>
          <w:tcPr>
            <w:tcW w:w="3440" w:type="dxa"/>
            <w:noWrap/>
            <w:vAlign w:val="center"/>
            <w:hideMark/>
          </w:tcPr>
          <w:p w14:paraId="26BF21A2" w14:textId="77777777" w:rsidR="00364513" w:rsidRPr="00A263FD" w:rsidRDefault="00364513" w:rsidP="004B4133">
            <w:pPr>
              <w:spacing w:line="276" w:lineRule="auto"/>
              <w:contextualSpacing/>
              <w:jc w:val="center"/>
              <w:rPr>
                <w:rFonts w:cs="Arial"/>
                <w:color w:val="000000" w:themeColor="text1"/>
                <w:szCs w:val="20"/>
              </w:rPr>
            </w:pPr>
            <w:r w:rsidRPr="00A263FD">
              <w:rPr>
                <w:rFonts w:cs="Arial"/>
                <w:color w:val="000000" w:themeColor="text1"/>
                <w:szCs w:val="20"/>
              </w:rPr>
              <w:t>Miembro</w:t>
            </w:r>
          </w:p>
        </w:tc>
      </w:tr>
      <w:tr w:rsidR="00364513" w:rsidRPr="00A263FD" w14:paraId="3F37B051" w14:textId="77777777" w:rsidTr="004B4133">
        <w:trPr>
          <w:trHeight w:val="20"/>
          <w:jc w:val="center"/>
        </w:trPr>
        <w:tc>
          <w:tcPr>
            <w:tcW w:w="3340" w:type="dxa"/>
            <w:vAlign w:val="center"/>
          </w:tcPr>
          <w:p w14:paraId="1E9E7A53" w14:textId="37ECD6CE" w:rsidR="00364513" w:rsidRPr="00A263FD" w:rsidRDefault="004B2CD7" w:rsidP="004B4133">
            <w:pPr>
              <w:spacing w:line="276" w:lineRule="auto"/>
              <w:contextualSpacing/>
              <w:rPr>
                <w:rFonts w:cs="Arial"/>
                <w:color w:val="000000" w:themeColor="text1"/>
                <w:szCs w:val="20"/>
              </w:rPr>
            </w:pPr>
            <w:r>
              <w:rPr>
                <w:rFonts w:cs="Arial"/>
                <w:color w:val="000000" w:themeColor="text1"/>
                <w:szCs w:val="20"/>
              </w:rPr>
              <w:t>Emilia Amado</w:t>
            </w:r>
          </w:p>
        </w:tc>
        <w:tc>
          <w:tcPr>
            <w:tcW w:w="3440" w:type="dxa"/>
            <w:noWrap/>
            <w:vAlign w:val="center"/>
          </w:tcPr>
          <w:p w14:paraId="40C77747" w14:textId="77777777" w:rsidR="00364513" w:rsidRPr="00A263FD" w:rsidRDefault="00364513" w:rsidP="004B4133">
            <w:pPr>
              <w:spacing w:line="276" w:lineRule="auto"/>
              <w:contextualSpacing/>
              <w:jc w:val="center"/>
              <w:rPr>
                <w:rFonts w:cs="Arial"/>
                <w:color w:val="000000" w:themeColor="text1"/>
                <w:szCs w:val="20"/>
              </w:rPr>
            </w:pPr>
            <w:r w:rsidRPr="00A263FD">
              <w:rPr>
                <w:rFonts w:cs="Arial"/>
                <w:color w:val="000000" w:themeColor="text1"/>
                <w:szCs w:val="20"/>
              </w:rPr>
              <w:t>Miembro</w:t>
            </w:r>
          </w:p>
        </w:tc>
      </w:tr>
    </w:tbl>
    <w:p w14:paraId="46CBB329" w14:textId="77777777" w:rsidR="00364513" w:rsidRDefault="00364513" w:rsidP="002141AD">
      <w:pPr>
        <w:spacing w:line="240" w:lineRule="auto"/>
        <w:rPr>
          <w:rFonts w:cs="Arial"/>
          <w:color w:val="000000" w:themeColor="text1"/>
          <w:sz w:val="18"/>
          <w:szCs w:val="18"/>
        </w:rPr>
      </w:pPr>
    </w:p>
    <w:tbl>
      <w:tblPr>
        <w:tblW w:w="6780"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left w:w="70" w:type="dxa"/>
          <w:right w:w="70" w:type="dxa"/>
        </w:tblCellMar>
        <w:tblLook w:val="04A0" w:firstRow="1" w:lastRow="0" w:firstColumn="1" w:lastColumn="0" w:noHBand="0" w:noVBand="1"/>
      </w:tblPr>
      <w:tblGrid>
        <w:gridCol w:w="3340"/>
        <w:gridCol w:w="3440"/>
      </w:tblGrid>
      <w:tr w:rsidR="00364513" w:rsidRPr="00A263FD" w14:paraId="5D9DD6FF" w14:textId="77777777" w:rsidTr="004B4133">
        <w:trPr>
          <w:trHeight w:val="20"/>
          <w:jc w:val="center"/>
        </w:trPr>
        <w:tc>
          <w:tcPr>
            <w:tcW w:w="6780" w:type="dxa"/>
            <w:gridSpan w:val="2"/>
            <w:shd w:val="clear" w:color="auto" w:fill="F2F2F2" w:themeFill="background1" w:themeFillShade="F2"/>
            <w:noWrap/>
            <w:vAlign w:val="center"/>
            <w:hideMark/>
          </w:tcPr>
          <w:p w14:paraId="71F1A041" w14:textId="0632B161" w:rsidR="00364513" w:rsidRPr="00A263FD" w:rsidRDefault="00364513" w:rsidP="004B4133">
            <w:pPr>
              <w:spacing w:line="276" w:lineRule="auto"/>
              <w:contextualSpacing/>
              <w:jc w:val="center"/>
              <w:rPr>
                <w:rFonts w:cs="Arial"/>
                <w:b/>
                <w:bCs/>
                <w:color w:val="000000" w:themeColor="text1"/>
                <w:szCs w:val="20"/>
              </w:rPr>
            </w:pPr>
            <w:r w:rsidRPr="00A263FD">
              <w:rPr>
                <w:rFonts w:cs="Arial"/>
                <w:b/>
                <w:bCs/>
                <w:color w:val="000000" w:themeColor="text1"/>
                <w:szCs w:val="20"/>
              </w:rPr>
              <w:t xml:space="preserve">Comité </w:t>
            </w:r>
            <w:r w:rsidR="000F358B">
              <w:rPr>
                <w:rFonts w:cs="Arial"/>
                <w:b/>
                <w:bCs/>
                <w:color w:val="000000" w:themeColor="text1"/>
                <w:szCs w:val="20"/>
              </w:rPr>
              <w:t>Inmobiliario</w:t>
            </w:r>
          </w:p>
        </w:tc>
      </w:tr>
      <w:tr w:rsidR="00364513" w:rsidRPr="00A263FD" w14:paraId="72B0563A" w14:textId="77777777" w:rsidTr="004B4133">
        <w:trPr>
          <w:trHeight w:val="20"/>
          <w:jc w:val="center"/>
        </w:trPr>
        <w:tc>
          <w:tcPr>
            <w:tcW w:w="3340" w:type="dxa"/>
            <w:vAlign w:val="center"/>
            <w:hideMark/>
          </w:tcPr>
          <w:p w14:paraId="0B4DD85F" w14:textId="088AC7A4" w:rsidR="00364513" w:rsidRPr="00A263FD" w:rsidRDefault="000F358B" w:rsidP="004B4133">
            <w:pPr>
              <w:spacing w:line="276" w:lineRule="auto"/>
              <w:contextualSpacing/>
              <w:rPr>
                <w:rFonts w:cs="Arial"/>
                <w:color w:val="000000" w:themeColor="text1"/>
                <w:szCs w:val="20"/>
              </w:rPr>
            </w:pPr>
            <w:r>
              <w:rPr>
                <w:rFonts w:cs="Arial"/>
                <w:color w:val="000000" w:themeColor="text1"/>
                <w:szCs w:val="20"/>
              </w:rPr>
              <w:t>Phillipe Garnier</w:t>
            </w:r>
          </w:p>
        </w:tc>
        <w:tc>
          <w:tcPr>
            <w:tcW w:w="3440" w:type="dxa"/>
            <w:noWrap/>
            <w:vAlign w:val="center"/>
            <w:hideMark/>
          </w:tcPr>
          <w:p w14:paraId="44725EEC" w14:textId="77777777" w:rsidR="00364513" w:rsidRPr="00A263FD" w:rsidRDefault="00364513" w:rsidP="004B4133">
            <w:pPr>
              <w:spacing w:line="276" w:lineRule="auto"/>
              <w:contextualSpacing/>
              <w:jc w:val="center"/>
              <w:rPr>
                <w:rFonts w:cs="Arial"/>
                <w:color w:val="000000" w:themeColor="text1"/>
                <w:szCs w:val="20"/>
              </w:rPr>
            </w:pPr>
            <w:r w:rsidRPr="00A263FD">
              <w:rPr>
                <w:rFonts w:cs="Arial"/>
                <w:color w:val="000000" w:themeColor="text1"/>
                <w:szCs w:val="20"/>
              </w:rPr>
              <w:t>Presidente</w:t>
            </w:r>
          </w:p>
        </w:tc>
      </w:tr>
      <w:tr w:rsidR="00364513" w:rsidRPr="00A263FD" w14:paraId="1DAC33AD" w14:textId="77777777" w:rsidTr="004B4133">
        <w:trPr>
          <w:trHeight w:val="20"/>
          <w:jc w:val="center"/>
        </w:trPr>
        <w:tc>
          <w:tcPr>
            <w:tcW w:w="3340" w:type="dxa"/>
            <w:vAlign w:val="center"/>
            <w:hideMark/>
          </w:tcPr>
          <w:p w14:paraId="71E8EEBF" w14:textId="4C18AC2A" w:rsidR="00364513" w:rsidRPr="00A263FD" w:rsidRDefault="007A0D35" w:rsidP="004B4133">
            <w:pPr>
              <w:spacing w:line="276" w:lineRule="auto"/>
              <w:contextualSpacing/>
              <w:rPr>
                <w:rFonts w:cs="Arial"/>
                <w:color w:val="000000" w:themeColor="text1"/>
                <w:szCs w:val="20"/>
              </w:rPr>
            </w:pPr>
            <w:r>
              <w:rPr>
                <w:rFonts w:cs="Arial"/>
                <w:color w:val="000000" w:themeColor="text1"/>
                <w:szCs w:val="20"/>
              </w:rPr>
              <w:t>Wilhelm Steinvorth</w:t>
            </w:r>
            <w:r w:rsidR="00364513" w:rsidRPr="00A263FD">
              <w:rPr>
                <w:rFonts w:cs="Arial"/>
                <w:color w:val="000000" w:themeColor="text1"/>
                <w:szCs w:val="20"/>
              </w:rPr>
              <w:t xml:space="preserve">              </w:t>
            </w:r>
          </w:p>
        </w:tc>
        <w:tc>
          <w:tcPr>
            <w:tcW w:w="3440" w:type="dxa"/>
            <w:noWrap/>
            <w:vAlign w:val="center"/>
            <w:hideMark/>
          </w:tcPr>
          <w:p w14:paraId="101C0303" w14:textId="6C9B819B" w:rsidR="00364513" w:rsidRPr="00A263FD" w:rsidRDefault="007A0D35" w:rsidP="004B4133">
            <w:pPr>
              <w:spacing w:line="276" w:lineRule="auto"/>
              <w:contextualSpacing/>
              <w:jc w:val="center"/>
              <w:rPr>
                <w:rFonts w:cs="Arial"/>
                <w:color w:val="000000" w:themeColor="text1"/>
                <w:szCs w:val="20"/>
              </w:rPr>
            </w:pPr>
            <w:r>
              <w:rPr>
                <w:rFonts w:cs="Arial"/>
                <w:color w:val="000000" w:themeColor="text1"/>
                <w:szCs w:val="20"/>
              </w:rPr>
              <w:t>Miembro</w:t>
            </w:r>
          </w:p>
        </w:tc>
      </w:tr>
      <w:tr w:rsidR="00364513" w:rsidRPr="00A263FD" w14:paraId="51CD5CBE" w14:textId="77777777" w:rsidTr="004B4133">
        <w:trPr>
          <w:trHeight w:val="20"/>
          <w:jc w:val="center"/>
        </w:trPr>
        <w:tc>
          <w:tcPr>
            <w:tcW w:w="3340" w:type="dxa"/>
            <w:vAlign w:val="center"/>
            <w:hideMark/>
          </w:tcPr>
          <w:p w14:paraId="7247466A" w14:textId="00D24FDB" w:rsidR="00364513" w:rsidRPr="00A263FD" w:rsidRDefault="007E74CA" w:rsidP="004B4133">
            <w:pPr>
              <w:spacing w:line="276" w:lineRule="auto"/>
              <w:contextualSpacing/>
              <w:rPr>
                <w:rFonts w:cs="Arial"/>
                <w:color w:val="000000" w:themeColor="text1"/>
                <w:szCs w:val="20"/>
              </w:rPr>
            </w:pPr>
            <w:r>
              <w:rPr>
                <w:rFonts w:cs="Arial"/>
                <w:color w:val="000000" w:themeColor="text1"/>
                <w:szCs w:val="20"/>
              </w:rPr>
              <w:t>José Rossi</w:t>
            </w:r>
            <w:r w:rsidR="00364513" w:rsidRPr="00A263FD">
              <w:rPr>
                <w:rFonts w:cs="Arial"/>
                <w:color w:val="000000" w:themeColor="text1"/>
                <w:szCs w:val="20"/>
              </w:rPr>
              <w:t xml:space="preserve">                        </w:t>
            </w:r>
          </w:p>
        </w:tc>
        <w:tc>
          <w:tcPr>
            <w:tcW w:w="3440" w:type="dxa"/>
            <w:noWrap/>
            <w:vAlign w:val="center"/>
            <w:hideMark/>
          </w:tcPr>
          <w:p w14:paraId="33655728" w14:textId="77777777" w:rsidR="00364513" w:rsidRPr="00A263FD" w:rsidRDefault="00364513" w:rsidP="004B4133">
            <w:pPr>
              <w:spacing w:line="276" w:lineRule="auto"/>
              <w:contextualSpacing/>
              <w:jc w:val="center"/>
              <w:rPr>
                <w:rFonts w:cs="Arial"/>
                <w:color w:val="000000" w:themeColor="text1"/>
                <w:szCs w:val="20"/>
              </w:rPr>
            </w:pPr>
            <w:r w:rsidRPr="00A263FD">
              <w:rPr>
                <w:rFonts w:cs="Arial"/>
                <w:color w:val="000000" w:themeColor="text1"/>
                <w:szCs w:val="20"/>
              </w:rPr>
              <w:t>Miembro</w:t>
            </w:r>
          </w:p>
        </w:tc>
      </w:tr>
      <w:tr w:rsidR="00364513" w:rsidRPr="00A263FD" w14:paraId="18991739" w14:textId="77777777" w:rsidTr="004B4133">
        <w:trPr>
          <w:trHeight w:val="20"/>
          <w:jc w:val="center"/>
        </w:trPr>
        <w:tc>
          <w:tcPr>
            <w:tcW w:w="3340" w:type="dxa"/>
            <w:vAlign w:val="center"/>
          </w:tcPr>
          <w:p w14:paraId="4E6BBC3D" w14:textId="607887E8" w:rsidR="00364513" w:rsidRPr="00A263FD" w:rsidRDefault="007E74CA" w:rsidP="004B4133">
            <w:pPr>
              <w:spacing w:line="276" w:lineRule="auto"/>
              <w:contextualSpacing/>
              <w:rPr>
                <w:rFonts w:cs="Arial"/>
                <w:color w:val="000000" w:themeColor="text1"/>
                <w:szCs w:val="20"/>
              </w:rPr>
            </w:pPr>
            <w:r>
              <w:rPr>
                <w:rFonts w:cs="Arial"/>
                <w:color w:val="000000" w:themeColor="text1"/>
                <w:szCs w:val="20"/>
              </w:rPr>
              <w:t>Jaime Jiménez</w:t>
            </w:r>
          </w:p>
        </w:tc>
        <w:tc>
          <w:tcPr>
            <w:tcW w:w="3440" w:type="dxa"/>
            <w:noWrap/>
            <w:vAlign w:val="center"/>
          </w:tcPr>
          <w:p w14:paraId="16215A7C" w14:textId="77777777" w:rsidR="00364513" w:rsidRPr="00A263FD" w:rsidRDefault="00364513" w:rsidP="004B4133">
            <w:pPr>
              <w:spacing w:line="276" w:lineRule="auto"/>
              <w:contextualSpacing/>
              <w:jc w:val="center"/>
              <w:rPr>
                <w:rFonts w:cs="Arial"/>
                <w:color w:val="000000" w:themeColor="text1"/>
                <w:szCs w:val="20"/>
              </w:rPr>
            </w:pPr>
            <w:r w:rsidRPr="00A263FD">
              <w:rPr>
                <w:rFonts w:cs="Arial"/>
                <w:color w:val="000000" w:themeColor="text1"/>
                <w:szCs w:val="20"/>
              </w:rPr>
              <w:t>Miembro</w:t>
            </w:r>
          </w:p>
        </w:tc>
      </w:tr>
    </w:tbl>
    <w:p w14:paraId="0FCAFF74" w14:textId="77777777" w:rsidR="00364513" w:rsidRDefault="00364513" w:rsidP="002141AD">
      <w:pPr>
        <w:spacing w:line="240" w:lineRule="auto"/>
        <w:rPr>
          <w:rFonts w:cs="Arial"/>
          <w:color w:val="000000" w:themeColor="text1"/>
          <w:sz w:val="18"/>
          <w:szCs w:val="18"/>
        </w:rPr>
      </w:pPr>
    </w:p>
    <w:p w14:paraId="57C8247E" w14:textId="476F3181" w:rsidR="007605E6" w:rsidRDefault="007605E6" w:rsidP="002141AD">
      <w:pPr>
        <w:spacing w:line="240" w:lineRule="auto"/>
        <w:rPr>
          <w:rFonts w:cs="Arial"/>
          <w:color w:val="000000" w:themeColor="text1"/>
          <w:sz w:val="18"/>
          <w:szCs w:val="18"/>
        </w:rPr>
      </w:pPr>
      <w:r w:rsidRPr="00A263FD">
        <w:rPr>
          <w:rFonts w:cs="Arial"/>
          <w:color w:val="000000" w:themeColor="text1"/>
          <w:sz w:val="18"/>
          <w:szCs w:val="18"/>
        </w:rPr>
        <w:t xml:space="preserve">Nota: No existen relaciones de parentesco entre los miembros de la Junta Directiva y los miembros de la Administración.  </w:t>
      </w:r>
    </w:p>
    <w:p w14:paraId="419C2F81" w14:textId="77777777" w:rsidR="00364513" w:rsidRPr="00A263FD" w:rsidRDefault="00364513" w:rsidP="002141AD">
      <w:pPr>
        <w:spacing w:line="240" w:lineRule="auto"/>
        <w:rPr>
          <w:rFonts w:cs="Arial"/>
          <w:color w:val="000000" w:themeColor="text1"/>
          <w:sz w:val="18"/>
          <w:szCs w:val="18"/>
        </w:rPr>
      </w:pPr>
    </w:p>
    <w:p w14:paraId="34EC39CE" w14:textId="77777777" w:rsidR="007605E6" w:rsidRPr="00C800C6" w:rsidRDefault="007605E6" w:rsidP="00705162">
      <w:pPr>
        <w:pStyle w:val="Ttulo2"/>
        <w:numPr>
          <w:ilvl w:val="0"/>
          <w:numId w:val="6"/>
        </w:numPr>
        <w:rPr>
          <w:rFonts w:cs="Arial"/>
          <w:b/>
          <w:bCs/>
          <w:sz w:val="20"/>
          <w:szCs w:val="20"/>
        </w:rPr>
      </w:pPr>
      <w:bookmarkStart w:id="175" w:name="_Toc131092924"/>
      <w:bookmarkStart w:id="176" w:name="_Toc131501125"/>
      <w:bookmarkStart w:id="177" w:name="_Toc228284540"/>
      <w:r w:rsidRPr="00C800C6">
        <w:rPr>
          <w:rFonts w:cs="Arial"/>
          <w:b/>
          <w:bCs/>
          <w:sz w:val="20"/>
          <w:szCs w:val="20"/>
        </w:rPr>
        <w:t>Personal Gerencial</w:t>
      </w:r>
      <w:bookmarkEnd w:id="175"/>
      <w:bookmarkEnd w:id="176"/>
      <w:bookmarkEnd w:id="177"/>
    </w:p>
    <w:p w14:paraId="6572620F" w14:textId="77777777" w:rsidR="007605E6" w:rsidRPr="0065025C" w:rsidRDefault="007605E6" w:rsidP="007605E6">
      <w:pPr>
        <w:rPr>
          <w:rFonts w:cs="Arial"/>
          <w:szCs w:val="20"/>
        </w:rPr>
      </w:pPr>
      <w:r w:rsidRPr="0065025C">
        <w:rPr>
          <w:rFonts w:cs="Arial"/>
          <w:szCs w:val="20"/>
        </w:rPr>
        <w:t>El personal Directivo y Gerencial de FIFCO tiene amplia experiencia en la Compañía, así como en empresas nacionales y transnacionales de los campos de tecnología, consumo masivo, industria y bebidas, entre otros. Esto les ha permitido acumular una interesante experiencia que les faculta y respalda para ejercer una labor profesional con habilidades y destrezas importantes que se reflejan en los continuos resultados en el desarrollo de la Compañía.</w:t>
      </w:r>
    </w:p>
    <w:p w14:paraId="7028CB90" w14:textId="77777777" w:rsidR="007605E6" w:rsidRPr="0065025C" w:rsidRDefault="007605E6" w:rsidP="007605E6">
      <w:pPr>
        <w:rPr>
          <w:rFonts w:cs="Arial"/>
          <w:szCs w:val="20"/>
        </w:rPr>
      </w:pPr>
    </w:p>
    <w:p w14:paraId="681645A7" w14:textId="77777777" w:rsidR="007605E6" w:rsidRDefault="007605E6" w:rsidP="007605E6">
      <w:pPr>
        <w:rPr>
          <w:rFonts w:cs="Arial"/>
          <w:szCs w:val="20"/>
        </w:rPr>
      </w:pPr>
    </w:p>
    <w:p w14:paraId="1F3AF4C1" w14:textId="77777777" w:rsidR="003026AD" w:rsidRDefault="003026AD" w:rsidP="007605E6">
      <w:pPr>
        <w:rPr>
          <w:rFonts w:cs="Arial"/>
          <w:szCs w:val="20"/>
        </w:rPr>
      </w:pPr>
    </w:p>
    <w:p w14:paraId="0FBD1101" w14:textId="77777777" w:rsidR="003026AD" w:rsidRDefault="003026AD" w:rsidP="007605E6">
      <w:pPr>
        <w:rPr>
          <w:rFonts w:cs="Arial"/>
          <w:szCs w:val="20"/>
        </w:rPr>
      </w:pPr>
    </w:p>
    <w:p w14:paraId="760D6349" w14:textId="77777777" w:rsidR="003026AD" w:rsidRDefault="003026AD" w:rsidP="007605E6">
      <w:pPr>
        <w:rPr>
          <w:rFonts w:cs="Arial"/>
          <w:szCs w:val="20"/>
        </w:rPr>
      </w:pPr>
    </w:p>
    <w:p w14:paraId="6D7C73C0" w14:textId="77777777" w:rsidR="003026AD" w:rsidRPr="0065025C" w:rsidRDefault="003026AD" w:rsidP="007605E6">
      <w:pPr>
        <w:rPr>
          <w:rFonts w:cs="Arial"/>
          <w:szCs w:val="20"/>
        </w:rPr>
      </w:pPr>
    </w:p>
    <w:tbl>
      <w:tblPr>
        <w:tblStyle w:val="Tablaconcuadrcu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035"/>
        <w:gridCol w:w="5035"/>
      </w:tblGrid>
      <w:tr w:rsidR="0065025C" w:rsidRPr="0065025C" w14:paraId="6505969A" w14:textId="77777777" w:rsidTr="007D00B2">
        <w:tc>
          <w:tcPr>
            <w:tcW w:w="5035" w:type="dxa"/>
            <w:tcBorders>
              <w:bottom w:val="single" w:sz="18" w:space="0" w:color="A6A6A6" w:themeColor="background1" w:themeShade="A6"/>
            </w:tcBorders>
          </w:tcPr>
          <w:p w14:paraId="0020ADAB" w14:textId="03DC0F58" w:rsidR="0094255F" w:rsidRPr="0065025C" w:rsidRDefault="00606635" w:rsidP="007D00B2">
            <w:pPr>
              <w:jc w:val="right"/>
              <w:rPr>
                <w:rFonts w:cs="Arial"/>
                <w:b/>
                <w:bCs/>
                <w:szCs w:val="20"/>
              </w:rPr>
            </w:pPr>
            <w:r w:rsidRPr="0065025C">
              <w:rPr>
                <w:rFonts w:cs="Arial"/>
                <w:b/>
                <w:bCs/>
                <w:szCs w:val="20"/>
              </w:rPr>
              <w:lastRenderedPageBreak/>
              <w:t>Mariel Picado Quevedo</w:t>
            </w:r>
          </w:p>
          <w:p w14:paraId="3DA3CD7C" w14:textId="2C455A0B" w:rsidR="007605E6" w:rsidRPr="0065025C" w:rsidRDefault="00976440" w:rsidP="007D00B2">
            <w:pPr>
              <w:jc w:val="right"/>
              <w:rPr>
                <w:rFonts w:cs="Arial"/>
                <w:szCs w:val="20"/>
              </w:rPr>
            </w:pPr>
            <w:r w:rsidRPr="0065025C">
              <w:rPr>
                <w:rFonts w:cs="Arial"/>
                <w:b/>
                <w:bCs/>
                <w:szCs w:val="20"/>
              </w:rPr>
              <w:t xml:space="preserve"> </w:t>
            </w:r>
            <w:r w:rsidR="007605E6" w:rsidRPr="0065025C">
              <w:rPr>
                <w:rFonts w:cs="Arial"/>
                <w:szCs w:val="20"/>
              </w:rPr>
              <w:t>Director</w:t>
            </w:r>
            <w:r w:rsidR="00606635" w:rsidRPr="0065025C">
              <w:rPr>
                <w:rFonts w:cs="Arial"/>
                <w:szCs w:val="20"/>
              </w:rPr>
              <w:t>a</w:t>
            </w:r>
            <w:r w:rsidR="007605E6" w:rsidRPr="0065025C">
              <w:rPr>
                <w:rFonts w:cs="Arial"/>
                <w:szCs w:val="20"/>
              </w:rPr>
              <w:t xml:space="preserve"> General</w:t>
            </w:r>
          </w:p>
        </w:tc>
        <w:tc>
          <w:tcPr>
            <w:tcW w:w="5035" w:type="dxa"/>
            <w:vMerge w:val="restart"/>
          </w:tcPr>
          <w:p w14:paraId="500EDB72" w14:textId="2D3F70FF" w:rsidR="007605E6" w:rsidRPr="0065025C" w:rsidRDefault="00606635" w:rsidP="007D00B2">
            <w:pPr>
              <w:jc w:val="center"/>
              <w:rPr>
                <w:rFonts w:cs="Arial"/>
                <w:szCs w:val="20"/>
              </w:rPr>
            </w:pPr>
            <w:r w:rsidRPr="0065025C">
              <w:rPr>
                <w:rFonts w:cs="Arial"/>
                <w:noProof/>
                <w:szCs w:val="20"/>
              </w:rPr>
              <w:drawing>
                <wp:inline distT="0" distB="0" distL="0" distR="0" wp14:anchorId="75DEB695" wp14:editId="7C0F6B0F">
                  <wp:extent cx="2152650" cy="2066925"/>
                  <wp:effectExtent l="0" t="0" r="0" b="9525"/>
                  <wp:docPr id="1702741773"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2741773" name=""/>
                          <pic:cNvPicPr/>
                        </pic:nvPicPr>
                        <pic:blipFill>
                          <a:blip r:embed="rId29">
                            <a:extLst>
                              <a:ext uri="{28A0092B-C50C-407E-A947-70E740481C1C}">
                                <a14:useLocalDpi xmlns:a14="http://schemas.microsoft.com/office/drawing/2010/main"/>
                              </a:ext>
                            </a:extLst>
                          </a:blip>
                          <a:stretch>
                            <a:fillRect/>
                          </a:stretch>
                        </pic:blipFill>
                        <pic:spPr>
                          <a:xfrm>
                            <a:off x="0" y="0"/>
                            <a:ext cx="2152650" cy="2066925"/>
                          </a:xfrm>
                          <a:prstGeom prst="rect">
                            <a:avLst/>
                          </a:prstGeom>
                        </pic:spPr>
                      </pic:pic>
                    </a:graphicData>
                  </a:graphic>
                </wp:inline>
              </w:drawing>
            </w:r>
          </w:p>
        </w:tc>
      </w:tr>
      <w:tr w:rsidR="0065025C" w:rsidRPr="0065025C" w14:paraId="250E1ECB" w14:textId="77777777" w:rsidTr="007D00B2">
        <w:tc>
          <w:tcPr>
            <w:tcW w:w="5035" w:type="dxa"/>
            <w:tcBorders>
              <w:top w:val="single" w:sz="18" w:space="0" w:color="A6A6A6" w:themeColor="background1" w:themeShade="A6"/>
            </w:tcBorders>
          </w:tcPr>
          <w:p w14:paraId="226F8B42" w14:textId="77777777" w:rsidR="007605E6" w:rsidRPr="0065025C" w:rsidRDefault="007605E6" w:rsidP="007D00B2">
            <w:pPr>
              <w:jc w:val="right"/>
              <w:rPr>
                <w:rFonts w:cs="Arial"/>
                <w:szCs w:val="20"/>
              </w:rPr>
            </w:pPr>
          </w:p>
          <w:p w14:paraId="4BF0E07D" w14:textId="77777777" w:rsidR="00606635" w:rsidRPr="0065025C" w:rsidRDefault="00606635" w:rsidP="00606635">
            <w:pPr>
              <w:jc w:val="right"/>
              <w:rPr>
                <w:rFonts w:cs="Arial"/>
                <w:szCs w:val="20"/>
              </w:rPr>
            </w:pPr>
            <w:r w:rsidRPr="0065025C">
              <w:rPr>
                <w:rFonts w:cs="Arial"/>
                <w:szCs w:val="20"/>
              </w:rPr>
              <w:t>Nacionalidad: Costarricense</w:t>
            </w:r>
          </w:p>
          <w:p w14:paraId="72E10236" w14:textId="77777777" w:rsidR="00606635" w:rsidRPr="0065025C" w:rsidRDefault="00606635" w:rsidP="00606635">
            <w:pPr>
              <w:jc w:val="right"/>
              <w:rPr>
                <w:rFonts w:cs="Arial"/>
                <w:szCs w:val="20"/>
              </w:rPr>
            </w:pPr>
            <w:r w:rsidRPr="0065025C">
              <w:rPr>
                <w:rFonts w:cs="Arial"/>
                <w:szCs w:val="20"/>
              </w:rPr>
              <w:t>Año de nacimiento: 1973</w:t>
            </w:r>
          </w:p>
          <w:p w14:paraId="3A6DF3B0" w14:textId="58955FC6" w:rsidR="007605E6" w:rsidRPr="0065025C" w:rsidRDefault="00606635" w:rsidP="00606635">
            <w:pPr>
              <w:jc w:val="right"/>
              <w:rPr>
                <w:rFonts w:cs="Arial"/>
                <w:szCs w:val="20"/>
              </w:rPr>
            </w:pPr>
            <w:r w:rsidRPr="0065025C">
              <w:rPr>
                <w:rFonts w:cs="Arial"/>
                <w:szCs w:val="20"/>
              </w:rPr>
              <w:t xml:space="preserve">Ingreso: 15 de </w:t>
            </w:r>
            <w:r w:rsidR="00174595" w:rsidRPr="0065025C">
              <w:rPr>
                <w:rFonts w:cs="Arial"/>
                <w:szCs w:val="20"/>
              </w:rPr>
              <w:t>junio</w:t>
            </w:r>
            <w:r w:rsidRPr="0065025C">
              <w:rPr>
                <w:rFonts w:cs="Arial"/>
                <w:szCs w:val="20"/>
              </w:rPr>
              <w:t xml:space="preserve"> 2005</w:t>
            </w:r>
          </w:p>
        </w:tc>
        <w:tc>
          <w:tcPr>
            <w:tcW w:w="5035" w:type="dxa"/>
            <w:vMerge/>
          </w:tcPr>
          <w:p w14:paraId="272A83C7" w14:textId="77777777" w:rsidR="007605E6" w:rsidRPr="0065025C" w:rsidRDefault="007605E6" w:rsidP="007D00B2">
            <w:pPr>
              <w:rPr>
                <w:rFonts w:cs="Arial"/>
                <w:szCs w:val="20"/>
              </w:rPr>
            </w:pPr>
          </w:p>
        </w:tc>
      </w:tr>
    </w:tbl>
    <w:p w14:paraId="728EC7A6" w14:textId="77777777" w:rsidR="00550423" w:rsidRPr="00550423" w:rsidRDefault="00550423" w:rsidP="007605E6">
      <w:pPr>
        <w:rPr>
          <w:rFonts w:cs="Arial"/>
          <w:szCs w:val="20"/>
        </w:rPr>
      </w:pPr>
    </w:p>
    <w:p w14:paraId="3D32D1FB" w14:textId="6FBC5D77" w:rsidR="007605E6" w:rsidRPr="00550423" w:rsidRDefault="007605E6" w:rsidP="007605E6">
      <w:pPr>
        <w:rPr>
          <w:rFonts w:cs="Arial"/>
          <w:szCs w:val="20"/>
        </w:rPr>
      </w:pPr>
    </w:p>
    <w:tbl>
      <w:tblPr>
        <w:tblStyle w:val="Tablaconcuadrcu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035"/>
        <w:gridCol w:w="5035"/>
      </w:tblGrid>
      <w:tr w:rsidR="00AD338A" w:rsidRPr="00AD338A" w14:paraId="17F097A3" w14:textId="77777777" w:rsidTr="007D00B2">
        <w:tc>
          <w:tcPr>
            <w:tcW w:w="5035" w:type="dxa"/>
            <w:vMerge w:val="restart"/>
          </w:tcPr>
          <w:p w14:paraId="27D1D399" w14:textId="313DD88B" w:rsidR="007605E6" w:rsidRPr="00AD338A" w:rsidRDefault="00F12369" w:rsidP="007D00B2">
            <w:pPr>
              <w:jc w:val="center"/>
              <w:rPr>
                <w:rFonts w:cs="Arial"/>
                <w:color w:val="EE0000"/>
                <w:szCs w:val="20"/>
              </w:rPr>
            </w:pPr>
            <w:r w:rsidRPr="00AD338A">
              <w:rPr>
                <w:rFonts w:cs="Arial"/>
                <w:noProof/>
                <w:color w:val="EE0000"/>
                <w:szCs w:val="20"/>
              </w:rPr>
              <w:drawing>
                <wp:anchor distT="0" distB="0" distL="114300" distR="114300" simplePos="0" relativeHeight="251668489" behindDoc="0" locked="0" layoutInCell="1" allowOverlap="1" wp14:anchorId="2CA91FBE" wp14:editId="0EFD4EA4">
                  <wp:simplePos x="0" y="0"/>
                  <wp:positionH relativeFrom="column">
                    <wp:posOffset>876300</wp:posOffset>
                  </wp:positionH>
                  <wp:positionV relativeFrom="paragraph">
                    <wp:posOffset>-309880</wp:posOffset>
                  </wp:positionV>
                  <wp:extent cx="1395730" cy="1885950"/>
                  <wp:effectExtent l="0" t="0" r="0" b="0"/>
                  <wp:wrapNone/>
                  <wp:docPr id="2005774864"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5774864" name=""/>
                          <pic:cNvPicPr/>
                        </pic:nvPicPr>
                        <pic:blipFill>
                          <a:blip r:embed="rId30" cstate="print">
                            <a:extLst>
                              <a:ext uri="{28A0092B-C50C-407E-A947-70E740481C1C}">
                                <a14:useLocalDpi xmlns:a14="http://schemas.microsoft.com/office/drawing/2010/main" val="0"/>
                              </a:ext>
                            </a:extLst>
                          </a:blip>
                          <a:stretch>
                            <a:fillRect/>
                          </a:stretch>
                        </pic:blipFill>
                        <pic:spPr>
                          <a:xfrm>
                            <a:off x="0" y="0"/>
                            <a:ext cx="1395730" cy="1885950"/>
                          </a:xfrm>
                          <a:prstGeom prst="rect">
                            <a:avLst/>
                          </a:prstGeom>
                        </pic:spPr>
                      </pic:pic>
                    </a:graphicData>
                  </a:graphic>
                </wp:anchor>
              </w:drawing>
            </w:r>
          </w:p>
          <w:p w14:paraId="49ABB469" w14:textId="09D1725B" w:rsidR="004A4769" w:rsidRPr="00AD338A" w:rsidRDefault="004A4769" w:rsidP="007D00B2">
            <w:pPr>
              <w:jc w:val="center"/>
              <w:rPr>
                <w:rFonts w:cs="Arial"/>
                <w:color w:val="EE0000"/>
                <w:szCs w:val="20"/>
              </w:rPr>
            </w:pPr>
          </w:p>
        </w:tc>
        <w:tc>
          <w:tcPr>
            <w:tcW w:w="5035" w:type="dxa"/>
            <w:tcBorders>
              <w:bottom w:val="single" w:sz="18" w:space="0" w:color="A6A6A6" w:themeColor="background1" w:themeShade="A6"/>
            </w:tcBorders>
          </w:tcPr>
          <w:p w14:paraId="578E25F2" w14:textId="77777777" w:rsidR="007605E6" w:rsidRPr="00550423" w:rsidRDefault="00CA034E" w:rsidP="007D00B2">
            <w:pPr>
              <w:jc w:val="left"/>
              <w:rPr>
                <w:rFonts w:cs="Arial"/>
                <w:b/>
                <w:bCs/>
                <w:szCs w:val="20"/>
              </w:rPr>
            </w:pPr>
            <w:r w:rsidRPr="00550423">
              <w:rPr>
                <w:rFonts w:cs="Arial"/>
                <w:b/>
                <w:bCs/>
                <w:szCs w:val="20"/>
              </w:rPr>
              <w:t>Sergio Chavarria Hidalgo</w:t>
            </w:r>
          </w:p>
          <w:p w14:paraId="185BE1C2" w14:textId="10F7505C" w:rsidR="00CA034E" w:rsidRPr="00550423" w:rsidRDefault="00CA034E" w:rsidP="007D00B2">
            <w:pPr>
              <w:jc w:val="left"/>
              <w:rPr>
                <w:rFonts w:cs="Arial"/>
                <w:szCs w:val="20"/>
              </w:rPr>
            </w:pPr>
            <w:r w:rsidRPr="00550423">
              <w:rPr>
                <w:rFonts w:cs="Arial"/>
                <w:szCs w:val="20"/>
              </w:rPr>
              <w:t>Director de Finanzas y Servicios Corporativos</w:t>
            </w:r>
          </w:p>
        </w:tc>
      </w:tr>
      <w:tr w:rsidR="007605E6" w:rsidRPr="00AD338A" w14:paraId="17D93CB5" w14:textId="77777777" w:rsidTr="007D00B2">
        <w:tc>
          <w:tcPr>
            <w:tcW w:w="5035" w:type="dxa"/>
            <w:vMerge/>
          </w:tcPr>
          <w:p w14:paraId="03F5F89F" w14:textId="77777777" w:rsidR="007605E6" w:rsidRPr="00AD338A" w:rsidRDefault="007605E6" w:rsidP="007D00B2">
            <w:pPr>
              <w:rPr>
                <w:rFonts w:cs="Arial"/>
                <w:color w:val="EE0000"/>
                <w:szCs w:val="20"/>
              </w:rPr>
            </w:pPr>
          </w:p>
        </w:tc>
        <w:tc>
          <w:tcPr>
            <w:tcW w:w="5035" w:type="dxa"/>
            <w:tcBorders>
              <w:top w:val="single" w:sz="18" w:space="0" w:color="A6A6A6" w:themeColor="background1" w:themeShade="A6"/>
            </w:tcBorders>
          </w:tcPr>
          <w:p w14:paraId="0E4FAC47" w14:textId="77777777" w:rsidR="007605E6" w:rsidRPr="00550423" w:rsidRDefault="007605E6" w:rsidP="007D00B2">
            <w:pPr>
              <w:jc w:val="left"/>
              <w:rPr>
                <w:rFonts w:cs="Arial"/>
                <w:szCs w:val="20"/>
              </w:rPr>
            </w:pPr>
          </w:p>
          <w:p w14:paraId="731F65C6" w14:textId="77777777" w:rsidR="00CA034E" w:rsidRPr="00550423" w:rsidRDefault="00CA034E" w:rsidP="007D00B2">
            <w:pPr>
              <w:jc w:val="left"/>
              <w:rPr>
                <w:rFonts w:cs="Arial"/>
                <w:szCs w:val="20"/>
              </w:rPr>
            </w:pPr>
            <w:r w:rsidRPr="00550423">
              <w:rPr>
                <w:rFonts w:cs="Arial"/>
                <w:szCs w:val="20"/>
              </w:rPr>
              <w:t xml:space="preserve">Nacionalidad: costarricense </w:t>
            </w:r>
          </w:p>
          <w:p w14:paraId="376F1FD9" w14:textId="77777777" w:rsidR="00CA034E" w:rsidRPr="00550423" w:rsidRDefault="00CA034E" w:rsidP="007D00B2">
            <w:pPr>
              <w:jc w:val="left"/>
              <w:rPr>
                <w:rFonts w:cs="Arial"/>
                <w:szCs w:val="20"/>
              </w:rPr>
            </w:pPr>
            <w:r w:rsidRPr="00550423">
              <w:rPr>
                <w:rFonts w:cs="Arial"/>
                <w:szCs w:val="20"/>
              </w:rPr>
              <w:t xml:space="preserve">Año de nacimiento: 1971 </w:t>
            </w:r>
          </w:p>
          <w:p w14:paraId="2B488313" w14:textId="16904336" w:rsidR="007605E6" w:rsidRPr="00550423" w:rsidRDefault="00CA034E" w:rsidP="007D00B2">
            <w:pPr>
              <w:jc w:val="left"/>
              <w:rPr>
                <w:rFonts w:cs="Arial"/>
                <w:szCs w:val="20"/>
              </w:rPr>
            </w:pPr>
            <w:r w:rsidRPr="00550423">
              <w:rPr>
                <w:rFonts w:cs="Arial"/>
                <w:szCs w:val="20"/>
              </w:rPr>
              <w:t>Ingreso: 25 de marzo de 2005</w:t>
            </w:r>
          </w:p>
        </w:tc>
      </w:tr>
    </w:tbl>
    <w:p w14:paraId="09612CD1" w14:textId="164DC22B" w:rsidR="00B60170" w:rsidRPr="00AD338A" w:rsidRDefault="00B60170" w:rsidP="007605E6">
      <w:pPr>
        <w:rPr>
          <w:rFonts w:cs="Arial"/>
          <w:color w:val="EE0000"/>
          <w:szCs w:val="20"/>
        </w:rPr>
      </w:pPr>
    </w:p>
    <w:p w14:paraId="69E5FA75" w14:textId="77777777" w:rsidR="00550423" w:rsidRPr="00AD338A" w:rsidRDefault="00550423" w:rsidP="007605E6">
      <w:pPr>
        <w:rPr>
          <w:rFonts w:cs="Arial"/>
          <w:color w:val="EE0000"/>
          <w:szCs w:val="20"/>
        </w:rPr>
      </w:pPr>
    </w:p>
    <w:tbl>
      <w:tblPr>
        <w:tblStyle w:val="Tablaconcuadrcu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035"/>
        <w:gridCol w:w="5035"/>
      </w:tblGrid>
      <w:tr w:rsidR="00AD338A" w:rsidRPr="00AD338A" w14:paraId="078D8062" w14:textId="77777777" w:rsidTr="00D142C8">
        <w:tc>
          <w:tcPr>
            <w:tcW w:w="5035" w:type="dxa"/>
            <w:tcBorders>
              <w:bottom w:val="single" w:sz="18" w:space="0" w:color="A6A6A6" w:themeColor="background1" w:themeShade="A6"/>
            </w:tcBorders>
          </w:tcPr>
          <w:p w14:paraId="2EDF5EB5" w14:textId="77777777" w:rsidR="009A0C1F" w:rsidRPr="00550423" w:rsidRDefault="009A0C1F" w:rsidP="009A0C1F">
            <w:pPr>
              <w:jc w:val="right"/>
              <w:rPr>
                <w:rFonts w:cs="Arial"/>
                <w:b/>
                <w:bCs/>
                <w:szCs w:val="20"/>
              </w:rPr>
            </w:pPr>
            <w:r w:rsidRPr="00550423">
              <w:rPr>
                <w:rFonts w:cs="Arial"/>
                <w:b/>
                <w:bCs/>
                <w:szCs w:val="20"/>
              </w:rPr>
              <w:t>Fabián Fernández Faith</w:t>
            </w:r>
          </w:p>
          <w:p w14:paraId="231BD91E" w14:textId="70699D0D" w:rsidR="009A0C1F" w:rsidRPr="00550423" w:rsidRDefault="008574CE" w:rsidP="009A0C1F">
            <w:pPr>
              <w:jc w:val="right"/>
              <w:rPr>
                <w:rFonts w:cs="Arial"/>
                <w:szCs w:val="20"/>
              </w:rPr>
            </w:pPr>
            <w:r>
              <w:rPr>
                <w:rFonts w:cs="Arial"/>
                <w:b/>
                <w:bCs/>
                <w:szCs w:val="20"/>
              </w:rPr>
              <w:t>Director Inmobiliario</w:t>
            </w:r>
          </w:p>
        </w:tc>
        <w:tc>
          <w:tcPr>
            <w:tcW w:w="5035" w:type="dxa"/>
            <w:vMerge w:val="restart"/>
          </w:tcPr>
          <w:p w14:paraId="7E65196E" w14:textId="0C14022A" w:rsidR="009A0C1F" w:rsidRPr="00AD338A" w:rsidRDefault="009A0C1F" w:rsidP="00D142C8">
            <w:pPr>
              <w:jc w:val="center"/>
              <w:rPr>
                <w:rFonts w:cs="Arial"/>
                <w:color w:val="EE0000"/>
                <w:szCs w:val="20"/>
              </w:rPr>
            </w:pPr>
            <w:r w:rsidRPr="00AD338A">
              <w:rPr>
                <w:rFonts w:cs="Arial"/>
                <w:noProof/>
                <w:color w:val="EE0000"/>
                <w:szCs w:val="20"/>
              </w:rPr>
              <w:drawing>
                <wp:anchor distT="0" distB="0" distL="114300" distR="114300" simplePos="0" relativeHeight="251666441" behindDoc="0" locked="0" layoutInCell="1" allowOverlap="1" wp14:anchorId="163256FD" wp14:editId="564C9B31">
                  <wp:simplePos x="0" y="0"/>
                  <wp:positionH relativeFrom="column">
                    <wp:posOffset>765175</wp:posOffset>
                  </wp:positionH>
                  <wp:positionV relativeFrom="paragraph">
                    <wp:posOffset>0</wp:posOffset>
                  </wp:positionV>
                  <wp:extent cx="1903730" cy="1921510"/>
                  <wp:effectExtent l="0" t="0" r="1270" b="2540"/>
                  <wp:wrapSquare wrapText="bothSides"/>
                  <wp:docPr id="61780407"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780407" name=""/>
                          <pic:cNvPicPr/>
                        </pic:nvPicPr>
                        <pic:blipFill>
                          <a:blip r:embed="rId31">
                            <a:extLst>
                              <a:ext uri="{28A0092B-C50C-407E-A947-70E740481C1C}">
                                <a14:useLocalDpi xmlns:a14="http://schemas.microsoft.com/office/drawing/2010/main" val="0"/>
                              </a:ext>
                            </a:extLst>
                          </a:blip>
                          <a:stretch>
                            <a:fillRect/>
                          </a:stretch>
                        </pic:blipFill>
                        <pic:spPr>
                          <a:xfrm>
                            <a:off x="0" y="0"/>
                            <a:ext cx="1903730" cy="1921510"/>
                          </a:xfrm>
                          <a:prstGeom prst="rect">
                            <a:avLst/>
                          </a:prstGeom>
                        </pic:spPr>
                      </pic:pic>
                    </a:graphicData>
                  </a:graphic>
                </wp:anchor>
              </w:drawing>
            </w:r>
          </w:p>
        </w:tc>
      </w:tr>
      <w:tr w:rsidR="00AD338A" w:rsidRPr="00AD338A" w14:paraId="55EEDF8B" w14:textId="77777777" w:rsidTr="00D142C8">
        <w:tc>
          <w:tcPr>
            <w:tcW w:w="5035" w:type="dxa"/>
            <w:tcBorders>
              <w:top w:val="single" w:sz="18" w:space="0" w:color="A6A6A6" w:themeColor="background1" w:themeShade="A6"/>
            </w:tcBorders>
          </w:tcPr>
          <w:p w14:paraId="5A82E6F9" w14:textId="77777777" w:rsidR="009A0C1F" w:rsidRPr="00550423" w:rsidRDefault="009A0C1F" w:rsidP="00D142C8">
            <w:pPr>
              <w:jc w:val="right"/>
              <w:rPr>
                <w:rFonts w:cs="Arial"/>
                <w:szCs w:val="20"/>
              </w:rPr>
            </w:pPr>
          </w:p>
          <w:p w14:paraId="69EBE8B8" w14:textId="77777777" w:rsidR="009A0C1F" w:rsidRPr="00550423" w:rsidRDefault="009A0C1F" w:rsidP="009A0C1F">
            <w:pPr>
              <w:jc w:val="right"/>
              <w:rPr>
                <w:rFonts w:cs="Arial"/>
                <w:szCs w:val="20"/>
              </w:rPr>
            </w:pPr>
            <w:r w:rsidRPr="00550423">
              <w:rPr>
                <w:rFonts w:cs="Arial"/>
                <w:szCs w:val="20"/>
              </w:rPr>
              <w:t>Nacionalidad: Costarricense</w:t>
            </w:r>
          </w:p>
          <w:p w14:paraId="1A4BB8CE" w14:textId="77777777" w:rsidR="009A0C1F" w:rsidRPr="00550423" w:rsidRDefault="009A0C1F" w:rsidP="009A0C1F">
            <w:pPr>
              <w:jc w:val="right"/>
              <w:rPr>
                <w:rFonts w:cs="Arial"/>
                <w:szCs w:val="20"/>
              </w:rPr>
            </w:pPr>
            <w:r w:rsidRPr="00550423">
              <w:rPr>
                <w:rFonts w:cs="Arial"/>
                <w:szCs w:val="20"/>
              </w:rPr>
              <w:t>Año de nacimiento: 1978</w:t>
            </w:r>
          </w:p>
          <w:p w14:paraId="211F959D" w14:textId="47DD33AB" w:rsidR="009A0C1F" w:rsidRPr="00550423" w:rsidRDefault="009A0C1F" w:rsidP="009A0C1F">
            <w:pPr>
              <w:jc w:val="right"/>
              <w:rPr>
                <w:rFonts w:cs="Arial"/>
                <w:szCs w:val="20"/>
              </w:rPr>
            </w:pPr>
            <w:r w:rsidRPr="00550423">
              <w:rPr>
                <w:rFonts w:cs="Arial"/>
                <w:szCs w:val="20"/>
              </w:rPr>
              <w:t>Ingreso: 10 de agosto 2009</w:t>
            </w:r>
          </w:p>
        </w:tc>
        <w:tc>
          <w:tcPr>
            <w:tcW w:w="5035" w:type="dxa"/>
            <w:vMerge/>
          </w:tcPr>
          <w:p w14:paraId="53BB5D15" w14:textId="77777777" w:rsidR="009A0C1F" w:rsidRPr="00AD338A" w:rsidRDefault="009A0C1F" w:rsidP="00D142C8">
            <w:pPr>
              <w:rPr>
                <w:rFonts w:cs="Arial"/>
                <w:color w:val="EE0000"/>
                <w:szCs w:val="20"/>
              </w:rPr>
            </w:pPr>
          </w:p>
        </w:tc>
      </w:tr>
      <w:tr w:rsidR="00AD338A" w:rsidRPr="00AD338A" w14:paraId="7262B05B" w14:textId="77777777" w:rsidTr="00D142C8">
        <w:tc>
          <w:tcPr>
            <w:tcW w:w="5035" w:type="dxa"/>
            <w:vMerge w:val="restart"/>
          </w:tcPr>
          <w:p w14:paraId="4546FFCE" w14:textId="77777777" w:rsidR="009A0C1F" w:rsidRPr="00AD338A" w:rsidRDefault="009A0C1F" w:rsidP="00D142C8">
            <w:pPr>
              <w:jc w:val="center"/>
              <w:rPr>
                <w:rFonts w:cs="Arial"/>
                <w:color w:val="EE0000"/>
                <w:szCs w:val="20"/>
              </w:rPr>
            </w:pPr>
            <w:r w:rsidRPr="00AD338A">
              <w:rPr>
                <w:rFonts w:cs="Arial"/>
                <w:noProof/>
                <w:color w:val="EE0000"/>
                <w:szCs w:val="20"/>
              </w:rPr>
              <w:drawing>
                <wp:inline distT="0" distB="0" distL="0" distR="0" wp14:anchorId="1681673A" wp14:editId="7D61E246">
                  <wp:extent cx="1441450" cy="1961515"/>
                  <wp:effectExtent l="0" t="0" r="6350" b="635"/>
                  <wp:docPr id="774720559"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9514478" name=""/>
                          <pic:cNvPicPr/>
                        </pic:nvPicPr>
                        <pic:blipFill>
                          <a:blip r:embed="rId32"/>
                          <a:stretch>
                            <a:fillRect/>
                          </a:stretch>
                        </pic:blipFill>
                        <pic:spPr>
                          <a:xfrm>
                            <a:off x="0" y="0"/>
                            <a:ext cx="1441450" cy="1961515"/>
                          </a:xfrm>
                          <a:prstGeom prst="rect">
                            <a:avLst/>
                          </a:prstGeom>
                        </pic:spPr>
                      </pic:pic>
                    </a:graphicData>
                  </a:graphic>
                </wp:inline>
              </w:drawing>
            </w:r>
          </w:p>
          <w:p w14:paraId="4FD04AD1" w14:textId="77777777" w:rsidR="009A0C1F" w:rsidRPr="00AD338A" w:rsidRDefault="009A0C1F" w:rsidP="00D142C8">
            <w:pPr>
              <w:jc w:val="center"/>
              <w:rPr>
                <w:rFonts w:cs="Arial"/>
                <w:color w:val="EE0000"/>
                <w:szCs w:val="20"/>
              </w:rPr>
            </w:pPr>
          </w:p>
        </w:tc>
        <w:tc>
          <w:tcPr>
            <w:tcW w:w="5035" w:type="dxa"/>
            <w:tcBorders>
              <w:bottom w:val="single" w:sz="18" w:space="0" w:color="A6A6A6" w:themeColor="background1" w:themeShade="A6"/>
            </w:tcBorders>
          </w:tcPr>
          <w:p w14:paraId="51B67372" w14:textId="77777777" w:rsidR="003026AD" w:rsidRDefault="003026AD" w:rsidP="00D142C8">
            <w:pPr>
              <w:jc w:val="left"/>
              <w:rPr>
                <w:rFonts w:cs="Arial"/>
                <w:b/>
                <w:bCs/>
                <w:szCs w:val="20"/>
              </w:rPr>
            </w:pPr>
          </w:p>
          <w:p w14:paraId="0D3BDCF0" w14:textId="77777777" w:rsidR="003026AD" w:rsidRDefault="003026AD" w:rsidP="00D142C8">
            <w:pPr>
              <w:jc w:val="left"/>
              <w:rPr>
                <w:rFonts w:cs="Arial"/>
                <w:b/>
                <w:bCs/>
                <w:szCs w:val="20"/>
              </w:rPr>
            </w:pPr>
          </w:p>
          <w:p w14:paraId="6E67AA55" w14:textId="77777777" w:rsidR="003026AD" w:rsidRDefault="003026AD" w:rsidP="00D142C8">
            <w:pPr>
              <w:jc w:val="left"/>
              <w:rPr>
                <w:rFonts w:cs="Arial"/>
                <w:b/>
                <w:bCs/>
                <w:szCs w:val="20"/>
              </w:rPr>
            </w:pPr>
          </w:p>
          <w:p w14:paraId="51DFCBA6" w14:textId="77777777" w:rsidR="003026AD" w:rsidRDefault="003026AD" w:rsidP="00D142C8">
            <w:pPr>
              <w:jc w:val="left"/>
              <w:rPr>
                <w:rFonts w:cs="Arial"/>
                <w:b/>
                <w:bCs/>
                <w:szCs w:val="20"/>
              </w:rPr>
            </w:pPr>
          </w:p>
          <w:p w14:paraId="0BA447D4" w14:textId="77777777" w:rsidR="003026AD" w:rsidRDefault="003026AD" w:rsidP="00D142C8">
            <w:pPr>
              <w:jc w:val="left"/>
              <w:rPr>
                <w:rFonts w:cs="Arial"/>
                <w:b/>
                <w:bCs/>
                <w:szCs w:val="20"/>
              </w:rPr>
            </w:pPr>
          </w:p>
          <w:p w14:paraId="78B1F3A0" w14:textId="77777777" w:rsidR="003026AD" w:rsidRDefault="003026AD" w:rsidP="00D142C8">
            <w:pPr>
              <w:jc w:val="left"/>
              <w:rPr>
                <w:rFonts w:cs="Arial"/>
                <w:b/>
                <w:bCs/>
                <w:szCs w:val="20"/>
              </w:rPr>
            </w:pPr>
          </w:p>
          <w:p w14:paraId="638CBED0" w14:textId="77777777" w:rsidR="003026AD" w:rsidRDefault="003026AD" w:rsidP="00D142C8">
            <w:pPr>
              <w:jc w:val="left"/>
              <w:rPr>
                <w:rFonts w:cs="Arial"/>
                <w:b/>
                <w:bCs/>
                <w:szCs w:val="20"/>
              </w:rPr>
            </w:pPr>
          </w:p>
          <w:p w14:paraId="04D30A9F" w14:textId="5DDC3291" w:rsidR="009A0C1F" w:rsidRPr="00550423" w:rsidRDefault="009A0C1F" w:rsidP="00D142C8">
            <w:pPr>
              <w:jc w:val="left"/>
              <w:rPr>
                <w:rFonts w:cs="Arial"/>
                <w:b/>
                <w:bCs/>
                <w:szCs w:val="20"/>
              </w:rPr>
            </w:pPr>
            <w:r w:rsidRPr="00550423">
              <w:rPr>
                <w:rFonts w:cs="Arial"/>
                <w:b/>
                <w:bCs/>
                <w:szCs w:val="20"/>
              </w:rPr>
              <w:t>Isaac Baltazar Salazar Castro</w:t>
            </w:r>
          </w:p>
          <w:p w14:paraId="2F4B2F4F" w14:textId="06277803" w:rsidR="009A0C1F" w:rsidRPr="00550423" w:rsidRDefault="009A0C1F" w:rsidP="00D142C8">
            <w:pPr>
              <w:jc w:val="left"/>
              <w:rPr>
                <w:rFonts w:cs="Arial"/>
                <w:szCs w:val="20"/>
              </w:rPr>
            </w:pPr>
            <w:r w:rsidRPr="00550423">
              <w:rPr>
                <w:rFonts w:cs="Arial"/>
                <w:szCs w:val="20"/>
              </w:rPr>
              <w:t>Director de Servicios Legales</w:t>
            </w:r>
            <w:r w:rsidR="007411C6">
              <w:rPr>
                <w:rFonts w:cs="Arial"/>
                <w:szCs w:val="20"/>
              </w:rPr>
              <w:t xml:space="preserve"> &amp; Cumplimiento</w:t>
            </w:r>
          </w:p>
        </w:tc>
      </w:tr>
      <w:tr w:rsidR="009A0C1F" w:rsidRPr="00AD338A" w14:paraId="1D8BC7EC" w14:textId="77777777" w:rsidTr="00D142C8">
        <w:tc>
          <w:tcPr>
            <w:tcW w:w="5035" w:type="dxa"/>
            <w:vMerge/>
          </w:tcPr>
          <w:p w14:paraId="4F1477E9" w14:textId="77777777" w:rsidR="009A0C1F" w:rsidRPr="00AD338A" w:rsidRDefault="009A0C1F" w:rsidP="00D142C8">
            <w:pPr>
              <w:rPr>
                <w:rFonts w:cs="Arial"/>
                <w:color w:val="EE0000"/>
                <w:szCs w:val="20"/>
              </w:rPr>
            </w:pPr>
          </w:p>
        </w:tc>
        <w:tc>
          <w:tcPr>
            <w:tcW w:w="5035" w:type="dxa"/>
            <w:tcBorders>
              <w:top w:val="single" w:sz="18" w:space="0" w:color="A6A6A6" w:themeColor="background1" w:themeShade="A6"/>
            </w:tcBorders>
          </w:tcPr>
          <w:p w14:paraId="5F49125D" w14:textId="77777777" w:rsidR="009A0C1F" w:rsidRPr="00550423" w:rsidRDefault="009A0C1F" w:rsidP="00D142C8">
            <w:pPr>
              <w:jc w:val="left"/>
              <w:rPr>
                <w:rFonts w:cs="Arial"/>
                <w:szCs w:val="20"/>
              </w:rPr>
            </w:pPr>
          </w:p>
          <w:p w14:paraId="11526922" w14:textId="77777777" w:rsidR="009A0C1F" w:rsidRPr="00550423" w:rsidRDefault="009A0C1F" w:rsidP="00D142C8">
            <w:pPr>
              <w:jc w:val="left"/>
              <w:rPr>
                <w:rFonts w:cs="Arial"/>
                <w:szCs w:val="20"/>
              </w:rPr>
            </w:pPr>
            <w:r w:rsidRPr="00550423">
              <w:rPr>
                <w:rFonts w:cs="Arial"/>
                <w:szCs w:val="20"/>
              </w:rPr>
              <w:t>Nacionalidad: costarricense</w:t>
            </w:r>
          </w:p>
          <w:p w14:paraId="2197EDAF" w14:textId="77777777" w:rsidR="009A0C1F" w:rsidRPr="00550423" w:rsidRDefault="009A0C1F" w:rsidP="00D142C8">
            <w:pPr>
              <w:jc w:val="left"/>
              <w:rPr>
                <w:rFonts w:cs="Arial"/>
                <w:szCs w:val="20"/>
              </w:rPr>
            </w:pPr>
            <w:r w:rsidRPr="00550423">
              <w:rPr>
                <w:rFonts w:cs="Arial"/>
                <w:szCs w:val="20"/>
              </w:rPr>
              <w:t>Año de nacimiento: 1988</w:t>
            </w:r>
          </w:p>
          <w:p w14:paraId="5C860C1E" w14:textId="386D5263" w:rsidR="009A0C1F" w:rsidRPr="00550423" w:rsidRDefault="009A0C1F" w:rsidP="00D142C8">
            <w:pPr>
              <w:jc w:val="left"/>
              <w:rPr>
                <w:rFonts w:cs="Arial"/>
                <w:szCs w:val="20"/>
              </w:rPr>
            </w:pPr>
            <w:r w:rsidRPr="00550423">
              <w:rPr>
                <w:rFonts w:cs="Arial"/>
                <w:szCs w:val="20"/>
              </w:rPr>
              <w:t xml:space="preserve">Ingreso: </w:t>
            </w:r>
            <w:r w:rsidR="007411C6">
              <w:rPr>
                <w:rFonts w:cs="Arial"/>
                <w:szCs w:val="20"/>
              </w:rPr>
              <w:t xml:space="preserve"> 01 de febrero 2014</w:t>
            </w:r>
          </w:p>
        </w:tc>
      </w:tr>
    </w:tbl>
    <w:p w14:paraId="4403DF13" w14:textId="65DF0A78" w:rsidR="007605E6" w:rsidRPr="00AD338A" w:rsidRDefault="007605E6" w:rsidP="007605E6">
      <w:pPr>
        <w:rPr>
          <w:rFonts w:cs="Arial"/>
          <w:color w:val="EE0000"/>
          <w:szCs w:val="20"/>
        </w:rPr>
      </w:pPr>
    </w:p>
    <w:p w14:paraId="37500C14" w14:textId="77777777" w:rsidR="007605E6" w:rsidRPr="00550423" w:rsidRDefault="007605E6" w:rsidP="00705162">
      <w:pPr>
        <w:pStyle w:val="Ttulo3"/>
        <w:numPr>
          <w:ilvl w:val="1"/>
          <w:numId w:val="6"/>
        </w:numPr>
        <w:rPr>
          <w:rFonts w:cs="Arial"/>
          <w:b/>
          <w:bCs/>
          <w:color w:val="000000" w:themeColor="text1"/>
          <w:sz w:val="20"/>
          <w:szCs w:val="20"/>
        </w:rPr>
      </w:pPr>
      <w:bookmarkStart w:id="178" w:name="_Toc131092925"/>
      <w:bookmarkStart w:id="179" w:name="_Toc131501126"/>
      <w:bookmarkStart w:id="180" w:name="_Toc228284541"/>
      <w:r w:rsidRPr="00550423">
        <w:rPr>
          <w:rFonts w:cs="Arial"/>
          <w:b/>
          <w:bCs/>
          <w:color w:val="000000" w:themeColor="text1"/>
          <w:sz w:val="20"/>
          <w:szCs w:val="20"/>
        </w:rPr>
        <w:t>Representación Judicial y Extrajudicial</w:t>
      </w:r>
      <w:bookmarkEnd w:id="178"/>
      <w:bookmarkEnd w:id="179"/>
      <w:bookmarkEnd w:id="180"/>
    </w:p>
    <w:p w14:paraId="14EC2A8B" w14:textId="7B301789" w:rsidR="007605E6" w:rsidRPr="00A263FD" w:rsidRDefault="007605E6" w:rsidP="007605E6">
      <w:pPr>
        <w:rPr>
          <w:rFonts w:cs="Arial"/>
          <w:color w:val="000000" w:themeColor="text1"/>
          <w:szCs w:val="20"/>
        </w:rPr>
      </w:pPr>
      <w:r w:rsidRPr="00A263FD">
        <w:rPr>
          <w:rFonts w:cs="Arial"/>
          <w:color w:val="000000" w:themeColor="text1"/>
          <w:szCs w:val="20"/>
        </w:rPr>
        <w:t xml:space="preserve">La representación judicial y extrajudicial de la Compañía con facultades de Apoderado Generalísimo sin límite de suma, corresponde al </w:t>
      </w:r>
      <w:r w:rsidR="0070148A" w:rsidRPr="00A263FD">
        <w:rPr>
          <w:rFonts w:cs="Arial"/>
          <w:color w:val="000000" w:themeColor="text1"/>
          <w:szCs w:val="20"/>
        </w:rPr>
        <w:t>presidente</w:t>
      </w:r>
      <w:r w:rsidRPr="00A263FD">
        <w:rPr>
          <w:rFonts w:cs="Arial"/>
          <w:color w:val="000000" w:themeColor="text1"/>
          <w:szCs w:val="20"/>
        </w:rPr>
        <w:t xml:space="preserve">, </w:t>
      </w:r>
      <w:r w:rsidR="0070148A" w:rsidRPr="00A263FD">
        <w:rPr>
          <w:rFonts w:cs="Arial"/>
          <w:color w:val="000000" w:themeColor="text1"/>
          <w:szCs w:val="20"/>
        </w:rPr>
        <w:t>vicepresidente</w:t>
      </w:r>
      <w:r w:rsidRPr="00A263FD">
        <w:rPr>
          <w:rFonts w:cs="Arial"/>
          <w:color w:val="000000" w:themeColor="text1"/>
          <w:szCs w:val="20"/>
        </w:rPr>
        <w:t xml:space="preserve">, </w:t>
      </w:r>
      <w:r w:rsidR="00C51689" w:rsidRPr="00A263FD">
        <w:rPr>
          <w:rFonts w:cs="Arial"/>
          <w:color w:val="000000" w:themeColor="text1"/>
          <w:szCs w:val="20"/>
        </w:rPr>
        <w:t>director general</w:t>
      </w:r>
      <w:r w:rsidRPr="00A263FD">
        <w:rPr>
          <w:rFonts w:cs="Arial"/>
          <w:color w:val="000000" w:themeColor="text1"/>
          <w:szCs w:val="20"/>
        </w:rPr>
        <w:t xml:space="preserve"> y al </w:t>
      </w:r>
      <w:r w:rsidR="00C51689" w:rsidRPr="00A263FD">
        <w:rPr>
          <w:rFonts w:cs="Arial"/>
          <w:color w:val="000000" w:themeColor="text1"/>
          <w:szCs w:val="20"/>
        </w:rPr>
        <w:t>director</w:t>
      </w:r>
      <w:r w:rsidRPr="00A263FD">
        <w:rPr>
          <w:rFonts w:cs="Arial"/>
          <w:color w:val="000000" w:themeColor="text1"/>
          <w:szCs w:val="20"/>
        </w:rPr>
        <w:t xml:space="preserve"> de Finanzas</w:t>
      </w:r>
      <w:r w:rsidR="005E63A0" w:rsidRPr="00A263FD">
        <w:rPr>
          <w:rFonts w:cs="Arial"/>
          <w:color w:val="000000" w:themeColor="text1"/>
          <w:szCs w:val="20"/>
        </w:rPr>
        <w:t>.</w:t>
      </w:r>
    </w:p>
    <w:p w14:paraId="4328D0B7" w14:textId="207404EC" w:rsidR="007605E6" w:rsidRDefault="00B6769B" w:rsidP="007605E6">
      <w:pPr>
        <w:rPr>
          <w:rFonts w:cs="Arial"/>
          <w:color w:val="000000" w:themeColor="text1"/>
          <w:szCs w:val="20"/>
        </w:rPr>
      </w:pPr>
      <w:r w:rsidRPr="00A263FD">
        <w:rPr>
          <w:rFonts w:cs="Arial"/>
          <w:color w:val="000000" w:themeColor="text1"/>
          <w:szCs w:val="20"/>
        </w:rPr>
        <w:t xml:space="preserve">Adicionalmente, tienen poder para comunicar Hechos Relevantes a la Superintendencia General de Valores </w:t>
      </w:r>
      <w:r w:rsidR="001C3A8B">
        <w:rPr>
          <w:rFonts w:cs="Arial"/>
          <w:color w:val="000000" w:themeColor="text1"/>
          <w:szCs w:val="20"/>
        </w:rPr>
        <w:t>la señora Mariel Picado</w:t>
      </w:r>
      <w:r w:rsidR="00BD2FE2">
        <w:rPr>
          <w:rFonts w:cs="Arial"/>
          <w:color w:val="000000" w:themeColor="text1"/>
          <w:szCs w:val="20"/>
        </w:rPr>
        <w:t>, Directora General de la Compañía</w:t>
      </w:r>
      <w:r w:rsidR="00BE4CBE">
        <w:rPr>
          <w:rFonts w:cs="Arial"/>
          <w:color w:val="000000" w:themeColor="text1"/>
          <w:szCs w:val="20"/>
        </w:rPr>
        <w:t xml:space="preserve"> y</w:t>
      </w:r>
      <w:r w:rsidR="00BD2FE2">
        <w:rPr>
          <w:rFonts w:cs="Arial"/>
          <w:color w:val="000000" w:themeColor="text1"/>
          <w:szCs w:val="20"/>
        </w:rPr>
        <w:t xml:space="preserve"> </w:t>
      </w:r>
      <w:r w:rsidRPr="00A263FD">
        <w:rPr>
          <w:rFonts w:cs="Arial"/>
          <w:color w:val="000000" w:themeColor="text1"/>
          <w:szCs w:val="20"/>
        </w:rPr>
        <w:t xml:space="preserve">el señor Sergio Chavarría Hidalgo, quien ocupa actualmente el cargo de </w:t>
      </w:r>
      <w:r w:rsidR="0070148A" w:rsidRPr="00A263FD">
        <w:rPr>
          <w:rFonts w:cs="Arial"/>
          <w:color w:val="000000" w:themeColor="text1"/>
          <w:szCs w:val="20"/>
        </w:rPr>
        <w:t>director</w:t>
      </w:r>
      <w:r w:rsidRPr="00A263FD">
        <w:rPr>
          <w:rFonts w:cs="Arial"/>
          <w:color w:val="000000" w:themeColor="text1"/>
          <w:szCs w:val="20"/>
        </w:rPr>
        <w:t xml:space="preserve"> de Finanzas y Servicios Corporativos</w:t>
      </w:r>
      <w:r w:rsidR="00112DBD">
        <w:rPr>
          <w:rFonts w:cs="Arial"/>
          <w:color w:val="000000" w:themeColor="text1"/>
          <w:szCs w:val="20"/>
        </w:rPr>
        <w:t xml:space="preserve"> </w:t>
      </w:r>
      <w:r w:rsidR="00112DBD" w:rsidRPr="00A263FD">
        <w:rPr>
          <w:rFonts w:cs="Arial"/>
          <w:color w:val="000000" w:themeColor="text1"/>
          <w:szCs w:val="20"/>
        </w:rPr>
        <w:t>y la señora Ana Patricia Morera Martinelli, Gerente Corporativo de Tesorería e Impuestos</w:t>
      </w:r>
      <w:r w:rsidR="002E7F8E">
        <w:rPr>
          <w:rFonts w:cs="Arial"/>
          <w:color w:val="000000" w:themeColor="text1"/>
          <w:szCs w:val="20"/>
        </w:rPr>
        <w:t>.</w:t>
      </w:r>
    </w:p>
    <w:p w14:paraId="283511AD" w14:textId="77777777" w:rsidR="002E7F8E" w:rsidRPr="00A263FD" w:rsidRDefault="002E7F8E" w:rsidP="007605E6">
      <w:pPr>
        <w:rPr>
          <w:rFonts w:cs="Arial"/>
          <w:color w:val="000000" w:themeColor="text1"/>
          <w:szCs w:val="20"/>
        </w:rPr>
      </w:pPr>
    </w:p>
    <w:p w14:paraId="0FDBDB7E" w14:textId="77777777" w:rsidR="007605E6" w:rsidRPr="005B76EB" w:rsidRDefault="007605E6" w:rsidP="00705162">
      <w:pPr>
        <w:pStyle w:val="Ttulo2"/>
        <w:numPr>
          <w:ilvl w:val="0"/>
          <w:numId w:val="6"/>
        </w:numPr>
        <w:rPr>
          <w:rFonts w:cs="Arial"/>
          <w:b/>
          <w:bCs/>
          <w:sz w:val="20"/>
          <w:szCs w:val="20"/>
        </w:rPr>
      </w:pPr>
      <w:bookmarkStart w:id="181" w:name="_Toc131092926"/>
      <w:bookmarkStart w:id="182" w:name="_Toc131501127"/>
      <w:bookmarkStart w:id="183" w:name="_Toc228284542"/>
      <w:r w:rsidRPr="005B76EB">
        <w:rPr>
          <w:rFonts w:cs="Arial"/>
          <w:b/>
          <w:bCs/>
          <w:sz w:val="20"/>
          <w:szCs w:val="20"/>
        </w:rPr>
        <w:t>Políticas generales de compensación de los directores y personal gerencial</w:t>
      </w:r>
      <w:bookmarkEnd w:id="181"/>
      <w:bookmarkEnd w:id="182"/>
      <w:bookmarkEnd w:id="183"/>
    </w:p>
    <w:p w14:paraId="0080308B" w14:textId="77777777" w:rsidR="007605E6" w:rsidRPr="005B76EB" w:rsidRDefault="007605E6" w:rsidP="007605E6">
      <w:pPr>
        <w:rPr>
          <w:rFonts w:cs="Arial"/>
          <w:szCs w:val="20"/>
        </w:rPr>
      </w:pPr>
      <w:r w:rsidRPr="005B76EB">
        <w:rPr>
          <w:rFonts w:cs="Arial"/>
          <w:szCs w:val="20"/>
        </w:rPr>
        <w:t xml:space="preserve">Las políticas de compensación se han establecido conforme a los diferentes niveles de la estructura organizacional. A nivel de Junta Directiva se tiene establecido un sistema de dietas únicamente. En lo que corresponde al nivel Gerencial (directores de unidades estratégicas de negocios) y gerentes, el plan general de remuneración establece un esquema compuesto principalmente de salario base, seguro médico y de vida y gratificación anual por el logro de objetivos, en efectivo y en acciones. </w:t>
      </w:r>
    </w:p>
    <w:p w14:paraId="50D2E7B6" w14:textId="77777777" w:rsidR="007605E6" w:rsidRPr="005B76EB" w:rsidRDefault="007605E6" w:rsidP="007605E6">
      <w:pPr>
        <w:rPr>
          <w:rFonts w:cs="Arial"/>
          <w:szCs w:val="20"/>
        </w:rPr>
      </w:pPr>
      <w:r w:rsidRPr="005B76EB">
        <w:rPr>
          <w:rFonts w:cs="Arial"/>
          <w:szCs w:val="20"/>
        </w:rPr>
        <w:t xml:space="preserve">En acuerdo de la Asamblea General de Accionistas del mes de marzo de 1998, se aprobó la iniciativa de otorgar un beneficio patrimonial a través de acciones de la Compañía a ciertos ejecutivos, de acuerdo con criterios establecidos por la Junta Directiva.  </w:t>
      </w:r>
    </w:p>
    <w:p w14:paraId="46101932" w14:textId="0124068F" w:rsidR="007605E6" w:rsidRPr="005B76EB" w:rsidRDefault="007605E6" w:rsidP="007605E6">
      <w:pPr>
        <w:rPr>
          <w:rFonts w:cs="Arial"/>
          <w:szCs w:val="20"/>
        </w:rPr>
      </w:pPr>
      <w:r w:rsidRPr="005B76EB">
        <w:rPr>
          <w:rFonts w:cs="Arial"/>
          <w:szCs w:val="20"/>
        </w:rPr>
        <w:t>Las acciones que se utiliza</w:t>
      </w:r>
      <w:r w:rsidR="002351A4">
        <w:rPr>
          <w:rFonts w:cs="Arial"/>
          <w:szCs w:val="20"/>
        </w:rPr>
        <w:t>ba</w:t>
      </w:r>
      <w:r w:rsidRPr="005B76EB">
        <w:rPr>
          <w:rFonts w:cs="Arial"/>
          <w:szCs w:val="20"/>
        </w:rPr>
        <w:t>n en el plan de compensación por logros obtenidos se compra</w:t>
      </w:r>
      <w:r w:rsidR="002351A4">
        <w:rPr>
          <w:rFonts w:cs="Arial"/>
          <w:szCs w:val="20"/>
        </w:rPr>
        <w:t>ba</w:t>
      </w:r>
      <w:r w:rsidRPr="005B76EB">
        <w:rPr>
          <w:rFonts w:cs="Arial"/>
          <w:szCs w:val="20"/>
        </w:rPr>
        <w:t>n en el mercado secundario. Este esquema funciona</w:t>
      </w:r>
      <w:r w:rsidR="002351A4">
        <w:rPr>
          <w:rFonts w:cs="Arial"/>
          <w:szCs w:val="20"/>
        </w:rPr>
        <w:t>ba</w:t>
      </w:r>
      <w:r w:rsidRPr="005B76EB">
        <w:rPr>
          <w:rFonts w:cs="Arial"/>
          <w:szCs w:val="20"/>
        </w:rPr>
        <w:t xml:space="preserve"> como un plan de retención debido a que las acciones se asigna</w:t>
      </w:r>
      <w:r w:rsidR="002351A4">
        <w:rPr>
          <w:rFonts w:cs="Arial"/>
          <w:szCs w:val="20"/>
        </w:rPr>
        <w:t>ba</w:t>
      </w:r>
      <w:r w:rsidRPr="005B76EB">
        <w:rPr>
          <w:rFonts w:cs="Arial"/>
          <w:szCs w:val="20"/>
        </w:rPr>
        <w:t>n a los beneficiarios en un plazo de 4 años (la asignación se realiza en acciones y no como opción de compra).</w:t>
      </w:r>
    </w:p>
    <w:p w14:paraId="6E743FB0" w14:textId="77777777" w:rsidR="005461A9" w:rsidRPr="005B76EB" w:rsidRDefault="005461A9" w:rsidP="005461A9">
      <w:pPr>
        <w:rPr>
          <w:rFonts w:cs="Arial"/>
          <w:szCs w:val="20"/>
        </w:rPr>
      </w:pPr>
      <w:r w:rsidRPr="005B76EB">
        <w:rPr>
          <w:rFonts w:cs="Arial"/>
          <w:szCs w:val="20"/>
        </w:rPr>
        <w:t>Como consecuencia de la transacción de venta a Heineken, la totalidad de las acciones adjudicadas fue liquidada y pagada en efectivo, por lo que todos los ejecutivos beneficiarios recibieron íntegramente los montos correspondientes a las acciones que se encontraban pendientes de traspaso.</w:t>
      </w:r>
    </w:p>
    <w:p w14:paraId="7CBC26AA" w14:textId="77777777" w:rsidR="005461A9" w:rsidRPr="005B76EB" w:rsidRDefault="005461A9" w:rsidP="005461A9">
      <w:pPr>
        <w:rPr>
          <w:rFonts w:cs="Arial"/>
          <w:szCs w:val="20"/>
        </w:rPr>
      </w:pPr>
      <w:r w:rsidRPr="005B76EB">
        <w:rPr>
          <w:rFonts w:cs="Arial"/>
          <w:szCs w:val="20"/>
        </w:rPr>
        <w:lastRenderedPageBreak/>
        <w:t>En virtud de lo anterior, no existen acciones pendientes de liquidación, traspaso o pago derivadas de los planes de adjudicación de acciones correspondientes a los períodos indicados. Las acciones detalladas en la Tabla 38 se consideran totalmente liquidadas, sin que subsistan derechos económicos ni obligaciones asociadas a dichas adjudicaciones.</w:t>
      </w:r>
    </w:p>
    <w:p w14:paraId="59243EF8" w14:textId="77777777" w:rsidR="005461A9" w:rsidRPr="005B76EB" w:rsidRDefault="005461A9" w:rsidP="005461A9">
      <w:pPr>
        <w:rPr>
          <w:rFonts w:cs="Arial"/>
          <w:szCs w:val="20"/>
        </w:rPr>
      </w:pPr>
      <w:r w:rsidRPr="005B76EB">
        <w:rPr>
          <w:rFonts w:cs="Arial"/>
          <w:szCs w:val="20"/>
        </w:rPr>
        <w:t>La Compañía confirma que esta liquidación se realizó de conformidad con los términos establecidos en los planes respectivos y en el marco de la transacción antes indicada, por lo que no se prevén impactos futuros en la estructura accionaria ni compromisos adicionales relacionados con estos planes.</w:t>
      </w:r>
    </w:p>
    <w:p w14:paraId="5F617DD8" w14:textId="77777777" w:rsidR="005461A9" w:rsidRPr="005B76EB" w:rsidRDefault="005461A9" w:rsidP="007605E6">
      <w:pPr>
        <w:rPr>
          <w:rFonts w:cs="Arial"/>
          <w:szCs w:val="20"/>
        </w:rPr>
      </w:pPr>
    </w:p>
    <w:p w14:paraId="4361010E" w14:textId="77777777" w:rsidR="007605E6" w:rsidRPr="005B76EB" w:rsidRDefault="007605E6" w:rsidP="00705162">
      <w:pPr>
        <w:pStyle w:val="Ttulo2"/>
        <w:numPr>
          <w:ilvl w:val="0"/>
          <w:numId w:val="6"/>
        </w:numPr>
        <w:rPr>
          <w:rFonts w:cs="Arial"/>
          <w:b/>
          <w:bCs/>
          <w:sz w:val="20"/>
          <w:szCs w:val="20"/>
        </w:rPr>
      </w:pPr>
      <w:bookmarkStart w:id="184" w:name="_Toc131092927"/>
      <w:bookmarkStart w:id="185" w:name="_Toc131501128"/>
      <w:bookmarkStart w:id="186" w:name="_Toc228284543"/>
      <w:r w:rsidRPr="005B76EB">
        <w:rPr>
          <w:rFonts w:cs="Arial"/>
          <w:b/>
          <w:bCs/>
          <w:sz w:val="20"/>
          <w:szCs w:val="20"/>
        </w:rPr>
        <w:t>Personal</w:t>
      </w:r>
      <w:bookmarkEnd w:id="184"/>
      <w:bookmarkEnd w:id="185"/>
      <w:bookmarkEnd w:id="186"/>
    </w:p>
    <w:p w14:paraId="7B725278" w14:textId="2EA193A0" w:rsidR="007605E6" w:rsidRPr="005B76EB" w:rsidRDefault="007605E6" w:rsidP="007605E6">
      <w:pPr>
        <w:rPr>
          <w:rFonts w:cs="Arial"/>
          <w:szCs w:val="20"/>
        </w:rPr>
      </w:pPr>
      <w:r w:rsidRPr="005B76EB">
        <w:rPr>
          <w:rFonts w:cs="Arial"/>
          <w:szCs w:val="20"/>
        </w:rPr>
        <w:t xml:space="preserve">FIFCO emplea directamente a </w:t>
      </w:r>
      <w:r w:rsidR="00C93F76" w:rsidRPr="005B76EB">
        <w:rPr>
          <w:rFonts w:cs="Arial"/>
          <w:szCs w:val="20"/>
        </w:rPr>
        <w:t>1</w:t>
      </w:r>
      <w:r w:rsidR="002B28F1" w:rsidRPr="005B76EB">
        <w:rPr>
          <w:rFonts w:cs="Arial"/>
          <w:szCs w:val="20"/>
        </w:rPr>
        <w:t>.</w:t>
      </w:r>
      <w:r w:rsidR="003C7559" w:rsidRPr="005B76EB">
        <w:rPr>
          <w:rFonts w:cs="Arial"/>
          <w:szCs w:val="20"/>
        </w:rPr>
        <w:t>367</w:t>
      </w:r>
      <w:r w:rsidRPr="005B76EB">
        <w:rPr>
          <w:rFonts w:cs="Arial"/>
          <w:szCs w:val="20"/>
        </w:rPr>
        <w:t xml:space="preserve"> personas entre personal sean fijos</w:t>
      </w:r>
      <w:r w:rsidR="001D53C7" w:rsidRPr="005B76EB">
        <w:rPr>
          <w:rFonts w:cs="Arial"/>
          <w:szCs w:val="20"/>
        </w:rPr>
        <w:t>,</w:t>
      </w:r>
      <w:r w:rsidRPr="005B76EB">
        <w:rPr>
          <w:rFonts w:cs="Arial"/>
          <w:szCs w:val="20"/>
        </w:rPr>
        <w:t xml:space="preserve"> temporales. Adicionalmente</w:t>
      </w:r>
      <w:r w:rsidR="001D53C7" w:rsidRPr="005B76EB">
        <w:rPr>
          <w:rFonts w:cs="Arial"/>
          <w:szCs w:val="20"/>
        </w:rPr>
        <w:t xml:space="preserve">, </w:t>
      </w:r>
      <w:r w:rsidRPr="005B76EB">
        <w:rPr>
          <w:rFonts w:cs="Arial"/>
          <w:szCs w:val="20"/>
        </w:rPr>
        <w:t>miles de personas trabajan en empresas que directa o indirectamente se relacionan con la Compañía.</w:t>
      </w:r>
    </w:p>
    <w:p w14:paraId="0FC4573E" w14:textId="300FD9F5" w:rsidR="007605E6" w:rsidRPr="005B76EB" w:rsidRDefault="00325DA5" w:rsidP="00325DA5">
      <w:pPr>
        <w:pStyle w:val="Descripcin"/>
        <w:rPr>
          <w:rFonts w:cs="Arial"/>
          <w:szCs w:val="20"/>
        </w:rPr>
      </w:pPr>
      <w:bookmarkStart w:id="187" w:name="_Toc228284763"/>
      <w:r w:rsidRPr="005B76EB">
        <w:t xml:space="preserve">Tabla </w:t>
      </w:r>
      <w:fldSimple w:instr=" SEQ Tabla \* ARABIC ">
        <w:r w:rsidR="0033654E" w:rsidRPr="005B76EB">
          <w:rPr>
            <w:noProof/>
          </w:rPr>
          <w:t>28</w:t>
        </w:r>
      </w:fldSimple>
      <w:r w:rsidRPr="005B76EB">
        <w:t xml:space="preserve"> Distribución del personal</w:t>
      </w:r>
      <w:bookmarkEnd w:id="187"/>
      <w:r w:rsidRPr="005B76EB">
        <w:t xml:space="preserve"> </w:t>
      </w:r>
    </w:p>
    <w:tbl>
      <w:tblPr>
        <w:tblW w:w="4740"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left w:w="70" w:type="dxa"/>
          <w:right w:w="70" w:type="dxa"/>
        </w:tblCellMar>
        <w:tblLook w:val="04A0" w:firstRow="1" w:lastRow="0" w:firstColumn="1" w:lastColumn="0" w:noHBand="0" w:noVBand="1"/>
      </w:tblPr>
      <w:tblGrid>
        <w:gridCol w:w="3160"/>
        <w:gridCol w:w="1580"/>
      </w:tblGrid>
      <w:tr w:rsidR="005B76EB" w:rsidRPr="005B76EB" w14:paraId="24D34C47" w14:textId="77777777" w:rsidTr="007D00B2">
        <w:trPr>
          <w:trHeight w:val="345"/>
          <w:jc w:val="center"/>
        </w:trPr>
        <w:tc>
          <w:tcPr>
            <w:tcW w:w="3160" w:type="dxa"/>
            <w:shd w:val="clear" w:color="auto" w:fill="F2F2F2" w:themeFill="background1" w:themeFillShade="F2"/>
            <w:vAlign w:val="center"/>
            <w:hideMark/>
          </w:tcPr>
          <w:p w14:paraId="7A539A32" w14:textId="77777777" w:rsidR="007605E6" w:rsidRPr="005B76EB" w:rsidRDefault="007605E6" w:rsidP="007D00B2">
            <w:pPr>
              <w:spacing w:line="276" w:lineRule="auto"/>
              <w:contextualSpacing/>
              <w:jc w:val="center"/>
              <w:rPr>
                <w:rFonts w:cs="Arial"/>
                <w:b/>
                <w:bCs/>
                <w:szCs w:val="20"/>
              </w:rPr>
            </w:pPr>
            <w:r w:rsidRPr="005B76EB">
              <w:rPr>
                <w:rFonts w:cs="Arial"/>
                <w:b/>
                <w:bCs/>
                <w:szCs w:val="20"/>
              </w:rPr>
              <w:t>País</w:t>
            </w:r>
          </w:p>
        </w:tc>
        <w:tc>
          <w:tcPr>
            <w:tcW w:w="1580" w:type="dxa"/>
            <w:shd w:val="clear" w:color="auto" w:fill="F2F2F2" w:themeFill="background1" w:themeFillShade="F2"/>
            <w:vAlign w:val="center"/>
            <w:hideMark/>
          </w:tcPr>
          <w:p w14:paraId="744F649A" w14:textId="77777777" w:rsidR="007605E6" w:rsidRPr="005B76EB" w:rsidRDefault="007605E6" w:rsidP="007D00B2">
            <w:pPr>
              <w:spacing w:line="276" w:lineRule="auto"/>
              <w:contextualSpacing/>
              <w:jc w:val="center"/>
              <w:rPr>
                <w:rFonts w:cs="Arial"/>
                <w:b/>
                <w:bCs/>
                <w:szCs w:val="20"/>
              </w:rPr>
            </w:pPr>
            <w:r w:rsidRPr="005B76EB">
              <w:rPr>
                <w:rFonts w:cs="Arial"/>
                <w:b/>
                <w:bCs/>
                <w:szCs w:val="20"/>
              </w:rPr>
              <w:t>Colaboradores</w:t>
            </w:r>
          </w:p>
        </w:tc>
      </w:tr>
      <w:tr w:rsidR="005B76EB" w:rsidRPr="005B76EB" w14:paraId="7A5FD2CD" w14:textId="77777777" w:rsidTr="007F66B3">
        <w:trPr>
          <w:trHeight w:val="255"/>
          <w:jc w:val="center"/>
        </w:trPr>
        <w:tc>
          <w:tcPr>
            <w:tcW w:w="3160" w:type="dxa"/>
            <w:shd w:val="clear" w:color="auto" w:fill="FFFFFF" w:themeFill="background1"/>
            <w:noWrap/>
          </w:tcPr>
          <w:p w14:paraId="5921FBA9" w14:textId="5DBEF4E3" w:rsidR="00554D58" w:rsidRPr="005B76EB" w:rsidRDefault="00554D58" w:rsidP="00554D58">
            <w:pPr>
              <w:spacing w:line="276" w:lineRule="auto"/>
              <w:contextualSpacing/>
              <w:rPr>
                <w:rFonts w:cs="Arial"/>
                <w:szCs w:val="20"/>
              </w:rPr>
            </w:pPr>
            <w:r w:rsidRPr="005B76EB">
              <w:t>FRCN</w:t>
            </w:r>
          </w:p>
        </w:tc>
        <w:tc>
          <w:tcPr>
            <w:tcW w:w="1580" w:type="dxa"/>
            <w:shd w:val="clear" w:color="auto" w:fill="FFFFFF" w:themeFill="background1"/>
            <w:noWrap/>
          </w:tcPr>
          <w:p w14:paraId="07C06142" w14:textId="6CD56904" w:rsidR="00554D58" w:rsidRPr="005B76EB" w:rsidRDefault="00554D58" w:rsidP="00554D58">
            <w:pPr>
              <w:spacing w:line="276" w:lineRule="auto"/>
              <w:contextualSpacing/>
              <w:jc w:val="center"/>
              <w:rPr>
                <w:rFonts w:cs="Arial"/>
                <w:szCs w:val="20"/>
              </w:rPr>
            </w:pPr>
            <w:r w:rsidRPr="005B76EB">
              <w:t>1</w:t>
            </w:r>
            <w:r w:rsidR="00C65008" w:rsidRPr="005B76EB">
              <w:t>30</w:t>
            </w:r>
          </w:p>
        </w:tc>
      </w:tr>
      <w:tr w:rsidR="005B76EB" w:rsidRPr="005B76EB" w14:paraId="7B0C5093" w14:textId="77777777" w:rsidTr="007F66B3">
        <w:trPr>
          <w:trHeight w:val="255"/>
          <w:jc w:val="center"/>
        </w:trPr>
        <w:tc>
          <w:tcPr>
            <w:tcW w:w="3160" w:type="dxa"/>
            <w:shd w:val="clear" w:color="auto" w:fill="FFFFFF" w:themeFill="background1"/>
            <w:noWrap/>
          </w:tcPr>
          <w:p w14:paraId="57D4B40F" w14:textId="01C580A9" w:rsidR="00554D58" w:rsidRPr="005B76EB" w:rsidRDefault="00554D58" w:rsidP="00554D58">
            <w:pPr>
              <w:spacing w:line="276" w:lineRule="auto"/>
              <w:contextualSpacing/>
              <w:rPr>
                <w:rFonts w:cs="Arial"/>
                <w:szCs w:val="20"/>
              </w:rPr>
            </w:pPr>
            <w:r w:rsidRPr="005B76EB">
              <w:t>FDHO Hospitalidad</w:t>
            </w:r>
          </w:p>
        </w:tc>
        <w:tc>
          <w:tcPr>
            <w:tcW w:w="1580" w:type="dxa"/>
            <w:shd w:val="clear" w:color="auto" w:fill="FFFFFF" w:themeFill="background1"/>
            <w:noWrap/>
          </w:tcPr>
          <w:p w14:paraId="160C9066" w14:textId="5C3C1BAF" w:rsidR="00554D58" w:rsidRPr="005B76EB" w:rsidRDefault="00554D58" w:rsidP="00554D58">
            <w:pPr>
              <w:spacing w:line="276" w:lineRule="auto"/>
              <w:contextualSpacing/>
              <w:jc w:val="center"/>
              <w:rPr>
                <w:rFonts w:cs="Arial"/>
                <w:szCs w:val="20"/>
              </w:rPr>
            </w:pPr>
            <w:r w:rsidRPr="005B76EB">
              <w:t>1</w:t>
            </w:r>
            <w:r w:rsidR="00C16E14" w:rsidRPr="005B76EB">
              <w:t>43</w:t>
            </w:r>
          </w:p>
        </w:tc>
      </w:tr>
      <w:tr w:rsidR="005B76EB" w:rsidRPr="005B76EB" w14:paraId="21F4CBF0" w14:textId="77777777" w:rsidTr="007F66B3">
        <w:trPr>
          <w:trHeight w:val="255"/>
          <w:jc w:val="center"/>
        </w:trPr>
        <w:tc>
          <w:tcPr>
            <w:tcW w:w="3160" w:type="dxa"/>
            <w:shd w:val="clear" w:color="auto" w:fill="FFFFFF" w:themeFill="background1"/>
            <w:noWrap/>
          </w:tcPr>
          <w:p w14:paraId="7F65E534" w14:textId="10E57EDB" w:rsidR="00554D58" w:rsidRPr="005B76EB" w:rsidRDefault="00554D58" w:rsidP="00554D58">
            <w:pPr>
              <w:spacing w:line="276" w:lineRule="auto"/>
              <w:contextualSpacing/>
              <w:rPr>
                <w:rFonts w:cs="Arial"/>
                <w:szCs w:val="20"/>
              </w:rPr>
            </w:pPr>
            <w:r w:rsidRPr="005B76EB">
              <w:t>FDHO Hoteles*</w:t>
            </w:r>
          </w:p>
        </w:tc>
        <w:tc>
          <w:tcPr>
            <w:tcW w:w="1580" w:type="dxa"/>
            <w:shd w:val="clear" w:color="auto" w:fill="FFFFFF" w:themeFill="background1"/>
            <w:noWrap/>
          </w:tcPr>
          <w:p w14:paraId="0316EFA9" w14:textId="7375ED42" w:rsidR="00554D58" w:rsidRPr="005B76EB" w:rsidRDefault="00C16E14" w:rsidP="00554D58">
            <w:pPr>
              <w:spacing w:line="276" w:lineRule="auto"/>
              <w:contextualSpacing/>
              <w:jc w:val="center"/>
              <w:rPr>
                <w:rFonts w:cs="Arial"/>
                <w:szCs w:val="20"/>
              </w:rPr>
            </w:pPr>
            <w:r w:rsidRPr="005B76EB">
              <w:rPr>
                <w:rFonts w:cs="Arial"/>
                <w:szCs w:val="20"/>
              </w:rPr>
              <w:t>10</w:t>
            </w:r>
            <w:r w:rsidR="003C7559" w:rsidRPr="005B76EB">
              <w:rPr>
                <w:rFonts w:cs="Arial"/>
                <w:szCs w:val="20"/>
              </w:rPr>
              <w:t>91</w:t>
            </w:r>
          </w:p>
        </w:tc>
      </w:tr>
      <w:tr w:rsidR="005B76EB" w:rsidRPr="005B76EB" w14:paraId="708521D8" w14:textId="77777777" w:rsidTr="007F66B3">
        <w:trPr>
          <w:trHeight w:val="255"/>
          <w:jc w:val="center"/>
        </w:trPr>
        <w:tc>
          <w:tcPr>
            <w:tcW w:w="3160" w:type="dxa"/>
            <w:shd w:val="clear" w:color="auto" w:fill="FFFFFF" w:themeFill="background1"/>
            <w:noWrap/>
          </w:tcPr>
          <w:p w14:paraId="65F9A55E" w14:textId="4F405886" w:rsidR="00554D58" w:rsidRPr="005B76EB" w:rsidRDefault="00554D58" w:rsidP="00554D58">
            <w:pPr>
              <w:spacing w:line="276" w:lineRule="auto"/>
              <w:contextualSpacing/>
              <w:rPr>
                <w:rFonts w:cs="Arial"/>
                <w:szCs w:val="20"/>
              </w:rPr>
            </w:pPr>
            <w:r w:rsidRPr="005B76EB">
              <w:t xml:space="preserve">FIFCO </w:t>
            </w:r>
          </w:p>
        </w:tc>
        <w:tc>
          <w:tcPr>
            <w:tcW w:w="1580" w:type="dxa"/>
            <w:shd w:val="clear" w:color="auto" w:fill="FFFFFF" w:themeFill="background1"/>
            <w:noWrap/>
          </w:tcPr>
          <w:p w14:paraId="3549EFE6" w14:textId="669EA6C5" w:rsidR="00554D58" w:rsidRPr="005B76EB" w:rsidRDefault="00554D58" w:rsidP="00554D58">
            <w:pPr>
              <w:spacing w:line="276" w:lineRule="auto"/>
              <w:contextualSpacing/>
              <w:jc w:val="center"/>
              <w:rPr>
                <w:rFonts w:cs="Arial"/>
                <w:szCs w:val="20"/>
              </w:rPr>
            </w:pPr>
            <w:r w:rsidRPr="005B76EB">
              <w:t>3</w:t>
            </w:r>
          </w:p>
        </w:tc>
      </w:tr>
      <w:tr w:rsidR="005B76EB" w:rsidRPr="005B76EB" w14:paraId="1CF2E4AC" w14:textId="77777777" w:rsidTr="003C2A66">
        <w:trPr>
          <w:trHeight w:val="270"/>
          <w:jc w:val="center"/>
        </w:trPr>
        <w:tc>
          <w:tcPr>
            <w:tcW w:w="3160" w:type="dxa"/>
            <w:shd w:val="clear" w:color="auto" w:fill="FFFFFF" w:themeFill="background1"/>
            <w:vAlign w:val="center"/>
            <w:hideMark/>
          </w:tcPr>
          <w:p w14:paraId="579C2B05" w14:textId="2ECB0707" w:rsidR="00243D1F" w:rsidRPr="005B76EB" w:rsidRDefault="00243D1F" w:rsidP="00243D1F">
            <w:pPr>
              <w:spacing w:line="276" w:lineRule="auto"/>
              <w:contextualSpacing/>
              <w:rPr>
                <w:rFonts w:cs="Arial"/>
                <w:b/>
                <w:bCs/>
                <w:szCs w:val="20"/>
              </w:rPr>
            </w:pPr>
            <w:r w:rsidRPr="005B76EB">
              <w:rPr>
                <w:rFonts w:cs="Arial"/>
                <w:b/>
                <w:bCs/>
                <w:szCs w:val="20"/>
              </w:rPr>
              <w:t>Total Empleados</w:t>
            </w:r>
          </w:p>
        </w:tc>
        <w:tc>
          <w:tcPr>
            <w:tcW w:w="1580" w:type="dxa"/>
            <w:shd w:val="clear" w:color="auto" w:fill="FFFFFF" w:themeFill="background1"/>
            <w:noWrap/>
            <w:hideMark/>
          </w:tcPr>
          <w:p w14:paraId="1D2B3091" w14:textId="3D49FD9D" w:rsidR="00243D1F" w:rsidRPr="005B76EB" w:rsidRDefault="00820F44" w:rsidP="00243D1F">
            <w:pPr>
              <w:spacing w:line="276" w:lineRule="auto"/>
              <w:contextualSpacing/>
              <w:jc w:val="center"/>
              <w:rPr>
                <w:rFonts w:cs="Arial"/>
                <w:b/>
                <w:bCs/>
                <w:szCs w:val="20"/>
              </w:rPr>
            </w:pPr>
            <w:r w:rsidRPr="005B76EB">
              <w:rPr>
                <w:rFonts w:cs="Arial"/>
                <w:b/>
                <w:bCs/>
                <w:szCs w:val="20"/>
              </w:rPr>
              <w:t>1</w:t>
            </w:r>
            <w:r w:rsidR="003C7559" w:rsidRPr="005B76EB">
              <w:rPr>
                <w:rFonts w:cs="Arial"/>
                <w:b/>
                <w:bCs/>
                <w:szCs w:val="20"/>
              </w:rPr>
              <w:t>367</w:t>
            </w:r>
          </w:p>
        </w:tc>
      </w:tr>
    </w:tbl>
    <w:p w14:paraId="2D3B6497" w14:textId="18AEB53A" w:rsidR="007605E6" w:rsidRPr="005B76EB" w:rsidRDefault="00C93F76" w:rsidP="007605E6">
      <w:pPr>
        <w:rPr>
          <w:rFonts w:cs="Arial"/>
          <w:szCs w:val="20"/>
        </w:rPr>
      </w:pPr>
      <w:r w:rsidRPr="005B76EB">
        <w:rPr>
          <w:rFonts w:cs="Arial"/>
          <w:sz w:val="18"/>
          <w:szCs w:val="18"/>
        </w:rPr>
        <w:t>* Marriot administra la operación de forma completamente independiente, bajo políticas, procesos y disposiciones de la marca</w:t>
      </w:r>
      <w:r w:rsidRPr="005B76EB">
        <w:rPr>
          <w:rFonts w:cs="Arial"/>
          <w:szCs w:val="20"/>
        </w:rPr>
        <w:t>.</w:t>
      </w:r>
    </w:p>
    <w:p w14:paraId="5A8EC0FB" w14:textId="53477B3A" w:rsidR="007605E6" w:rsidRPr="005B76EB" w:rsidRDefault="002B28F1" w:rsidP="007605E6">
      <w:pPr>
        <w:rPr>
          <w:rFonts w:cs="Arial"/>
          <w:szCs w:val="20"/>
        </w:rPr>
      </w:pPr>
      <w:r w:rsidRPr="005B76EB">
        <w:rPr>
          <w:rFonts w:cs="Arial"/>
          <w:szCs w:val="20"/>
        </w:rPr>
        <w:t>E</w:t>
      </w:r>
      <w:r w:rsidR="007605E6" w:rsidRPr="005B76EB">
        <w:rPr>
          <w:rFonts w:cs="Arial"/>
          <w:szCs w:val="20"/>
        </w:rPr>
        <w:t>n FIFCO Costa Rica los colaboradores están organizados en Asociaciones Solidaristas</w:t>
      </w:r>
      <w:r w:rsidR="008F6605" w:rsidRPr="005B76EB">
        <w:rPr>
          <w:rFonts w:cs="Arial"/>
          <w:szCs w:val="20"/>
        </w:rPr>
        <w:t>.</w:t>
      </w:r>
      <w:r w:rsidR="007605E6" w:rsidRPr="005B76EB">
        <w:rPr>
          <w:rFonts w:cs="Arial"/>
          <w:szCs w:val="20"/>
        </w:rPr>
        <w:t xml:space="preserve"> que cuenta con el apoyo total de la Compañía y que rinde grandes beneficios a sus asociados. A continuación</w:t>
      </w:r>
      <w:r w:rsidR="008F6605" w:rsidRPr="005B76EB">
        <w:rPr>
          <w:rFonts w:cs="Arial"/>
          <w:szCs w:val="20"/>
        </w:rPr>
        <w:t>.</w:t>
      </w:r>
      <w:r w:rsidR="007605E6" w:rsidRPr="005B76EB">
        <w:rPr>
          <w:rFonts w:cs="Arial"/>
          <w:szCs w:val="20"/>
        </w:rPr>
        <w:t xml:space="preserve"> se detalla su porcentaje de afiliación:</w:t>
      </w:r>
    </w:p>
    <w:p w14:paraId="318E4C01" w14:textId="6AEBC928" w:rsidR="007605E6" w:rsidRPr="005B76EB" w:rsidRDefault="00325DA5" w:rsidP="00325DA5">
      <w:pPr>
        <w:pStyle w:val="Descripcin"/>
        <w:rPr>
          <w:rFonts w:cs="Arial"/>
          <w:szCs w:val="20"/>
        </w:rPr>
      </w:pPr>
      <w:bookmarkStart w:id="188" w:name="_Toc228284764"/>
      <w:r w:rsidRPr="005B76EB">
        <w:t xml:space="preserve">Tabla </w:t>
      </w:r>
      <w:fldSimple w:instr=" SEQ Tabla \* ARABIC ">
        <w:r w:rsidR="0033654E" w:rsidRPr="005B76EB">
          <w:rPr>
            <w:noProof/>
          </w:rPr>
          <w:t>29</w:t>
        </w:r>
      </w:fldSimple>
      <w:r w:rsidRPr="005B76EB">
        <w:t xml:space="preserve"> Porcentaje de colaboradores afiliados a Asociaciones Solidaristas</w:t>
      </w:r>
      <w:bookmarkEnd w:id="188"/>
    </w:p>
    <w:tbl>
      <w:tblPr>
        <w:tblW w:w="8217"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left w:w="70" w:type="dxa"/>
          <w:right w:w="70" w:type="dxa"/>
        </w:tblCellMar>
        <w:tblLook w:val="04A0" w:firstRow="1" w:lastRow="0" w:firstColumn="1" w:lastColumn="0" w:noHBand="0" w:noVBand="1"/>
      </w:tblPr>
      <w:tblGrid>
        <w:gridCol w:w="5717"/>
        <w:gridCol w:w="2500"/>
      </w:tblGrid>
      <w:tr w:rsidR="005B76EB" w:rsidRPr="005B76EB" w14:paraId="265AB77E" w14:textId="77777777" w:rsidTr="007D00B2">
        <w:trPr>
          <w:trHeight w:val="345"/>
          <w:jc w:val="center"/>
        </w:trPr>
        <w:tc>
          <w:tcPr>
            <w:tcW w:w="5717" w:type="dxa"/>
            <w:shd w:val="clear" w:color="auto" w:fill="F2F2F2" w:themeFill="background1" w:themeFillShade="F2"/>
            <w:vAlign w:val="center"/>
            <w:hideMark/>
          </w:tcPr>
          <w:p w14:paraId="3B068EA4" w14:textId="77777777" w:rsidR="007605E6" w:rsidRPr="005B76EB" w:rsidRDefault="007605E6" w:rsidP="007D00B2">
            <w:pPr>
              <w:spacing w:line="276" w:lineRule="auto"/>
              <w:contextualSpacing/>
              <w:jc w:val="center"/>
              <w:rPr>
                <w:rFonts w:cs="Arial"/>
                <w:b/>
                <w:bCs/>
                <w:szCs w:val="20"/>
              </w:rPr>
            </w:pPr>
            <w:r w:rsidRPr="005B76EB">
              <w:rPr>
                <w:rFonts w:cs="Arial"/>
                <w:b/>
                <w:bCs/>
                <w:szCs w:val="20"/>
              </w:rPr>
              <w:t>Asociación Solidarista</w:t>
            </w:r>
          </w:p>
        </w:tc>
        <w:tc>
          <w:tcPr>
            <w:tcW w:w="2500" w:type="dxa"/>
            <w:shd w:val="clear" w:color="auto" w:fill="F2F2F2" w:themeFill="background1" w:themeFillShade="F2"/>
            <w:vAlign w:val="center"/>
            <w:hideMark/>
          </w:tcPr>
          <w:p w14:paraId="059AFFF9" w14:textId="77777777" w:rsidR="007605E6" w:rsidRPr="005B76EB" w:rsidRDefault="007605E6" w:rsidP="007D00B2">
            <w:pPr>
              <w:spacing w:line="276" w:lineRule="auto"/>
              <w:contextualSpacing/>
              <w:jc w:val="center"/>
              <w:rPr>
                <w:rFonts w:cs="Arial"/>
                <w:b/>
                <w:bCs/>
                <w:szCs w:val="20"/>
              </w:rPr>
            </w:pPr>
            <w:r w:rsidRPr="005B76EB">
              <w:rPr>
                <w:rFonts w:cs="Arial"/>
                <w:b/>
                <w:bCs/>
                <w:szCs w:val="20"/>
              </w:rPr>
              <w:t>Porcentaje de Colaboradores</w:t>
            </w:r>
          </w:p>
        </w:tc>
      </w:tr>
      <w:tr w:rsidR="005B76EB" w:rsidRPr="005B76EB" w14:paraId="5FBAB8D4" w14:textId="77777777" w:rsidTr="00B96FA7">
        <w:trPr>
          <w:trHeight w:val="255"/>
          <w:jc w:val="center"/>
        </w:trPr>
        <w:tc>
          <w:tcPr>
            <w:tcW w:w="5717" w:type="dxa"/>
            <w:shd w:val="clear" w:color="auto" w:fill="FFFFFF" w:themeFill="background1"/>
            <w:noWrap/>
            <w:vAlign w:val="center"/>
            <w:hideMark/>
          </w:tcPr>
          <w:p w14:paraId="4A5A7B5D" w14:textId="3DD957E8" w:rsidR="0016232E" w:rsidRPr="005B76EB" w:rsidRDefault="0016232E" w:rsidP="00A33CBE">
            <w:pPr>
              <w:spacing w:line="276" w:lineRule="auto"/>
              <w:contextualSpacing/>
              <w:rPr>
                <w:rFonts w:cs="Arial"/>
                <w:szCs w:val="20"/>
              </w:rPr>
            </w:pPr>
            <w:r w:rsidRPr="005B76EB">
              <w:rPr>
                <w:rFonts w:cs="Arial"/>
                <w:szCs w:val="20"/>
              </w:rPr>
              <w:t>Asociación Solidarista de Empleados de Reserva Conchal y Afines (ASORESERVA)</w:t>
            </w:r>
          </w:p>
        </w:tc>
        <w:tc>
          <w:tcPr>
            <w:tcW w:w="2500" w:type="dxa"/>
            <w:shd w:val="clear" w:color="auto" w:fill="FFFFFF" w:themeFill="background1"/>
            <w:noWrap/>
            <w:hideMark/>
          </w:tcPr>
          <w:p w14:paraId="0C3B7316" w14:textId="78EDB3FF" w:rsidR="0016232E" w:rsidRPr="005B76EB" w:rsidRDefault="00232640" w:rsidP="0016232E">
            <w:pPr>
              <w:spacing w:line="276" w:lineRule="auto"/>
              <w:contextualSpacing/>
              <w:jc w:val="center"/>
              <w:rPr>
                <w:rFonts w:cs="Arial"/>
                <w:szCs w:val="20"/>
              </w:rPr>
            </w:pPr>
            <w:r w:rsidRPr="005B76EB">
              <w:t>67%</w:t>
            </w:r>
          </w:p>
        </w:tc>
      </w:tr>
      <w:tr w:rsidR="005B76EB" w:rsidRPr="005B76EB" w14:paraId="5AE4900C" w14:textId="77777777" w:rsidTr="00B96FA7">
        <w:trPr>
          <w:trHeight w:val="255"/>
          <w:jc w:val="center"/>
        </w:trPr>
        <w:tc>
          <w:tcPr>
            <w:tcW w:w="5717" w:type="dxa"/>
            <w:shd w:val="clear" w:color="auto" w:fill="FFFFFF" w:themeFill="background1"/>
            <w:noWrap/>
            <w:vAlign w:val="center"/>
          </w:tcPr>
          <w:p w14:paraId="66CAA7CC" w14:textId="0B00F7EB" w:rsidR="00761325" w:rsidRPr="005B76EB" w:rsidRDefault="00174CD8" w:rsidP="00A33CBE">
            <w:pPr>
              <w:spacing w:line="276" w:lineRule="auto"/>
              <w:contextualSpacing/>
              <w:rPr>
                <w:rFonts w:cs="Arial"/>
                <w:szCs w:val="20"/>
              </w:rPr>
            </w:pPr>
            <w:r w:rsidRPr="005B76EB">
              <w:rPr>
                <w:rFonts w:cs="Arial"/>
                <w:szCs w:val="20"/>
              </w:rPr>
              <w:t>Asociación Solidarista de Empleados de Desarrollos Hotelero</w:t>
            </w:r>
            <w:r w:rsidR="006B4420" w:rsidRPr="005B76EB">
              <w:rPr>
                <w:rFonts w:cs="Arial"/>
                <w:szCs w:val="20"/>
              </w:rPr>
              <w:t xml:space="preserve"> Guanacaste (ASEDHG)</w:t>
            </w:r>
          </w:p>
        </w:tc>
        <w:tc>
          <w:tcPr>
            <w:tcW w:w="2500" w:type="dxa"/>
            <w:shd w:val="clear" w:color="auto" w:fill="FFFFFF" w:themeFill="background1"/>
            <w:noWrap/>
          </w:tcPr>
          <w:p w14:paraId="07942F3B" w14:textId="521F45DB" w:rsidR="00761325" w:rsidRPr="005B76EB" w:rsidRDefault="00232640" w:rsidP="0016232E">
            <w:pPr>
              <w:spacing w:line="276" w:lineRule="auto"/>
              <w:contextualSpacing/>
              <w:jc w:val="center"/>
            </w:pPr>
            <w:r w:rsidRPr="005B76EB">
              <w:t>47,4%</w:t>
            </w:r>
          </w:p>
        </w:tc>
      </w:tr>
    </w:tbl>
    <w:p w14:paraId="010BB23E" w14:textId="77777777" w:rsidR="001A57C1" w:rsidRPr="005B76EB" w:rsidRDefault="001A57C1" w:rsidP="00E93C45">
      <w:bookmarkStart w:id="189" w:name="_Toc131092928"/>
      <w:bookmarkStart w:id="190" w:name="_Toc131501129"/>
    </w:p>
    <w:p w14:paraId="1B550E80" w14:textId="7ADD49FE" w:rsidR="007605E6" w:rsidRPr="005B76EB" w:rsidRDefault="007605E6" w:rsidP="00705162">
      <w:pPr>
        <w:pStyle w:val="Ttulo2"/>
        <w:numPr>
          <w:ilvl w:val="0"/>
          <w:numId w:val="6"/>
        </w:numPr>
        <w:rPr>
          <w:rFonts w:cs="Arial"/>
          <w:b/>
          <w:bCs/>
          <w:color w:val="000000" w:themeColor="text1"/>
          <w:sz w:val="20"/>
          <w:szCs w:val="20"/>
        </w:rPr>
      </w:pPr>
      <w:bookmarkStart w:id="191" w:name="_Toc228284544"/>
      <w:r w:rsidRPr="005B76EB">
        <w:rPr>
          <w:rFonts w:cs="Arial"/>
          <w:b/>
          <w:bCs/>
          <w:color w:val="000000" w:themeColor="text1"/>
          <w:sz w:val="20"/>
          <w:szCs w:val="20"/>
        </w:rPr>
        <w:t>Participación social de directores</w:t>
      </w:r>
      <w:r w:rsidR="00C47969" w:rsidRPr="005B76EB">
        <w:rPr>
          <w:rFonts w:cs="Arial"/>
          <w:b/>
          <w:bCs/>
          <w:color w:val="000000" w:themeColor="text1"/>
          <w:sz w:val="20"/>
          <w:szCs w:val="20"/>
        </w:rPr>
        <w:t>,</w:t>
      </w:r>
      <w:r w:rsidRPr="005B76EB">
        <w:rPr>
          <w:rFonts w:cs="Arial"/>
          <w:b/>
          <w:bCs/>
          <w:color w:val="000000" w:themeColor="text1"/>
          <w:sz w:val="20"/>
          <w:szCs w:val="20"/>
        </w:rPr>
        <w:t xml:space="preserve"> personal gerencial y empleados</w:t>
      </w:r>
      <w:bookmarkEnd w:id="189"/>
      <w:bookmarkEnd w:id="190"/>
      <w:bookmarkEnd w:id="191"/>
    </w:p>
    <w:p w14:paraId="168FC54A" w14:textId="18C1266E" w:rsidR="007605E6" w:rsidRPr="00A263FD" w:rsidRDefault="007605E6" w:rsidP="007605E6">
      <w:pPr>
        <w:rPr>
          <w:rFonts w:cs="Arial"/>
          <w:color w:val="000000" w:themeColor="text1"/>
          <w:szCs w:val="20"/>
        </w:rPr>
      </w:pPr>
      <w:r w:rsidRPr="00A263FD">
        <w:rPr>
          <w:rFonts w:cs="Arial"/>
          <w:color w:val="000000" w:themeColor="text1"/>
          <w:szCs w:val="20"/>
        </w:rPr>
        <w:t>Al 31 de diciembre de 202</w:t>
      </w:r>
      <w:r w:rsidR="00331F2C" w:rsidRPr="00A263FD">
        <w:rPr>
          <w:rFonts w:cs="Arial"/>
          <w:color w:val="000000" w:themeColor="text1"/>
          <w:szCs w:val="20"/>
        </w:rPr>
        <w:t>5</w:t>
      </w:r>
      <w:r w:rsidR="00C47969" w:rsidRPr="00A263FD">
        <w:rPr>
          <w:rFonts w:cs="Arial"/>
          <w:color w:val="000000" w:themeColor="text1"/>
          <w:szCs w:val="20"/>
        </w:rPr>
        <w:t>,</w:t>
      </w:r>
      <w:r w:rsidRPr="00A263FD">
        <w:rPr>
          <w:rFonts w:cs="Arial"/>
          <w:color w:val="000000" w:themeColor="text1"/>
          <w:szCs w:val="20"/>
        </w:rPr>
        <w:t xml:space="preserve"> los miembros de la Junta Directiva poseen en su conjunto una participación del 0.</w:t>
      </w:r>
      <w:r w:rsidR="00936125" w:rsidRPr="00A263FD">
        <w:rPr>
          <w:rFonts w:cs="Arial"/>
          <w:color w:val="000000" w:themeColor="text1"/>
          <w:szCs w:val="20"/>
        </w:rPr>
        <w:t>0</w:t>
      </w:r>
      <w:r w:rsidR="00323698" w:rsidRPr="00A263FD">
        <w:rPr>
          <w:rFonts w:cs="Arial"/>
          <w:color w:val="000000" w:themeColor="text1"/>
          <w:szCs w:val="20"/>
        </w:rPr>
        <w:t>7</w:t>
      </w:r>
      <w:r w:rsidRPr="00A263FD">
        <w:rPr>
          <w:rFonts w:cs="Arial"/>
          <w:color w:val="000000" w:themeColor="text1"/>
          <w:szCs w:val="20"/>
        </w:rPr>
        <w:t xml:space="preserve">% del capital accionario total. </w:t>
      </w:r>
    </w:p>
    <w:p w14:paraId="2490542B" w14:textId="1A024116" w:rsidR="007605E6" w:rsidRPr="00A263FD" w:rsidRDefault="007605E6" w:rsidP="007605E6">
      <w:pPr>
        <w:rPr>
          <w:rFonts w:cs="Arial"/>
          <w:color w:val="000000" w:themeColor="text1"/>
          <w:szCs w:val="20"/>
        </w:rPr>
      </w:pPr>
      <w:r w:rsidRPr="00A263FD">
        <w:rPr>
          <w:rFonts w:cs="Arial"/>
          <w:color w:val="000000" w:themeColor="text1"/>
          <w:szCs w:val="20"/>
        </w:rPr>
        <w:t xml:space="preserve">En lo que se refiere al personal gerencial de la Compañía su participación es de </w:t>
      </w:r>
      <w:r w:rsidR="00FD3F56" w:rsidRPr="00A263FD">
        <w:rPr>
          <w:rFonts w:cs="Arial"/>
          <w:color w:val="000000" w:themeColor="text1"/>
          <w:szCs w:val="20"/>
        </w:rPr>
        <w:t>0.06</w:t>
      </w:r>
      <w:r w:rsidRPr="00A263FD">
        <w:rPr>
          <w:rFonts w:cs="Arial"/>
          <w:color w:val="000000" w:themeColor="text1"/>
          <w:szCs w:val="20"/>
        </w:rPr>
        <w:t>% del capital accionario total.</w:t>
      </w:r>
    </w:p>
    <w:p w14:paraId="4FF9B682" w14:textId="266F1525" w:rsidR="007605E6" w:rsidRPr="00A263FD" w:rsidRDefault="007605E6" w:rsidP="007605E6">
      <w:pPr>
        <w:rPr>
          <w:rFonts w:cs="Arial"/>
          <w:color w:val="000000" w:themeColor="text1"/>
          <w:szCs w:val="20"/>
        </w:rPr>
      </w:pPr>
      <w:r w:rsidRPr="00A263FD">
        <w:rPr>
          <w:rFonts w:cs="Arial"/>
          <w:color w:val="000000" w:themeColor="text1"/>
          <w:szCs w:val="20"/>
        </w:rPr>
        <w:lastRenderedPageBreak/>
        <w:t>En los estatutos de FIFCO</w:t>
      </w:r>
      <w:r w:rsidR="00D63AC4">
        <w:rPr>
          <w:rFonts w:cs="Arial"/>
          <w:color w:val="000000" w:themeColor="text1"/>
          <w:szCs w:val="20"/>
        </w:rPr>
        <w:t>,</w:t>
      </w:r>
      <w:r w:rsidRPr="00A263FD">
        <w:rPr>
          <w:rFonts w:cs="Arial"/>
          <w:color w:val="000000" w:themeColor="text1"/>
          <w:szCs w:val="20"/>
        </w:rPr>
        <w:t xml:space="preserve"> no se ha dispuesto un derecho de voto diferente</w:t>
      </w:r>
      <w:r w:rsidR="00C47969" w:rsidRPr="00A263FD">
        <w:rPr>
          <w:rFonts w:cs="Arial"/>
          <w:color w:val="000000" w:themeColor="text1"/>
          <w:szCs w:val="20"/>
        </w:rPr>
        <w:t>,</w:t>
      </w:r>
      <w:r w:rsidRPr="00A263FD">
        <w:rPr>
          <w:rFonts w:cs="Arial"/>
          <w:color w:val="000000" w:themeColor="text1"/>
          <w:szCs w:val="20"/>
        </w:rPr>
        <w:t xml:space="preserve"> ni de suscripción preferente o de opciones sobre acciones ni de restricciones con respecto a directores</w:t>
      </w:r>
      <w:r w:rsidR="000C3D48" w:rsidRPr="00A263FD">
        <w:rPr>
          <w:rFonts w:cs="Arial"/>
          <w:color w:val="000000" w:themeColor="text1"/>
          <w:szCs w:val="20"/>
        </w:rPr>
        <w:t>,</w:t>
      </w:r>
      <w:r w:rsidRPr="00A263FD">
        <w:rPr>
          <w:rFonts w:cs="Arial"/>
          <w:color w:val="000000" w:themeColor="text1"/>
          <w:szCs w:val="20"/>
        </w:rPr>
        <w:t xml:space="preserve"> personal gerencial o empleados.</w:t>
      </w:r>
    </w:p>
    <w:p w14:paraId="028EA721" w14:textId="4A08BB61" w:rsidR="00071E9B" w:rsidRPr="00A263FD" w:rsidRDefault="007605E6" w:rsidP="00D90583">
      <w:pPr>
        <w:rPr>
          <w:rFonts w:cs="Arial"/>
          <w:color w:val="000000" w:themeColor="text1"/>
          <w:szCs w:val="20"/>
        </w:rPr>
      </w:pPr>
      <w:r w:rsidRPr="00A263FD">
        <w:rPr>
          <w:rFonts w:cs="Arial"/>
          <w:color w:val="000000" w:themeColor="text1"/>
          <w:szCs w:val="20"/>
        </w:rPr>
        <w:t>Además</w:t>
      </w:r>
      <w:r w:rsidR="000C3D48" w:rsidRPr="00A263FD">
        <w:rPr>
          <w:rFonts w:cs="Arial"/>
          <w:color w:val="000000" w:themeColor="text1"/>
          <w:szCs w:val="20"/>
        </w:rPr>
        <w:t>,</w:t>
      </w:r>
      <w:r w:rsidR="00530F0C" w:rsidRPr="00A263FD">
        <w:rPr>
          <w:rFonts w:cs="Arial"/>
          <w:color w:val="000000" w:themeColor="text1"/>
          <w:szCs w:val="20"/>
        </w:rPr>
        <w:t xml:space="preserve"> </w:t>
      </w:r>
      <w:r w:rsidRPr="00A263FD">
        <w:rPr>
          <w:rFonts w:cs="Arial"/>
          <w:color w:val="000000" w:themeColor="text1"/>
          <w:szCs w:val="20"/>
        </w:rPr>
        <w:t>dichos estatutos no contemplan la suscripción de contratos con los miembros de la Junta Directiva a partir de sus nombramientos</w:t>
      </w:r>
      <w:r w:rsidR="000C3D48" w:rsidRPr="00A263FD">
        <w:rPr>
          <w:rFonts w:cs="Arial"/>
          <w:color w:val="000000" w:themeColor="text1"/>
          <w:szCs w:val="20"/>
        </w:rPr>
        <w:t>,</w:t>
      </w:r>
      <w:r w:rsidRPr="00A263FD">
        <w:rPr>
          <w:rFonts w:cs="Arial"/>
          <w:color w:val="000000" w:themeColor="text1"/>
          <w:szCs w:val="20"/>
        </w:rPr>
        <w:t xml:space="preserve"> ni existen disposiciones referentes a la adquisición de beneficios una vez que concluye el periodo de nombramiento.</w:t>
      </w:r>
    </w:p>
    <w:p w14:paraId="7E69C201" w14:textId="77777777" w:rsidR="00071E9B" w:rsidRPr="00A263FD" w:rsidRDefault="00071E9B">
      <w:pPr>
        <w:spacing w:line="259" w:lineRule="auto"/>
        <w:jc w:val="left"/>
        <w:rPr>
          <w:rFonts w:cs="Arial"/>
          <w:color w:val="000000" w:themeColor="text1"/>
          <w:szCs w:val="20"/>
        </w:rPr>
      </w:pPr>
      <w:r w:rsidRPr="00A263FD">
        <w:rPr>
          <w:rFonts w:cs="Arial"/>
          <w:color w:val="000000" w:themeColor="text1"/>
          <w:szCs w:val="20"/>
        </w:rPr>
        <w:br w:type="page"/>
      </w:r>
    </w:p>
    <w:p w14:paraId="68D17A52" w14:textId="77777777" w:rsidR="002B36D2" w:rsidRDefault="002B36D2" w:rsidP="00D90583">
      <w:pPr>
        <w:rPr>
          <w:rFonts w:cs="Arial"/>
          <w:color w:val="EE0000"/>
          <w:szCs w:val="20"/>
        </w:rPr>
      </w:pPr>
    </w:p>
    <w:p w14:paraId="29F1DCEB" w14:textId="77777777" w:rsidR="002B36D2" w:rsidRDefault="002B36D2" w:rsidP="00D90583">
      <w:pPr>
        <w:rPr>
          <w:rFonts w:cs="Arial"/>
          <w:color w:val="EE0000"/>
          <w:szCs w:val="20"/>
        </w:rPr>
      </w:pPr>
    </w:p>
    <w:p w14:paraId="3D94329F" w14:textId="77777777" w:rsidR="002B36D2" w:rsidRDefault="002B36D2" w:rsidP="00D90583">
      <w:pPr>
        <w:rPr>
          <w:rFonts w:cs="Arial"/>
          <w:color w:val="EE0000"/>
          <w:szCs w:val="20"/>
        </w:rPr>
      </w:pPr>
    </w:p>
    <w:p w14:paraId="78840AF6" w14:textId="77777777" w:rsidR="002B36D2" w:rsidRDefault="002B36D2" w:rsidP="00D90583">
      <w:pPr>
        <w:rPr>
          <w:rFonts w:cs="Arial"/>
          <w:color w:val="EE0000"/>
          <w:szCs w:val="20"/>
        </w:rPr>
      </w:pPr>
    </w:p>
    <w:p w14:paraId="71BA7133" w14:textId="77777777" w:rsidR="002B36D2" w:rsidRDefault="002B36D2" w:rsidP="00D90583">
      <w:pPr>
        <w:rPr>
          <w:rFonts w:cs="Arial"/>
          <w:color w:val="EE0000"/>
          <w:szCs w:val="20"/>
        </w:rPr>
      </w:pPr>
    </w:p>
    <w:p w14:paraId="417FA84D" w14:textId="77777777" w:rsidR="002B36D2" w:rsidRDefault="002B36D2" w:rsidP="00D90583">
      <w:pPr>
        <w:rPr>
          <w:rFonts w:cs="Arial"/>
          <w:color w:val="EE0000"/>
          <w:szCs w:val="20"/>
        </w:rPr>
      </w:pPr>
    </w:p>
    <w:p w14:paraId="17027078" w14:textId="77777777" w:rsidR="002B36D2" w:rsidRDefault="002B36D2" w:rsidP="00D90583">
      <w:pPr>
        <w:rPr>
          <w:rFonts w:cs="Arial"/>
          <w:color w:val="EE0000"/>
          <w:szCs w:val="20"/>
        </w:rPr>
      </w:pPr>
    </w:p>
    <w:p w14:paraId="7202591D" w14:textId="77777777" w:rsidR="002B36D2" w:rsidRDefault="002B36D2" w:rsidP="00D90583">
      <w:pPr>
        <w:rPr>
          <w:rFonts w:cs="Arial"/>
          <w:color w:val="EE0000"/>
          <w:szCs w:val="20"/>
        </w:rPr>
      </w:pPr>
    </w:p>
    <w:p w14:paraId="25EE4D34" w14:textId="77777777" w:rsidR="002B36D2" w:rsidRDefault="002B36D2" w:rsidP="00D90583">
      <w:pPr>
        <w:rPr>
          <w:rFonts w:cs="Arial"/>
          <w:color w:val="EE0000"/>
          <w:szCs w:val="20"/>
        </w:rPr>
      </w:pPr>
    </w:p>
    <w:p w14:paraId="2BE58141" w14:textId="77777777" w:rsidR="002B36D2" w:rsidRDefault="002B36D2" w:rsidP="00D90583">
      <w:pPr>
        <w:rPr>
          <w:rFonts w:cs="Arial"/>
          <w:color w:val="EE0000"/>
          <w:szCs w:val="20"/>
        </w:rPr>
      </w:pPr>
    </w:p>
    <w:p w14:paraId="7071D73C" w14:textId="77777777" w:rsidR="002B36D2" w:rsidRDefault="002B36D2" w:rsidP="00D90583">
      <w:pPr>
        <w:rPr>
          <w:rFonts w:cs="Arial"/>
          <w:color w:val="EE0000"/>
          <w:szCs w:val="20"/>
        </w:rPr>
      </w:pPr>
    </w:p>
    <w:p w14:paraId="746200BE" w14:textId="77777777" w:rsidR="002B36D2" w:rsidRDefault="002B36D2" w:rsidP="00D90583">
      <w:pPr>
        <w:rPr>
          <w:rFonts w:cs="Arial"/>
          <w:color w:val="EE0000"/>
          <w:szCs w:val="20"/>
        </w:rPr>
      </w:pPr>
    </w:p>
    <w:p w14:paraId="580C460F" w14:textId="77777777" w:rsidR="002B36D2" w:rsidRDefault="002B36D2" w:rsidP="00D90583">
      <w:pPr>
        <w:rPr>
          <w:rFonts w:cs="Arial"/>
          <w:color w:val="EE0000"/>
          <w:szCs w:val="20"/>
        </w:rPr>
      </w:pPr>
    </w:p>
    <w:p w14:paraId="1CA5C500" w14:textId="77777777" w:rsidR="002B36D2" w:rsidRDefault="002B36D2" w:rsidP="00D90583">
      <w:pPr>
        <w:rPr>
          <w:rFonts w:cs="Arial"/>
          <w:color w:val="EE0000"/>
          <w:szCs w:val="20"/>
        </w:rPr>
      </w:pPr>
    </w:p>
    <w:p w14:paraId="2EB8790B" w14:textId="77777777" w:rsidR="002B36D2" w:rsidRDefault="002B36D2" w:rsidP="00D90583">
      <w:pPr>
        <w:rPr>
          <w:rFonts w:cs="Arial"/>
          <w:color w:val="EE0000"/>
          <w:szCs w:val="20"/>
        </w:rPr>
      </w:pPr>
    </w:p>
    <w:p w14:paraId="3B15A2D5" w14:textId="77777777" w:rsidR="002B36D2" w:rsidRDefault="002B36D2" w:rsidP="00D90583">
      <w:pPr>
        <w:rPr>
          <w:rFonts w:cs="Arial"/>
          <w:color w:val="EE0000"/>
          <w:szCs w:val="20"/>
        </w:rPr>
      </w:pPr>
    </w:p>
    <w:p w14:paraId="58D40889" w14:textId="77777777" w:rsidR="002B36D2" w:rsidRDefault="002B36D2" w:rsidP="00D90583">
      <w:pPr>
        <w:rPr>
          <w:rFonts w:cs="Arial"/>
          <w:color w:val="EE0000"/>
          <w:szCs w:val="20"/>
        </w:rPr>
      </w:pPr>
    </w:p>
    <w:p w14:paraId="40BC3030" w14:textId="6EC35E79" w:rsidR="00E553C8" w:rsidRPr="00AD338A" w:rsidRDefault="002B36D2" w:rsidP="00D90583">
      <w:pPr>
        <w:rPr>
          <w:rFonts w:cs="Arial"/>
          <w:color w:val="EE0000"/>
          <w:szCs w:val="20"/>
        </w:rPr>
      </w:pPr>
      <w:r w:rsidRPr="00AD338A">
        <w:rPr>
          <w:rFonts w:cs="Arial"/>
          <w:noProof/>
          <w:color w:val="EE0000"/>
          <w:szCs w:val="20"/>
        </w:rPr>
        <w:drawing>
          <wp:anchor distT="0" distB="0" distL="114300" distR="114300" simplePos="0" relativeHeight="251658248" behindDoc="1" locked="0" layoutInCell="1" allowOverlap="1" wp14:anchorId="74681CBB" wp14:editId="3EE41A34">
            <wp:simplePos x="0" y="0"/>
            <wp:positionH relativeFrom="page">
              <wp:align>right</wp:align>
            </wp:positionH>
            <wp:positionV relativeFrom="margin">
              <wp:posOffset>-901700</wp:posOffset>
            </wp:positionV>
            <wp:extent cx="7762875" cy="10204450"/>
            <wp:effectExtent l="0" t="0" r="9525" b="6350"/>
            <wp:wrapNone/>
            <wp:docPr id="545709449" name="Imagen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5709449" name="Imagen 13"/>
                    <pic:cNvPicPr/>
                  </pic:nvPicPr>
                  <pic:blipFill>
                    <a:blip r:embed="rId33" cstate="email">
                      <a:extLst>
                        <a:ext uri="{28A0092B-C50C-407E-A947-70E740481C1C}">
                          <a14:useLocalDpi xmlns:a14="http://schemas.microsoft.com/office/drawing/2010/main"/>
                        </a:ext>
                      </a:extLst>
                    </a:blip>
                    <a:stretch>
                      <a:fillRect/>
                    </a:stretch>
                  </pic:blipFill>
                  <pic:spPr>
                    <a:xfrm>
                      <a:off x="0" y="0"/>
                      <a:ext cx="7762875" cy="10204450"/>
                    </a:xfrm>
                    <a:prstGeom prst="rect">
                      <a:avLst/>
                    </a:prstGeom>
                  </pic:spPr>
                </pic:pic>
              </a:graphicData>
            </a:graphic>
            <wp14:sizeRelH relativeFrom="page">
              <wp14:pctWidth>0</wp14:pctWidth>
            </wp14:sizeRelH>
            <wp14:sizeRelV relativeFrom="page">
              <wp14:pctHeight>0</wp14:pctHeight>
            </wp14:sizeRelV>
          </wp:anchor>
        </w:drawing>
      </w:r>
    </w:p>
    <w:p w14:paraId="6FADA44A" w14:textId="68581125" w:rsidR="0003415E" w:rsidRPr="002B36D2" w:rsidRDefault="0003415E" w:rsidP="0003415E">
      <w:pPr>
        <w:pStyle w:val="Ttulo1"/>
        <w:jc w:val="right"/>
        <w:rPr>
          <w:rFonts w:cs="Arial"/>
          <w:sz w:val="44"/>
          <w:szCs w:val="44"/>
        </w:rPr>
      </w:pPr>
      <w:bookmarkStart w:id="192" w:name="_Toc228284545"/>
      <w:r w:rsidRPr="002B36D2">
        <w:rPr>
          <w:rFonts w:cs="Arial"/>
          <w:sz w:val="44"/>
          <w:szCs w:val="44"/>
        </w:rPr>
        <w:t xml:space="preserve">Capítulo </w:t>
      </w:r>
      <w:r w:rsidR="00D061DF" w:rsidRPr="002B36D2">
        <w:rPr>
          <w:rFonts w:cs="Arial"/>
          <w:sz w:val="44"/>
          <w:szCs w:val="44"/>
        </w:rPr>
        <w:t>6</w:t>
      </w:r>
      <w:r w:rsidRPr="002B36D2">
        <w:rPr>
          <w:rFonts w:cs="Arial"/>
          <w:sz w:val="44"/>
          <w:szCs w:val="44"/>
        </w:rPr>
        <w:t>.</w:t>
      </w:r>
      <w:bookmarkEnd w:id="192"/>
    </w:p>
    <w:p w14:paraId="73849B7F" w14:textId="156B4394" w:rsidR="0003415E" w:rsidRPr="002B36D2" w:rsidRDefault="0003415E" w:rsidP="0003415E">
      <w:pPr>
        <w:pStyle w:val="Ttulo1"/>
        <w:jc w:val="right"/>
        <w:rPr>
          <w:rFonts w:cs="Arial"/>
          <w:sz w:val="44"/>
          <w:szCs w:val="44"/>
        </w:rPr>
      </w:pPr>
      <w:bookmarkStart w:id="193" w:name="_Toc228284546"/>
      <w:r w:rsidRPr="002B36D2">
        <w:rPr>
          <w:rFonts w:cs="Arial"/>
          <w:sz w:val="44"/>
          <w:szCs w:val="44"/>
        </w:rPr>
        <w:t xml:space="preserve">Resultados de </w:t>
      </w:r>
      <w:r w:rsidRPr="002B36D2">
        <w:rPr>
          <w:rFonts w:cs="Arial"/>
          <w:sz w:val="44"/>
          <w:szCs w:val="44"/>
        </w:rPr>
        <w:br/>
        <w:t>operación y financieros</w:t>
      </w:r>
      <w:r w:rsidRPr="002B36D2">
        <w:rPr>
          <w:rFonts w:cs="Arial"/>
          <w:sz w:val="44"/>
          <w:szCs w:val="44"/>
        </w:rPr>
        <w:br/>
        <w:t xml:space="preserve"> e información prospectiva</w:t>
      </w:r>
      <w:bookmarkEnd w:id="193"/>
    </w:p>
    <w:p w14:paraId="4223A681" w14:textId="4D8A41B0" w:rsidR="00D8081C" w:rsidRPr="00AD338A" w:rsidRDefault="00D8081C">
      <w:pPr>
        <w:spacing w:line="259" w:lineRule="auto"/>
        <w:jc w:val="left"/>
        <w:rPr>
          <w:rFonts w:cs="Arial"/>
          <w:color w:val="EE0000"/>
          <w:szCs w:val="20"/>
        </w:rPr>
      </w:pPr>
      <w:r w:rsidRPr="00AD338A">
        <w:rPr>
          <w:rFonts w:cs="Arial"/>
          <w:color w:val="EE0000"/>
          <w:szCs w:val="20"/>
        </w:rPr>
        <w:br w:type="page"/>
      </w:r>
    </w:p>
    <w:p w14:paraId="43F3B354" w14:textId="77777777" w:rsidR="00861344" w:rsidRPr="00AD338A" w:rsidRDefault="00861344" w:rsidP="00861344">
      <w:pPr>
        <w:rPr>
          <w:color w:val="EE0000"/>
        </w:rPr>
      </w:pPr>
      <w:bookmarkStart w:id="194" w:name="_Toc131092931"/>
      <w:bookmarkStart w:id="195" w:name="_Toc131501132"/>
    </w:p>
    <w:p w14:paraId="24CF0C12" w14:textId="615639C9" w:rsidR="007605E6" w:rsidRPr="00D63AC4" w:rsidRDefault="007605E6" w:rsidP="00705162">
      <w:pPr>
        <w:pStyle w:val="Ttulo2"/>
        <w:numPr>
          <w:ilvl w:val="0"/>
          <w:numId w:val="7"/>
        </w:numPr>
        <w:rPr>
          <w:rFonts w:cs="Arial"/>
          <w:b/>
          <w:bCs/>
          <w:color w:val="000000" w:themeColor="text1"/>
          <w:sz w:val="20"/>
          <w:szCs w:val="20"/>
        </w:rPr>
      </w:pPr>
      <w:bookmarkStart w:id="196" w:name="_Toc228284547"/>
      <w:r w:rsidRPr="00D63AC4">
        <w:rPr>
          <w:rFonts w:cs="Arial"/>
          <w:b/>
          <w:bCs/>
          <w:color w:val="000000" w:themeColor="text1"/>
          <w:sz w:val="20"/>
          <w:szCs w:val="20"/>
        </w:rPr>
        <w:t>Participaciones significativas</w:t>
      </w:r>
      <w:bookmarkEnd w:id="194"/>
      <w:bookmarkEnd w:id="195"/>
      <w:bookmarkEnd w:id="196"/>
    </w:p>
    <w:p w14:paraId="360EE66E" w14:textId="1E95A44F" w:rsidR="007605E6" w:rsidRPr="00A263FD" w:rsidRDefault="007605E6" w:rsidP="007605E6">
      <w:pPr>
        <w:rPr>
          <w:rFonts w:cs="Arial"/>
          <w:color w:val="000000" w:themeColor="text1"/>
          <w:szCs w:val="20"/>
        </w:rPr>
      </w:pPr>
      <w:r w:rsidRPr="00A263FD">
        <w:rPr>
          <w:rFonts w:cs="Arial"/>
          <w:color w:val="000000" w:themeColor="text1"/>
          <w:szCs w:val="20"/>
        </w:rPr>
        <w:t>Con la información con que cuenta el Emisor a la fecha ningún accionista por sí o por interpósita persona tiene más del 10% de las acciones en circulación. Se aclara que el Emisor tiene limitaciones prácticas para conocer las participaciones de los accionistas de forma indirecta</w:t>
      </w:r>
      <w:r w:rsidR="00670612" w:rsidRPr="00A263FD">
        <w:rPr>
          <w:rFonts w:cs="Arial"/>
          <w:color w:val="000000" w:themeColor="text1"/>
          <w:szCs w:val="20"/>
        </w:rPr>
        <w:t>,</w:t>
      </w:r>
      <w:r w:rsidRPr="00A263FD">
        <w:rPr>
          <w:rFonts w:cs="Arial"/>
          <w:color w:val="000000" w:themeColor="text1"/>
          <w:szCs w:val="20"/>
        </w:rPr>
        <w:t xml:space="preserve"> por lo que estos porcentajes pueden variar. </w:t>
      </w:r>
    </w:p>
    <w:p w14:paraId="2A6F5989" w14:textId="77777777" w:rsidR="00861344" w:rsidRPr="00B856D4" w:rsidRDefault="00861344" w:rsidP="007605E6">
      <w:pPr>
        <w:rPr>
          <w:rFonts w:cs="Arial"/>
          <w:szCs w:val="20"/>
        </w:rPr>
      </w:pPr>
    </w:p>
    <w:p w14:paraId="74AAE645" w14:textId="77777777" w:rsidR="007605E6" w:rsidRPr="00B856D4" w:rsidRDefault="007605E6" w:rsidP="00705162">
      <w:pPr>
        <w:pStyle w:val="Ttulo2"/>
        <w:numPr>
          <w:ilvl w:val="0"/>
          <w:numId w:val="7"/>
        </w:numPr>
        <w:rPr>
          <w:rFonts w:cs="Arial"/>
          <w:sz w:val="20"/>
          <w:szCs w:val="20"/>
        </w:rPr>
      </w:pPr>
      <w:bookmarkStart w:id="197" w:name="_Toc131092932"/>
      <w:bookmarkStart w:id="198" w:name="_Toc131501133"/>
      <w:bookmarkStart w:id="199" w:name="_Toc228284548"/>
      <w:r w:rsidRPr="00B856D4">
        <w:rPr>
          <w:rFonts w:cs="Arial"/>
          <w:sz w:val="20"/>
          <w:szCs w:val="20"/>
        </w:rPr>
        <w:t>Transacciones con partes relacionadas</w:t>
      </w:r>
      <w:bookmarkEnd w:id="197"/>
      <w:bookmarkEnd w:id="198"/>
      <w:bookmarkEnd w:id="199"/>
    </w:p>
    <w:p w14:paraId="65BBC712" w14:textId="71112021" w:rsidR="007605E6" w:rsidRPr="00B856D4" w:rsidRDefault="007605E6" w:rsidP="007605E6">
      <w:pPr>
        <w:spacing w:line="259" w:lineRule="auto"/>
        <w:jc w:val="left"/>
        <w:rPr>
          <w:rFonts w:cs="Arial"/>
          <w:szCs w:val="20"/>
        </w:rPr>
      </w:pPr>
      <w:r w:rsidRPr="00B856D4">
        <w:rPr>
          <w:rFonts w:cs="Arial"/>
          <w:szCs w:val="20"/>
        </w:rPr>
        <w:t>La Compañía mantiene transacciones comerciales con compañías asociadas</w:t>
      </w:r>
      <w:r w:rsidR="00670612" w:rsidRPr="00B856D4">
        <w:rPr>
          <w:rFonts w:cs="Arial"/>
          <w:szCs w:val="20"/>
        </w:rPr>
        <w:t>,</w:t>
      </w:r>
      <w:r w:rsidRPr="00B856D4">
        <w:rPr>
          <w:rFonts w:cs="Arial"/>
          <w:szCs w:val="20"/>
        </w:rPr>
        <w:t xml:space="preserve"> las cuales suplen algunos servicios y materiales para la operación. Los saldos y transacciones con partes relacionadas se detallan como sigue:</w:t>
      </w:r>
    </w:p>
    <w:p w14:paraId="570E98E1" w14:textId="77777777" w:rsidR="00861344" w:rsidRPr="00B856D4" w:rsidRDefault="00861344" w:rsidP="007605E6">
      <w:pPr>
        <w:spacing w:line="259" w:lineRule="auto"/>
        <w:jc w:val="left"/>
        <w:rPr>
          <w:rFonts w:cs="Arial"/>
          <w:szCs w:val="20"/>
        </w:rPr>
      </w:pPr>
    </w:p>
    <w:p w14:paraId="6FD0EF0E" w14:textId="652FDA06" w:rsidR="007605E6" w:rsidRPr="00B856D4" w:rsidRDefault="00325DA5" w:rsidP="00325DA5">
      <w:pPr>
        <w:pStyle w:val="Descripcin"/>
        <w:rPr>
          <w:rFonts w:cs="Arial"/>
          <w:szCs w:val="20"/>
        </w:rPr>
      </w:pPr>
      <w:bookmarkStart w:id="200" w:name="_Toc228284765"/>
      <w:r w:rsidRPr="00B856D4">
        <w:t xml:space="preserve">Tabla </w:t>
      </w:r>
      <w:fldSimple w:instr=" SEQ Tabla \* ARABIC ">
        <w:r w:rsidR="0033654E" w:rsidRPr="00B856D4">
          <w:rPr>
            <w:noProof/>
          </w:rPr>
          <w:t>30</w:t>
        </w:r>
      </w:fldSimple>
      <w:r w:rsidRPr="00B856D4">
        <w:t xml:space="preserve"> Saldos con partes relacionadas</w:t>
      </w:r>
      <w:bookmarkEnd w:id="200"/>
    </w:p>
    <w:tbl>
      <w:tblPr>
        <w:tblW w:w="9355" w:type="dxa"/>
        <w:jc w:val="center"/>
        <w:tblCellMar>
          <w:left w:w="70" w:type="dxa"/>
          <w:right w:w="70" w:type="dxa"/>
        </w:tblCellMar>
        <w:tblLook w:val="04A0" w:firstRow="1" w:lastRow="0" w:firstColumn="1" w:lastColumn="0" w:noHBand="0" w:noVBand="1"/>
      </w:tblPr>
      <w:tblGrid>
        <w:gridCol w:w="4621"/>
        <w:gridCol w:w="1574"/>
        <w:gridCol w:w="1580"/>
        <w:gridCol w:w="1580"/>
      </w:tblGrid>
      <w:tr w:rsidR="00160374" w:rsidRPr="00B856D4" w14:paraId="0414FDA7" w14:textId="099D2A06" w:rsidTr="00160374">
        <w:trPr>
          <w:trHeight w:val="247"/>
          <w:jc w:val="center"/>
        </w:trPr>
        <w:tc>
          <w:tcPr>
            <w:tcW w:w="4621" w:type="dxa"/>
            <w:tcBorders>
              <w:top w:val="single" w:sz="8" w:space="0" w:color="A6A6A6"/>
              <w:left w:val="single" w:sz="8" w:space="0" w:color="A6A6A6"/>
              <w:bottom w:val="nil"/>
              <w:right w:val="single" w:sz="8" w:space="0" w:color="A6A6A6"/>
            </w:tcBorders>
            <w:shd w:val="clear" w:color="000000" w:fill="F2F2F2"/>
            <w:vAlign w:val="center"/>
            <w:hideMark/>
          </w:tcPr>
          <w:p w14:paraId="5040AF01" w14:textId="77777777" w:rsidR="00160374" w:rsidRPr="00B856D4" w:rsidRDefault="00160374" w:rsidP="00AD7A41">
            <w:pPr>
              <w:spacing w:line="276" w:lineRule="auto"/>
              <w:contextualSpacing/>
              <w:jc w:val="center"/>
              <w:rPr>
                <w:rFonts w:cs="Arial"/>
                <w:b/>
                <w:bCs/>
                <w:szCs w:val="20"/>
              </w:rPr>
            </w:pPr>
            <w:r w:rsidRPr="00B856D4">
              <w:rPr>
                <w:rFonts w:cs="Arial"/>
                <w:b/>
                <w:bCs/>
                <w:szCs w:val="20"/>
              </w:rPr>
              <w:t>Saldos</w:t>
            </w:r>
          </w:p>
        </w:tc>
        <w:tc>
          <w:tcPr>
            <w:tcW w:w="1574" w:type="dxa"/>
            <w:tcBorders>
              <w:top w:val="single" w:sz="8" w:space="0" w:color="A6A6A6"/>
              <w:left w:val="nil"/>
              <w:bottom w:val="single" w:sz="8" w:space="0" w:color="A6A6A6"/>
              <w:right w:val="single" w:sz="8" w:space="0" w:color="A6A6A6"/>
            </w:tcBorders>
            <w:shd w:val="clear" w:color="000000" w:fill="F2F2F2"/>
            <w:vAlign w:val="center"/>
            <w:hideMark/>
          </w:tcPr>
          <w:p w14:paraId="5C86A87B" w14:textId="77777777" w:rsidR="00160374" w:rsidRPr="00B856D4" w:rsidRDefault="00160374" w:rsidP="00AD7A41">
            <w:pPr>
              <w:spacing w:after="0" w:line="240" w:lineRule="auto"/>
              <w:jc w:val="center"/>
              <w:rPr>
                <w:rFonts w:eastAsia="Times New Roman" w:cs="Arial"/>
                <w:b/>
                <w:bCs/>
                <w:szCs w:val="20"/>
                <w:lang w:val="es-419" w:eastAsia="es-419"/>
              </w:rPr>
            </w:pPr>
            <w:r w:rsidRPr="00B856D4">
              <w:rPr>
                <w:rFonts w:eastAsia="Times New Roman" w:cs="Arial"/>
                <w:b/>
                <w:bCs/>
                <w:szCs w:val="20"/>
                <w:lang w:eastAsia="es-419"/>
              </w:rPr>
              <w:t>31-dic</w:t>
            </w:r>
          </w:p>
        </w:tc>
        <w:tc>
          <w:tcPr>
            <w:tcW w:w="1580" w:type="dxa"/>
            <w:tcBorders>
              <w:top w:val="single" w:sz="8" w:space="0" w:color="A6A6A6"/>
              <w:left w:val="nil"/>
              <w:bottom w:val="single" w:sz="8" w:space="0" w:color="A6A6A6"/>
              <w:right w:val="single" w:sz="8" w:space="0" w:color="A6A6A6"/>
            </w:tcBorders>
            <w:shd w:val="clear" w:color="000000" w:fill="F2F2F2"/>
            <w:vAlign w:val="center"/>
            <w:hideMark/>
          </w:tcPr>
          <w:p w14:paraId="34FA5ED6" w14:textId="77777777" w:rsidR="00160374" w:rsidRPr="00B856D4" w:rsidRDefault="00160374" w:rsidP="00AD7A41">
            <w:pPr>
              <w:spacing w:after="0" w:line="240" w:lineRule="auto"/>
              <w:jc w:val="center"/>
              <w:rPr>
                <w:rFonts w:eastAsia="Times New Roman" w:cs="Arial"/>
                <w:b/>
                <w:bCs/>
                <w:szCs w:val="20"/>
                <w:lang w:val="es-419" w:eastAsia="es-419"/>
              </w:rPr>
            </w:pPr>
            <w:r w:rsidRPr="00B856D4">
              <w:rPr>
                <w:rFonts w:eastAsia="Times New Roman" w:cs="Arial"/>
                <w:b/>
                <w:bCs/>
                <w:szCs w:val="20"/>
                <w:lang w:eastAsia="es-419"/>
              </w:rPr>
              <w:t>31-dic</w:t>
            </w:r>
          </w:p>
        </w:tc>
        <w:tc>
          <w:tcPr>
            <w:tcW w:w="1580" w:type="dxa"/>
            <w:tcBorders>
              <w:top w:val="single" w:sz="8" w:space="0" w:color="A6A6A6"/>
              <w:left w:val="nil"/>
              <w:bottom w:val="single" w:sz="8" w:space="0" w:color="A6A6A6"/>
              <w:right w:val="single" w:sz="8" w:space="0" w:color="A6A6A6"/>
            </w:tcBorders>
            <w:shd w:val="clear" w:color="000000" w:fill="F2F2F2"/>
          </w:tcPr>
          <w:p w14:paraId="6D61DC2D" w14:textId="7758A225" w:rsidR="00160374" w:rsidRPr="00B856D4" w:rsidRDefault="001833F4" w:rsidP="00AD7A41">
            <w:pPr>
              <w:spacing w:after="0" w:line="240" w:lineRule="auto"/>
              <w:jc w:val="center"/>
              <w:rPr>
                <w:rFonts w:eastAsia="Times New Roman" w:cs="Arial"/>
                <w:b/>
                <w:bCs/>
                <w:szCs w:val="20"/>
                <w:lang w:eastAsia="es-419"/>
              </w:rPr>
            </w:pPr>
            <w:r>
              <w:rPr>
                <w:rFonts w:eastAsia="Times New Roman" w:cs="Arial"/>
                <w:b/>
                <w:bCs/>
                <w:szCs w:val="20"/>
                <w:lang w:eastAsia="es-419"/>
              </w:rPr>
              <w:t>31-dic</w:t>
            </w:r>
          </w:p>
        </w:tc>
      </w:tr>
      <w:tr w:rsidR="00160374" w:rsidRPr="00B856D4" w14:paraId="019AD432" w14:textId="6247F3B4" w:rsidTr="00160374">
        <w:trPr>
          <w:trHeight w:val="247"/>
          <w:jc w:val="center"/>
        </w:trPr>
        <w:tc>
          <w:tcPr>
            <w:tcW w:w="4621" w:type="dxa"/>
            <w:tcBorders>
              <w:top w:val="nil"/>
              <w:left w:val="single" w:sz="8" w:space="0" w:color="A6A6A6"/>
              <w:bottom w:val="single" w:sz="8" w:space="0" w:color="A6A6A6"/>
              <w:right w:val="single" w:sz="8" w:space="0" w:color="A6A6A6"/>
            </w:tcBorders>
            <w:shd w:val="clear" w:color="000000" w:fill="F2F2F2"/>
            <w:vAlign w:val="center"/>
            <w:hideMark/>
          </w:tcPr>
          <w:p w14:paraId="3453B534" w14:textId="77777777" w:rsidR="00160374" w:rsidRPr="00B856D4" w:rsidRDefault="00160374" w:rsidP="00AD7A41">
            <w:pPr>
              <w:spacing w:after="0" w:line="240" w:lineRule="auto"/>
              <w:jc w:val="center"/>
              <w:rPr>
                <w:rFonts w:eastAsia="Times New Roman" w:cs="Arial"/>
                <w:b/>
                <w:bCs/>
                <w:szCs w:val="20"/>
                <w:lang w:val="es-419" w:eastAsia="es-419"/>
              </w:rPr>
            </w:pPr>
            <w:r w:rsidRPr="00B856D4">
              <w:rPr>
                <w:rFonts w:eastAsia="Times New Roman" w:cs="Arial"/>
                <w:b/>
                <w:bCs/>
                <w:szCs w:val="20"/>
                <w:lang w:val="es-419" w:eastAsia="es-419"/>
              </w:rPr>
              <w:t>(En millones de colones)</w:t>
            </w:r>
          </w:p>
        </w:tc>
        <w:tc>
          <w:tcPr>
            <w:tcW w:w="1574" w:type="dxa"/>
            <w:tcBorders>
              <w:top w:val="nil"/>
              <w:left w:val="nil"/>
              <w:bottom w:val="single" w:sz="8" w:space="0" w:color="A6A6A6"/>
              <w:right w:val="single" w:sz="8" w:space="0" w:color="A6A6A6"/>
            </w:tcBorders>
            <w:shd w:val="clear" w:color="000000" w:fill="F2F2F2"/>
            <w:vAlign w:val="center"/>
            <w:hideMark/>
          </w:tcPr>
          <w:p w14:paraId="0A5B54F3" w14:textId="063A3BEE" w:rsidR="00160374" w:rsidRPr="00B856D4" w:rsidRDefault="00160374" w:rsidP="00AD7A41">
            <w:pPr>
              <w:spacing w:after="0" w:line="240" w:lineRule="auto"/>
              <w:jc w:val="center"/>
              <w:rPr>
                <w:rFonts w:eastAsia="Times New Roman" w:cs="Arial"/>
                <w:b/>
                <w:bCs/>
                <w:szCs w:val="20"/>
                <w:lang w:val="es-419" w:eastAsia="es-419"/>
              </w:rPr>
            </w:pPr>
            <w:r w:rsidRPr="00B856D4">
              <w:rPr>
                <w:rFonts w:eastAsia="Times New Roman" w:cs="Arial"/>
                <w:b/>
                <w:bCs/>
                <w:szCs w:val="20"/>
                <w:lang w:eastAsia="es-419"/>
              </w:rPr>
              <w:t>2024</w:t>
            </w:r>
          </w:p>
        </w:tc>
        <w:tc>
          <w:tcPr>
            <w:tcW w:w="1580" w:type="dxa"/>
            <w:tcBorders>
              <w:top w:val="nil"/>
              <w:left w:val="nil"/>
              <w:bottom w:val="single" w:sz="8" w:space="0" w:color="A6A6A6"/>
              <w:right w:val="single" w:sz="8" w:space="0" w:color="A6A6A6"/>
            </w:tcBorders>
            <w:shd w:val="clear" w:color="000000" w:fill="F2F2F2"/>
            <w:vAlign w:val="center"/>
            <w:hideMark/>
          </w:tcPr>
          <w:p w14:paraId="6CD6A592" w14:textId="0E2B9822" w:rsidR="00160374" w:rsidRPr="00B856D4" w:rsidRDefault="00160374" w:rsidP="00AD7A41">
            <w:pPr>
              <w:spacing w:after="0" w:line="240" w:lineRule="auto"/>
              <w:jc w:val="center"/>
              <w:rPr>
                <w:rFonts w:eastAsia="Times New Roman" w:cs="Arial"/>
                <w:b/>
                <w:bCs/>
                <w:szCs w:val="20"/>
                <w:lang w:val="es-419" w:eastAsia="es-419"/>
              </w:rPr>
            </w:pPr>
            <w:r w:rsidRPr="00B856D4">
              <w:rPr>
                <w:rFonts w:eastAsia="Times New Roman" w:cs="Arial"/>
                <w:b/>
                <w:bCs/>
                <w:szCs w:val="20"/>
                <w:lang w:eastAsia="es-419"/>
              </w:rPr>
              <w:t>2025</w:t>
            </w:r>
          </w:p>
        </w:tc>
        <w:tc>
          <w:tcPr>
            <w:tcW w:w="1580" w:type="dxa"/>
            <w:tcBorders>
              <w:top w:val="nil"/>
              <w:left w:val="nil"/>
              <w:bottom w:val="single" w:sz="8" w:space="0" w:color="A6A6A6"/>
              <w:right w:val="single" w:sz="8" w:space="0" w:color="A6A6A6"/>
            </w:tcBorders>
            <w:shd w:val="clear" w:color="000000" w:fill="F2F2F2"/>
          </w:tcPr>
          <w:p w14:paraId="7D5D205F" w14:textId="76AE0805" w:rsidR="00160374" w:rsidRPr="00B856D4" w:rsidRDefault="001833F4" w:rsidP="00AD7A41">
            <w:pPr>
              <w:spacing w:after="0" w:line="240" w:lineRule="auto"/>
              <w:jc w:val="center"/>
              <w:rPr>
                <w:rFonts w:eastAsia="Times New Roman" w:cs="Arial"/>
                <w:b/>
                <w:bCs/>
                <w:szCs w:val="20"/>
                <w:lang w:eastAsia="es-419"/>
              </w:rPr>
            </w:pPr>
            <w:r>
              <w:rPr>
                <w:rFonts w:eastAsia="Times New Roman" w:cs="Arial"/>
                <w:b/>
                <w:bCs/>
                <w:szCs w:val="20"/>
                <w:lang w:eastAsia="es-419"/>
              </w:rPr>
              <w:t>2025*</w:t>
            </w:r>
          </w:p>
        </w:tc>
      </w:tr>
      <w:tr w:rsidR="001833F4" w:rsidRPr="00B856D4" w14:paraId="2B070696" w14:textId="768F8774" w:rsidTr="004757AA">
        <w:trPr>
          <w:trHeight w:val="247"/>
          <w:jc w:val="center"/>
        </w:trPr>
        <w:tc>
          <w:tcPr>
            <w:tcW w:w="9355" w:type="dxa"/>
            <w:gridSpan w:val="4"/>
            <w:tcBorders>
              <w:top w:val="single" w:sz="8" w:space="0" w:color="A6A6A6"/>
              <w:left w:val="single" w:sz="8" w:space="0" w:color="A6A6A6"/>
              <w:bottom w:val="single" w:sz="8" w:space="0" w:color="A6A6A6"/>
              <w:right w:val="single" w:sz="8" w:space="0" w:color="A6A6A6"/>
            </w:tcBorders>
            <w:noWrap/>
            <w:vAlign w:val="center"/>
            <w:hideMark/>
          </w:tcPr>
          <w:p w14:paraId="7B4C51FE" w14:textId="43FE76D2" w:rsidR="001833F4" w:rsidRPr="00B856D4" w:rsidRDefault="001833F4" w:rsidP="00AD7A41">
            <w:pPr>
              <w:spacing w:after="0" w:line="240" w:lineRule="auto"/>
              <w:jc w:val="center"/>
              <w:rPr>
                <w:rFonts w:eastAsia="Times New Roman" w:cs="Arial"/>
                <w:b/>
                <w:bCs/>
                <w:i/>
                <w:iCs/>
                <w:szCs w:val="20"/>
                <w:lang w:eastAsia="es-419"/>
              </w:rPr>
            </w:pPr>
            <w:r w:rsidRPr="00B856D4">
              <w:rPr>
                <w:rFonts w:eastAsia="Times New Roman" w:cs="Arial"/>
                <w:b/>
                <w:bCs/>
                <w:i/>
                <w:iCs/>
                <w:szCs w:val="20"/>
                <w:lang w:eastAsia="es-419"/>
              </w:rPr>
              <w:t>Por cobrar:</w:t>
            </w:r>
          </w:p>
        </w:tc>
      </w:tr>
      <w:tr w:rsidR="00160374" w:rsidRPr="00B856D4" w14:paraId="43BC5E69" w14:textId="5C6177F6" w:rsidTr="00160374">
        <w:trPr>
          <w:trHeight w:val="247"/>
          <w:jc w:val="center"/>
        </w:trPr>
        <w:tc>
          <w:tcPr>
            <w:tcW w:w="4621" w:type="dxa"/>
            <w:tcBorders>
              <w:top w:val="nil"/>
              <w:left w:val="single" w:sz="8" w:space="0" w:color="A6A6A6"/>
              <w:bottom w:val="single" w:sz="8" w:space="0" w:color="A6A6A6"/>
              <w:right w:val="single" w:sz="8" w:space="0" w:color="A6A6A6"/>
            </w:tcBorders>
            <w:noWrap/>
            <w:vAlign w:val="center"/>
            <w:hideMark/>
          </w:tcPr>
          <w:p w14:paraId="4794617A" w14:textId="0CF3A199" w:rsidR="00160374" w:rsidRPr="00B856D4" w:rsidRDefault="00160374" w:rsidP="00B777B1">
            <w:pPr>
              <w:spacing w:after="0" w:line="240" w:lineRule="auto"/>
              <w:jc w:val="left"/>
              <w:rPr>
                <w:rFonts w:eastAsia="Times New Roman" w:cs="Arial"/>
                <w:szCs w:val="20"/>
                <w:lang w:val="es-419" w:eastAsia="es-419"/>
              </w:rPr>
            </w:pPr>
            <w:r w:rsidRPr="00B856D4">
              <w:rPr>
                <w:rFonts w:cs="Arial"/>
                <w:szCs w:val="20"/>
              </w:rPr>
              <w:t>Compañía Cervecera de Nicaragua, S.A.</w:t>
            </w:r>
          </w:p>
        </w:tc>
        <w:tc>
          <w:tcPr>
            <w:tcW w:w="1574" w:type="dxa"/>
            <w:tcBorders>
              <w:top w:val="nil"/>
              <w:left w:val="nil"/>
              <w:bottom w:val="single" w:sz="8" w:space="0" w:color="A6A6A6"/>
              <w:right w:val="single" w:sz="8" w:space="0" w:color="A6A6A6"/>
            </w:tcBorders>
            <w:hideMark/>
          </w:tcPr>
          <w:p w14:paraId="226C5143" w14:textId="3E2F326A" w:rsidR="00160374" w:rsidRPr="00B856D4" w:rsidRDefault="00160374" w:rsidP="00B777B1">
            <w:pPr>
              <w:spacing w:after="0" w:line="240" w:lineRule="auto"/>
              <w:jc w:val="center"/>
              <w:rPr>
                <w:rFonts w:eastAsia="Times New Roman" w:cs="Arial"/>
                <w:szCs w:val="20"/>
                <w:lang w:val="es-419" w:eastAsia="es-419"/>
              </w:rPr>
            </w:pPr>
            <w:r w:rsidRPr="00B856D4">
              <w:t>843</w:t>
            </w:r>
          </w:p>
        </w:tc>
        <w:tc>
          <w:tcPr>
            <w:tcW w:w="1580" w:type="dxa"/>
            <w:tcBorders>
              <w:top w:val="nil"/>
              <w:left w:val="nil"/>
              <w:bottom w:val="single" w:sz="8" w:space="0" w:color="A6A6A6"/>
              <w:right w:val="single" w:sz="8" w:space="0" w:color="A6A6A6"/>
            </w:tcBorders>
            <w:hideMark/>
          </w:tcPr>
          <w:p w14:paraId="30764185" w14:textId="0FE2DE9E" w:rsidR="00160374" w:rsidRPr="00B856D4" w:rsidRDefault="00160374" w:rsidP="00B777B1">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2243F428" w14:textId="471048C1" w:rsidR="00160374" w:rsidRPr="00B856D4" w:rsidRDefault="001561EC" w:rsidP="00B777B1">
            <w:pPr>
              <w:spacing w:after="0" w:line="240" w:lineRule="auto"/>
              <w:jc w:val="center"/>
            </w:pPr>
            <w:r>
              <w:t>-</w:t>
            </w:r>
          </w:p>
        </w:tc>
      </w:tr>
      <w:tr w:rsidR="00160374" w:rsidRPr="00B856D4" w14:paraId="5E4A4525" w14:textId="0A2983E9" w:rsidTr="00160374">
        <w:trPr>
          <w:trHeight w:val="247"/>
          <w:jc w:val="center"/>
        </w:trPr>
        <w:tc>
          <w:tcPr>
            <w:tcW w:w="4621" w:type="dxa"/>
            <w:tcBorders>
              <w:top w:val="nil"/>
              <w:left w:val="single" w:sz="8" w:space="0" w:color="A6A6A6"/>
              <w:bottom w:val="single" w:sz="8" w:space="0" w:color="A6A6A6"/>
              <w:right w:val="single" w:sz="8" w:space="0" w:color="A6A6A6"/>
            </w:tcBorders>
            <w:noWrap/>
            <w:vAlign w:val="center"/>
            <w:hideMark/>
          </w:tcPr>
          <w:p w14:paraId="2C7ECCD8" w14:textId="68048304" w:rsidR="00160374" w:rsidRPr="00B856D4" w:rsidRDefault="00160374" w:rsidP="00B777B1">
            <w:pPr>
              <w:spacing w:after="0" w:line="240" w:lineRule="auto"/>
              <w:jc w:val="left"/>
              <w:rPr>
                <w:rFonts w:eastAsia="Times New Roman" w:cs="Arial"/>
                <w:szCs w:val="20"/>
                <w:lang w:val="es-419" w:eastAsia="es-419"/>
              </w:rPr>
            </w:pPr>
            <w:r w:rsidRPr="00B856D4">
              <w:rPr>
                <w:rFonts w:cs="Arial"/>
                <w:szCs w:val="20"/>
              </w:rPr>
              <w:t>Compañía Distribuidora Nicaragua, S.A.</w:t>
            </w:r>
          </w:p>
        </w:tc>
        <w:tc>
          <w:tcPr>
            <w:tcW w:w="1574" w:type="dxa"/>
            <w:tcBorders>
              <w:top w:val="nil"/>
              <w:left w:val="nil"/>
              <w:bottom w:val="single" w:sz="8" w:space="0" w:color="A6A6A6"/>
              <w:right w:val="single" w:sz="8" w:space="0" w:color="A6A6A6"/>
            </w:tcBorders>
            <w:hideMark/>
          </w:tcPr>
          <w:p w14:paraId="17854720" w14:textId="33871DB1" w:rsidR="00160374" w:rsidRPr="00B856D4" w:rsidRDefault="00160374" w:rsidP="00B777B1">
            <w:pPr>
              <w:spacing w:after="0" w:line="240" w:lineRule="auto"/>
              <w:jc w:val="center"/>
              <w:rPr>
                <w:rFonts w:eastAsia="Times New Roman" w:cs="Arial"/>
                <w:szCs w:val="20"/>
                <w:lang w:val="es-419" w:eastAsia="es-419"/>
              </w:rPr>
            </w:pPr>
            <w:r w:rsidRPr="00B856D4">
              <w:t>377</w:t>
            </w:r>
          </w:p>
        </w:tc>
        <w:tc>
          <w:tcPr>
            <w:tcW w:w="1580" w:type="dxa"/>
            <w:tcBorders>
              <w:top w:val="nil"/>
              <w:left w:val="nil"/>
              <w:bottom w:val="single" w:sz="8" w:space="0" w:color="A6A6A6"/>
              <w:right w:val="single" w:sz="8" w:space="0" w:color="A6A6A6"/>
            </w:tcBorders>
            <w:hideMark/>
          </w:tcPr>
          <w:p w14:paraId="6F064321" w14:textId="7530221D" w:rsidR="00160374" w:rsidRPr="00B856D4" w:rsidRDefault="00160374" w:rsidP="00B777B1">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75B63E8F" w14:textId="56C3EB41" w:rsidR="00160374" w:rsidRPr="00B856D4" w:rsidRDefault="001561EC" w:rsidP="00B777B1">
            <w:pPr>
              <w:spacing w:after="0" w:line="240" w:lineRule="auto"/>
              <w:jc w:val="center"/>
            </w:pPr>
            <w:r>
              <w:t>-</w:t>
            </w:r>
          </w:p>
        </w:tc>
      </w:tr>
      <w:tr w:rsidR="00160374" w:rsidRPr="00B856D4" w14:paraId="726BA8FA" w14:textId="5858F6D4" w:rsidTr="00160374">
        <w:trPr>
          <w:trHeight w:val="247"/>
          <w:jc w:val="center"/>
        </w:trPr>
        <w:tc>
          <w:tcPr>
            <w:tcW w:w="4621" w:type="dxa"/>
            <w:tcBorders>
              <w:top w:val="nil"/>
              <w:left w:val="single" w:sz="8" w:space="0" w:color="A6A6A6"/>
              <w:bottom w:val="single" w:sz="8" w:space="0" w:color="A6A6A6"/>
              <w:right w:val="single" w:sz="8" w:space="0" w:color="A6A6A6"/>
            </w:tcBorders>
            <w:noWrap/>
            <w:vAlign w:val="center"/>
            <w:hideMark/>
          </w:tcPr>
          <w:p w14:paraId="624B7588" w14:textId="305676FB" w:rsidR="00160374" w:rsidRPr="00B856D4" w:rsidRDefault="00160374" w:rsidP="00B777B1">
            <w:pPr>
              <w:spacing w:after="0" w:line="240" w:lineRule="auto"/>
              <w:jc w:val="left"/>
              <w:rPr>
                <w:rFonts w:eastAsia="Times New Roman" w:cs="Arial"/>
                <w:szCs w:val="20"/>
                <w:lang w:val="es-419" w:eastAsia="es-419"/>
              </w:rPr>
            </w:pPr>
            <w:r w:rsidRPr="00B856D4">
              <w:rPr>
                <w:rFonts w:cs="Arial"/>
                <w:szCs w:val="20"/>
              </w:rPr>
              <w:t>Cervecería Panamá, S.A.</w:t>
            </w:r>
          </w:p>
        </w:tc>
        <w:tc>
          <w:tcPr>
            <w:tcW w:w="1574" w:type="dxa"/>
            <w:tcBorders>
              <w:top w:val="nil"/>
              <w:left w:val="nil"/>
              <w:bottom w:val="single" w:sz="8" w:space="0" w:color="A6A6A6"/>
              <w:right w:val="single" w:sz="8" w:space="0" w:color="A6A6A6"/>
            </w:tcBorders>
            <w:hideMark/>
          </w:tcPr>
          <w:p w14:paraId="03E8BB20" w14:textId="27EE2976" w:rsidR="00160374" w:rsidRPr="00B856D4" w:rsidRDefault="00160374" w:rsidP="00B777B1">
            <w:pPr>
              <w:spacing w:after="0" w:line="240" w:lineRule="auto"/>
              <w:jc w:val="center"/>
              <w:rPr>
                <w:rFonts w:eastAsia="Times New Roman" w:cs="Arial"/>
                <w:szCs w:val="20"/>
                <w:lang w:val="es-419" w:eastAsia="es-419"/>
              </w:rPr>
            </w:pPr>
            <w:r w:rsidRPr="00B856D4">
              <w:t>396</w:t>
            </w:r>
          </w:p>
        </w:tc>
        <w:tc>
          <w:tcPr>
            <w:tcW w:w="1580" w:type="dxa"/>
            <w:tcBorders>
              <w:top w:val="nil"/>
              <w:left w:val="nil"/>
              <w:bottom w:val="single" w:sz="8" w:space="0" w:color="A6A6A6"/>
              <w:right w:val="single" w:sz="8" w:space="0" w:color="A6A6A6"/>
            </w:tcBorders>
            <w:hideMark/>
          </w:tcPr>
          <w:p w14:paraId="125F7080" w14:textId="6E620348" w:rsidR="00160374" w:rsidRPr="00B856D4" w:rsidRDefault="00160374" w:rsidP="00B777B1">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6802065E" w14:textId="3524FFF8" w:rsidR="00160374" w:rsidRPr="00B856D4" w:rsidRDefault="001561EC" w:rsidP="00B777B1">
            <w:pPr>
              <w:spacing w:after="0" w:line="240" w:lineRule="auto"/>
              <w:jc w:val="center"/>
            </w:pPr>
            <w:r>
              <w:t>-</w:t>
            </w:r>
          </w:p>
        </w:tc>
      </w:tr>
      <w:tr w:rsidR="00160374" w:rsidRPr="00B856D4" w14:paraId="5F4AC1F8" w14:textId="3B1F0DA1" w:rsidTr="00160374">
        <w:trPr>
          <w:trHeight w:val="247"/>
          <w:jc w:val="center"/>
        </w:trPr>
        <w:tc>
          <w:tcPr>
            <w:tcW w:w="4621" w:type="dxa"/>
            <w:tcBorders>
              <w:top w:val="nil"/>
              <w:left w:val="single" w:sz="8" w:space="0" w:color="A6A6A6"/>
              <w:bottom w:val="single" w:sz="8" w:space="0" w:color="A6A6A6"/>
              <w:right w:val="single" w:sz="8" w:space="0" w:color="A6A6A6"/>
            </w:tcBorders>
            <w:noWrap/>
            <w:vAlign w:val="center"/>
            <w:hideMark/>
          </w:tcPr>
          <w:p w14:paraId="273E6DCA" w14:textId="4C4461E7" w:rsidR="00160374" w:rsidRPr="00B856D4" w:rsidRDefault="00160374" w:rsidP="00B777B1">
            <w:pPr>
              <w:spacing w:after="0" w:line="240" w:lineRule="auto"/>
              <w:jc w:val="left"/>
              <w:rPr>
                <w:rFonts w:eastAsia="Times New Roman" w:cs="Arial"/>
                <w:szCs w:val="20"/>
                <w:lang w:val="es-419" w:eastAsia="es-419"/>
              </w:rPr>
            </w:pPr>
            <w:r w:rsidRPr="00B856D4">
              <w:rPr>
                <w:rFonts w:cs="Arial"/>
                <w:szCs w:val="20"/>
              </w:rPr>
              <w:t>Heineken Internacional, BV.</w:t>
            </w:r>
          </w:p>
        </w:tc>
        <w:tc>
          <w:tcPr>
            <w:tcW w:w="1574" w:type="dxa"/>
            <w:tcBorders>
              <w:top w:val="nil"/>
              <w:left w:val="nil"/>
              <w:bottom w:val="single" w:sz="8" w:space="0" w:color="A6A6A6"/>
              <w:right w:val="single" w:sz="8" w:space="0" w:color="A6A6A6"/>
            </w:tcBorders>
            <w:hideMark/>
          </w:tcPr>
          <w:p w14:paraId="2106B8AC" w14:textId="3F1AB3CF" w:rsidR="00160374" w:rsidRPr="00B856D4" w:rsidRDefault="00160374" w:rsidP="00B777B1">
            <w:pPr>
              <w:spacing w:after="0" w:line="240" w:lineRule="auto"/>
              <w:jc w:val="center"/>
              <w:rPr>
                <w:rFonts w:eastAsia="Times New Roman" w:cs="Arial"/>
                <w:szCs w:val="20"/>
                <w:lang w:val="es-419" w:eastAsia="es-419"/>
              </w:rPr>
            </w:pPr>
            <w:r w:rsidRPr="00B856D4">
              <w:t>269</w:t>
            </w:r>
          </w:p>
        </w:tc>
        <w:tc>
          <w:tcPr>
            <w:tcW w:w="1580" w:type="dxa"/>
            <w:tcBorders>
              <w:top w:val="nil"/>
              <w:left w:val="nil"/>
              <w:bottom w:val="single" w:sz="8" w:space="0" w:color="A6A6A6"/>
              <w:right w:val="single" w:sz="8" w:space="0" w:color="A6A6A6"/>
            </w:tcBorders>
            <w:hideMark/>
          </w:tcPr>
          <w:p w14:paraId="19E7739B" w14:textId="3E81BC9F" w:rsidR="00160374" w:rsidRPr="00B856D4" w:rsidRDefault="00160374" w:rsidP="00B777B1">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315AB25B" w14:textId="677CA163" w:rsidR="00160374" w:rsidRPr="00B856D4" w:rsidRDefault="001561EC" w:rsidP="00B777B1">
            <w:pPr>
              <w:spacing w:after="0" w:line="240" w:lineRule="auto"/>
              <w:jc w:val="center"/>
            </w:pPr>
            <w:r>
              <w:t>-</w:t>
            </w:r>
          </w:p>
        </w:tc>
      </w:tr>
      <w:tr w:rsidR="00160374" w:rsidRPr="00B856D4" w14:paraId="5F42D6BD" w14:textId="3C68499B" w:rsidTr="00160374">
        <w:trPr>
          <w:trHeight w:val="247"/>
          <w:jc w:val="center"/>
        </w:trPr>
        <w:tc>
          <w:tcPr>
            <w:tcW w:w="4621" w:type="dxa"/>
            <w:tcBorders>
              <w:top w:val="nil"/>
              <w:left w:val="single" w:sz="8" w:space="0" w:color="A6A6A6"/>
              <w:bottom w:val="single" w:sz="8" w:space="0" w:color="A6A6A6"/>
              <w:right w:val="single" w:sz="8" w:space="0" w:color="A6A6A6"/>
            </w:tcBorders>
            <w:noWrap/>
            <w:vAlign w:val="center"/>
            <w:hideMark/>
          </w:tcPr>
          <w:p w14:paraId="52003DEE" w14:textId="464AB4E9" w:rsidR="00160374" w:rsidRPr="00B856D4" w:rsidRDefault="00160374" w:rsidP="00B777B1">
            <w:pPr>
              <w:spacing w:after="0" w:line="240" w:lineRule="auto"/>
              <w:jc w:val="left"/>
              <w:rPr>
                <w:rFonts w:eastAsia="Times New Roman" w:cs="Arial"/>
                <w:szCs w:val="20"/>
                <w:lang w:val="es-419" w:eastAsia="es-419"/>
              </w:rPr>
            </w:pPr>
            <w:r w:rsidRPr="00B856D4">
              <w:rPr>
                <w:rFonts w:cs="Arial"/>
                <w:szCs w:val="20"/>
              </w:rPr>
              <w:t>H.A. Logística de Carga, S.A.</w:t>
            </w:r>
          </w:p>
        </w:tc>
        <w:tc>
          <w:tcPr>
            <w:tcW w:w="1574" w:type="dxa"/>
            <w:tcBorders>
              <w:top w:val="nil"/>
              <w:left w:val="nil"/>
              <w:bottom w:val="single" w:sz="8" w:space="0" w:color="A6A6A6"/>
              <w:right w:val="single" w:sz="8" w:space="0" w:color="A6A6A6"/>
            </w:tcBorders>
            <w:hideMark/>
          </w:tcPr>
          <w:p w14:paraId="6E54B072" w14:textId="4E5246FE" w:rsidR="00160374" w:rsidRPr="00B856D4" w:rsidRDefault="00160374" w:rsidP="00B777B1">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hideMark/>
          </w:tcPr>
          <w:p w14:paraId="4201EF37" w14:textId="075A8B4E" w:rsidR="00160374" w:rsidRPr="00B856D4" w:rsidRDefault="00160374" w:rsidP="00B777B1">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07DC927C" w14:textId="33483A11" w:rsidR="00160374" w:rsidRPr="00B856D4" w:rsidRDefault="001561EC" w:rsidP="00B777B1">
            <w:pPr>
              <w:spacing w:after="0" w:line="240" w:lineRule="auto"/>
              <w:jc w:val="center"/>
            </w:pPr>
            <w:r>
              <w:t>-</w:t>
            </w:r>
          </w:p>
        </w:tc>
      </w:tr>
      <w:tr w:rsidR="00160374" w:rsidRPr="00B856D4" w14:paraId="220B49AA" w14:textId="31EC074C" w:rsidTr="00160374">
        <w:trPr>
          <w:trHeight w:val="247"/>
          <w:jc w:val="center"/>
        </w:trPr>
        <w:tc>
          <w:tcPr>
            <w:tcW w:w="4621" w:type="dxa"/>
            <w:tcBorders>
              <w:top w:val="nil"/>
              <w:left w:val="single" w:sz="8" w:space="0" w:color="A6A6A6"/>
              <w:bottom w:val="single" w:sz="8" w:space="0" w:color="A6A6A6"/>
              <w:right w:val="single" w:sz="8" w:space="0" w:color="A6A6A6"/>
            </w:tcBorders>
            <w:noWrap/>
            <w:vAlign w:val="center"/>
          </w:tcPr>
          <w:p w14:paraId="3CA508D7" w14:textId="3B0B2616" w:rsidR="00160374" w:rsidRPr="00B856D4" w:rsidRDefault="00160374" w:rsidP="00B777B1">
            <w:pPr>
              <w:spacing w:after="0" w:line="240" w:lineRule="auto"/>
              <w:jc w:val="left"/>
            </w:pPr>
            <w:r w:rsidRPr="00B856D4">
              <w:rPr>
                <w:rFonts w:cs="Arial"/>
                <w:szCs w:val="20"/>
              </w:rPr>
              <w:t>Condominio Horizontal Residencial</w:t>
            </w:r>
          </w:p>
        </w:tc>
        <w:tc>
          <w:tcPr>
            <w:tcW w:w="1574" w:type="dxa"/>
            <w:tcBorders>
              <w:top w:val="nil"/>
              <w:left w:val="nil"/>
              <w:bottom w:val="single" w:sz="8" w:space="0" w:color="A6A6A6"/>
              <w:right w:val="single" w:sz="8" w:space="0" w:color="A6A6A6"/>
            </w:tcBorders>
          </w:tcPr>
          <w:p w14:paraId="2250FA19" w14:textId="00682FA9" w:rsidR="00160374" w:rsidRPr="00B856D4" w:rsidRDefault="00160374" w:rsidP="00B777B1">
            <w:pPr>
              <w:spacing w:after="0" w:line="240" w:lineRule="auto"/>
              <w:jc w:val="center"/>
            </w:pPr>
            <w:r w:rsidRPr="00B856D4">
              <w:t>-</w:t>
            </w:r>
          </w:p>
        </w:tc>
        <w:tc>
          <w:tcPr>
            <w:tcW w:w="1580" w:type="dxa"/>
            <w:tcBorders>
              <w:top w:val="nil"/>
              <w:left w:val="nil"/>
              <w:bottom w:val="single" w:sz="8" w:space="0" w:color="A6A6A6"/>
              <w:right w:val="single" w:sz="8" w:space="0" w:color="A6A6A6"/>
            </w:tcBorders>
          </w:tcPr>
          <w:p w14:paraId="17974A54" w14:textId="0F0EDFA7" w:rsidR="00160374" w:rsidRPr="00B856D4" w:rsidRDefault="00CD31EC" w:rsidP="00B777B1">
            <w:pPr>
              <w:spacing w:after="0" w:line="240" w:lineRule="auto"/>
              <w:jc w:val="center"/>
              <w:rPr>
                <w:rFonts w:eastAsia="Times New Roman" w:cs="Arial"/>
                <w:szCs w:val="20"/>
                <w:lang w:eastAsia="es-419"/>
              </w:rPr>
            </w:pPr>
            <w:r>
              <w:t>-</w:t>
            </w:r>
          </w:p>
        </w:tc>
        <w:tc>
          <w:tcPr>
            <w:tcW w:w="1580" w:type="dxa"/>
            <w:tcBorders>
              <w:top w:val="nil"/>
              <w:left w:val="nil"/>
              <w:bottom w:val="single" w:sz="8" w:space="0" w:color="A6A6A6"/>
              <w:right w:val="single" w:sz="8" w:space="0" w:color="A6A6A6"/>
            </w:tcBorders>
          </w:tcPr>
          <w:p w14:paraId="46E0C0E1" w14:textId="41DAED48" w:rsidR="00160374" w:rsidRPr="00B856D4" w:rsidRDefault="00CD31EC" w:rsidP="00B777B1">
            <w:pPr>
              <w:spacing w:after="0" w:line="240" w:lineRule="auto"/>
              <w:jc w:val="center"/>
            </w:pPr>
            <w:r>
              <w:t>-</w:t>
            </w:r>
          </w:p>
        </w:tc>
      </w:tr>
      <w:tr w:rsidR="00160374" w:rsidRPr="00B856D4" w14:paraId="4EF6F2A0" w14:textId="22D8595E" w:rsidTr="00160374">
        <w:trPr>
          <w:trHeight w:val="247"/>
          <w:jc w:val="center"/>
        </w:trPr>
        <w:tc>
          <w:tcPr>
            <w:tcW w:w="4621" w:type="dxa"/>
            <w:tcBorders>
              <w:top w:val="nil"/>
              <w:left w:val="single" w:sz="8" w:space="0" w:color="A6A6A6"/>
              <w:bottom w:val="single" w:sz="8" w:space="0" w:color="A6A6A6"/>
              <w:right w:val="single" w:sz="8" w:space="0" w:color="A6A6A6"/>
            </w:tcBorders>
            <w:noWrap/>
            <w:vAlign w:val="center"/>
          </w:tcPr>
          <w:p w14:paraId="79B3912F" w14:textId="35C0F2DC" w:rsidR="00160374" w:rsidRPr="00B856D4" w:rsidRDefault="00160374" w:rsidP="00B777B1">
            <w:pPr>
              <w:spacing w:after="0" w:line="240" w:lineRule="auto"/>
              <w:jc w:val="left"/>
            </w:pPr>
            <w:r w:rsidRPr="00B856D4">
              <w:rPr>
                <w:rFonts w:cs="Arial"/>
                <w:szCs w:val="20"/>
              </w:rPr>
              <w:t xml:space="preserve">Vidriera Centroamericana, S.A. </w:t>
            </w:r>
          </w:p>
        </w:tc>
        <w:tc>
          <w:tcPr>
            <w:tcW w:w="1574" w:type="dxa"/>
            <w:tcBorders>
              <w:top w:val="nil"/>
              <w:left w:val="nil"/>
              <w:bottom w:val="single" w:sz="8" w:space="0" w:color="A6A6A6"/>
              <w:right w:val="single" w:sz="8" w:space="0" w:color="A6A6A6"/>
            </w:tcBorders>
          </w:tcPr>
          <w:p w14:paraId="78D5B62D" w14:textId="6B4E0714" w:rsidR="00160374" w:rsidRPr="00B856D4" w:rsidRDefault="00160374" w:rsidP="00B777B1">
            <w:pPr>
              <w:spacing w:after="0" w:line="240" w:lineRule="auto"/>
              <w:jc w:val="center"/>
            </w:pPr>
            <w:r w:rsidRPr="00B856D4">
              <w:t>16</w:t>
            </w:r>
          </w:p>
        </w:tc>
        <w:tc>
          <w:tcPr>
            <w:tcW w:w="1580" w:type="dxa"/>
            <w:tcBorders>
              <w:top w:val="nil"/>
              <w:left w:val="nil"/>
              <w:bottom w:val="single" w:sz="8" w:space="0" w:color="A6A6A6"/>
              <w:right w:val="single" w:sz="8" w:space="0" w:color="A6A6A6"/>
            </w:tcBorders>
          </w:tcPr>
          <w:p w14:paraId="39BAD129" w14:textId="3A5D69A5" w:rsidR="00160374" w:rsidRPr="00B856D4" w:rsidRDefault="00160374" w:rsidP="00B777B1">
            <w:pPr>
              <w:spacing w:after="0" w:line="240" w:lineRule="auto"/>
              <w:jc w:val="center"/>
              <w:rPr>
                <w:rFonts w:eastAsia="Times New Roman" w:cs="Arial"/>
                <w:szCs w:val="20"/>
                <w:lang w:eastAsia="es-419"/>
              </w:rPr>
            </w:pPr>
            <w:r w:rsidRPr="00B856D4">
              <w:t>-</w:t>
            </w:r>
          </w:p>
        </w:tc>
        <w:tc>
          <w:tcPr>
            <w:tcW w:w="1580" w:type="dxa"/>
            <w:tcBorders>
              <w:top w:val="nil"/>
              <w:left w:val="nil"/>
              <w:bottom w:val="single" w:sz="8" w:space="0" w:color="A6A6A6"/>
              <w:right w:val="single" w:sz="8" w:space="0" w:color="A6A6A6"/>
            </w:tcBorders>
          </w:tcPr>
          <w:p w14:paraId="60E94150" w14:textId="74E8759D" w:rsidR="00160374" w:rsidRPr="00B856D4" w:rsidRDefault="001561EC" w:rsidP="00B777B1">
            <w:pPr>
              <w:spacing w:after="0" w:line="240" w:lineRule="auto"/>
              <w:jc w:val="center"/>
            </w:pPr>
            <w:r>
              <w:t>-</w:t>
            </w:r>
          </w:p>
        </w:tc>
      </w:tr>
      <w:tr w:rsidR="00160374" w:rsidRPr="00B856D4" w14:paraId="554F0B40" w14:textId="0F8CE29C" w:rsidTr="00160374">
        <w:trPr>
          <w:trHeight w:val="247"/>
          <w:jc w:val="center"/>
        </w:trPr>
        <w:tc>
          <w:tcPr>
            <w:tcW w:w="4621" w:type="dxa"/>
            <w:tcBorders>
              <w:top w:val="nil"/>
              <w:left w:val="single" w:sz="8" w:space="0" w:color="A6A6A6"/>
              <w:bottom w:val="single" w:sz="8" w:space="0" w:color="A6A6A6"/>
              <w:right w:val="single" w:sz="8" w:space="0" w:color="A6A6A6"/>
            </w:tcBorders>
            <w:noWrap/>
            <w:vAlign w:val="center"/>
            <w:hideMark/>
          </w:tcPr>
          <w:p w14:paraId="2234EE9F" w14:textId="77777777" w:rsidR="00160374" w:rsidRPr="00B856D4" w:rsidRDefault="00160374" w:rsidP="00B777B1">
            <w:pPr>
              <w:spacing w:after="0" w:line="240" w:lineRule="auto"/>
              <w:jc w:val="left"/>
              <w:rPr>
                <w:rFonts w:eastAsia="Times New Roman" w:cs="Arial"/>
                <w:b/>
                <w:bCs/>
                <w:szCs w:val="20"/>
                <w:lang w:val="es-419" w:eastAsia="es-419"/>
              </w:rPr>
            </w:pPr>
            <w:r w:rsidRPr="00B856D4">
              <w:rPr>
                <w:rFonts w:eastAsia="Times New Roman" w:cs="Arial"/>
                <w:b/>
                <w:bCs/>
                <w:szCs w:val="20"/>
                <w:lang w:eastAsia="es-419"/>
              </w:rPr>
              <w:t> Total</w:t>
            </w:r>
          </w:p>
        </w:tc>
        <w:tc>
          <w:tcPr>
            <w:tcW w:w="1574" w:type="dxa"/>
            <w:tcBorders>
              <w:top w:val="nil"/>
              <w:left w:val="nil"/>
              <w:bottom w:val="single" w:sz="8" w:space="0" w:color="A6A6A6"/>
              <w:right w:val="single" w:sz="8" w:space="0" w:color="A6A6A6"/>
            </w:tcBorders>
            <w:hideMark/>
          </w:tcPr>
          <w:p w14:paraId="63B31B0F" w14:textId="61A78CD3" w:rsidR="00160374" w:rsidRPr="00B856D4" w:rsidRDefault="00160374" w:rsidP="00B777B1">
            <w:pPr>
              <w:spacing w:after="0" w:line="240" w:lineRule="auto"/>
              <w:jc w:val="center"/>
              <w:rPr>
                <w:rFonts w:eastAsia="Times New Roman" w:cs="Arial"/>
                <w:b/>
                <w:bCs/>
                <w:szCs w:val="20"/>
                <w:lang w:val="es-419" w:eastAsia="es-419"/>
              </w:rPr>
            </w:pPr>
            <w:r w:rsidRPr="00B856D4">
              <w:t>1.901</w:t>
            </w:r>
          </w:p>
        </w:tc>
        <w:tc>
          <w:tcPr>
            <w:tcW w:w="1580" w:type="dxa"/>
            <w:tcBorders>
              <w:top w:val="nil"/>
              <w:left w:val="nil"/>
              <w:bottom w:val="single" w:sz="8" w:space="0" w:color="A6A6A6"/>
              <w:right w:val="single" w:sz="8" w:space="0" w:color="A6A6A6"/>
            </w:tcBorders>
            <w:hideMark/>
          </w:tcPr>
          <w:p w14:paraId="6921EB5C" w14:textId="2BD609F6" w:rsidR="00160374" w:rsidRPr="00B856D4" w:rsidRDefault="00160374" w:rsidP="00B777B1">
            <w:pPr>
              <w:spacing w:after="0" w:line="240" w:lineRule="auto"/>
              <w:jc w:val="center"/>
              <w:rPr>
                <w:rFonts w:eastAsia="Times New Roman" w:cs="Arial"/>
                <w:b/>
                <w:bCs/>
                <w:szCs w:val="20"/>
                <w:lang w:val="es-419" w:eastAsia="es-419"/>
              </w:rPr>
            </w:pPr>
            <w:r w:rsidRPr="00B856D4">
              <w:t>-</w:t>
            </w:r>
          </w:p>
        </w:tc>
        <w:tc>
          <w:tcPr>
            <w:tcW w:w="1580" w:type="dxa"/>
            <w:tcBorders>
              <w:top w:val="nil"/>
              <w:left w:val="nil"/>
              <w:bottom w:val="single" w:sz="8" w:space="0" w:color="A6A6A6"/>
              <w:right w:val="single" w:sz="8" w:space="0" w:color="A6A6A6"/>
            </w:tcBorders>
          </w:tcPr>
          <w:p w14:paraId="2ADE333F" w14:textId="1FEEFC42" w:rsidR="00160374" w:rsidRPr="00B856D4" w:rsidRDefault="00CD31EC" w:rsidP="00B777B1">
            <w:pPr>
              <w:spacing w:after="0" w:line="240" w:lineRule="auto"/>
              <w:jc w:val="center"/>
            </w:pPr>
            <w:r>
              <w:t>-</w:t>
            </w:r>
          </w:p>
        </w:tc>
      </w:tr>
      <w:tr w:rsidR="001833F4" w:rsidRPr="00B856D4" w14:paraId="55876D5C" w14:textId="72292021" w:rsidTr="00026BAE">
        <w:trPr>
          <w:trHeight w:val="247"/>
          <w:jc w:val="center"/>
        </w:trPr>
        <w:tc>
          <w:tcPr>
            <w:tcW w:w="9355" w:type="dxa"/>
            <w:gridSpan w:val="4"/>
            <w:tcBorders>
              <w:top w:val="single" w:sz="8" w:space="0" w:color="A6A6A6"/>
              <w:left w:val="single" w:sz="8" w:space="0" w:color="A6A6A6"/>
              <w:bottom w:val="single" w:sz="8" w:space="0" w:color="A6A6A6"/>
              <w:right w:val="single" w:sz="8" w:space="0" w:color="A6A6A6"/>
            </w:tcBorders>
            <w:noWrap/>
            <w:vAlign w:val="center"/>
            <w:hideMark/>
          </w:tcPr>
          <w:p w14:paraId="2EC27AD0" w14:textId="19A46E13" w:rsidR="001833F4" w:rsidRPr="00B856D4" w:rsidRDefault="001833F4" w:rsidP="00AD7A41">
            <w:pPr>
              <w:spacing w:after="0" w:line="240" w:lineRule="auto"/>
              <w:jc w:val="center"/>
              <w:rPr>
                <w:rFonts w:eastAsia="Times New Roman" w:cs="Arial"/>
                <w:b/>
                <w:bCs/>
                <w:i/>
                <w:iCs/>
                <w:szCs w:val="20"/>
                <w:lang w:eastAsia="es-419"/>
              </w:rPr>
            </w:pPr>
            <w:r w:rsidRPr="00B856D4">
              <w:rPr>
                <w:rFonts w:eastAsia="Times New Roman" w:cs="Arial"/>
                <w:b/>
                <w:bCs/>
                <w:i/>
                <w:iCs/>
                <w:szCs w:val="20"/>
                <w:lang w:eastAsia="es-419"/>
              </w:rPr>
              <w:t>Documentos por cobrar</w:t>
            </w:r>
          </w:p>
        </w:tc>
      </w:tr>
      <w:tr w:rsidR="00160374" w:rsidRPr="00B856D4" w14:paraId="74E9C352" w14:textId="75D80955" w:rsidTr="00160374">
        <w:trPr>
          <w:trHeight w:val="247"/>
          <w:jc w:val="center"/>
        </w:trPr>
        <w:tc>
          <w:tcPr>
            <w:tcW w:w="4621" w:type="dxa"/>
            <w:tcBorders>
              <w:top w:val="nil"/>
              <w:left w:val="single" w:sz="8" w:space="0" w:color="A6A6A6"/>
              <w:bottom w:val="single" w:sz="8" w:space="0" w:color="A6A6A6"/>
              <w:right w:val="single" w:sz="8" w:space="0" w:color="A6A6A6"/>
            </w:tcBorders>
            <w:noWrap/>
            <w:vAlign w:val="center"/>
            <w:hideMark/>
          </w:tcPr>
          <w:p w14:paraId="477B373E" w14:textId="4FF1E5D5" w:rsidR="00160374" w:rsidRPr="00B856D4" w:rsidRDefault="00160374" w:rsidP="00AD7A41">
            <w:pPr>
              <w:spacing w:after="0" w:line="240" w:lineRule="auto"/>
              <w:jc w:val="left"/>
              <w:rPr>
                <w:rFonts w:eastAsia="Times New Roman" w:cs="Arial"/>
                <w:szCs w:val="20"/>
                <w:lang w:val="es-419" w:eastAsia="es-419"/>
              </w:rPr>
            </w:pPr>
            <w:r w:rsidRPr="00B856D4">
              <w:rPr>
                <w:rFonts w:eastAsia="Times New Roman" w:cs="Arial"/>
                <w:szCs w:val="20"/>
                <w:lang w:eastAsia="es-419"/>
              </w:rPr>
              <w:t xml:space="preserve">Cervecería Panamá. S.A. </w:t>
            </w:r>
          </w:p>
        </w:tc>
        <w:tc>
          <w:tcPr>
            <w:tcW w:w="1574" w:type="dxa"/>
            <w:tcBorders>
              <w:top w:val="nil"/>
              <w:left w:val="nil"/>
              <w:bottom w:val="single" w:sz="8" w:space="0" w:color="A6A6A6"/>
              <w:right w:val="single" w:sz="8" w:space="0" w:color="A6A6A6"/>
            </w:tcBorders>
            <w:vAlign w:val="center"/>
            <w:hideMark/>
          </w:tcPr>
          <w:p w14:paraId="5D0310AD" w14:textId="1463D73A" w:rsidR="00160374" w:rsidRPr="00B856D4" w:rsidRDefault="00160374" w:rsidP="00AD7A41">
            <w:pPr>
              <w:spacing w:after="0" w:line="240" w:lineRule="auto"/>
              <w:jc w:val="center"/>
              <w:rPr>
                <w:rFonts w:eastAsia="Times New Roman" w:cs="Arial"/>
                <w:b/>
                <w:bCs/>
                <w:szCs w:val="20"/>
                <w:lang w:val="es-419" w:eastAsia="es-419"/>
              </w:rPr>
            </w:pPr>
            <w:r w:rsidRPr="00B856D4">
              <w:rPr>
                <w:rFonts w:eastAsia="Times New Roman" w:cs="Arial"/>
                <w:b/>
                <w:bCs/>
                <w:szCs w:val="20"/>
                <w:lang w:eastAsia="es-419"/>
              </w:rPr>
              <w:t>5.128</w:t>
            </w:r>
          </w:p>
        </w:tc>
        <w:tc>
          <w:tcPr>
            <w:tcW w:w="1580" w:type="dxa"/>
            <w:tcBorders>
              <w:top w:val="nil"/>
              <w:left w:val="nil"/>
              <w:bottom w:val="single" w:sz="8" w:space="0" w:color="A6A6A6"/>
              <w:right w:val="single" w:sz="8" w:space="0" w:color="A6A6A6"/>
            </w:tcBorders>
            <w:vAlign w:val="center"/>
            <w:hideMark/>
          </w:tcPr>
          <w:p w14:paraId="59A39DCE" w14:textId="579F7FE0" w:rsidR="00160374" w:rsidRPr="00B856D4" w:rsidRDefault="00160374" w:rsidP="00AD7A41">
            <w:pPr>
              <w:spacing w:after="0" w:line="240" w:lineRule="auto"/>
              <w:jc w:val="center"/>
              <w:rPr>
                <w:rFonts w:eastAsia="Times New Roman" w:cs="Arial"/>
                <w:b/>
                <w:bCs/>
                <w:szCs w:val="20"/>
                <w:lang w:val="es-419" w:eastAsia="es-419"/>
              </w:rPr>
            </w:pPr>
            <w:r w:rsidRPr="00B856D4">
              <w:t>-</w:t>
            </w:r>
          </w:p>
        </w:tc>
        <w:tc>
          <w:tcPr>
            <w:tcW w:w="1580" w:type="dxa"/>
            <w:tcBorders>
              <w:top w:val="nil"/>
              <w:left w:val="nil"/>
              <w:bottom w:val="single" w:sz="8" w:space="0" w:color="A6A6A6"/>
              <w:right w:val="single" w:sz="8" w:space="0" w:color="A6A6A6"/>
            </w:tcBorders>
          </w:tcPr>
          <w:p w14:paraId="7BEAF484" w14:textId="613E442E" w:rsidR="00160374" w:rsidRPr="00B856D4" w:rsidRDefault="001561EC" w:rsidP="00AD7A41">
            <w:pPr>
              <w:spacing w:after="0" w:line="240" w:lineRule="auto"/>
              <w:jc w:val="center"/>
            </w:pPr>
            <w:r>
              <w:t>-</w:t>
            </w:r>
          </w:p>
        </w:tc>
      </w:tr>
      <w:tr w:rsidR="001833F4" w:rsidRPr="00B856D4" w14:paraId="107A704E" w14:textId="164EAD0A" w:rsidTr="009E2785">
        <w:trPr>
          <w:trHeight w:val="493"/>
          <w:jc w:val="center"/>
        </w:trPr>
        <w:tc>
          <w:tcPr>
            <w:tcW w:w="9355" w:type="dxa"/>
            <w:gridSpan w:val="4"/>
            <w:tcBorders>
              <w:top w:val="single" w:sz="8" w:space="0" w:color="A6A6A6"/>
              <w:left w:val="single" w:sz="8" w:space="0" w:color="A6A6A6"/>
              <w:bottom w:val="single" w:sz="8" w:space="0" w:color="A6A6A6"/>
              <w:right w:val="single" w:sz="8" w:space="0" w:color="A6A6A6"/>
            </w:tcBorders>
            <w:noWrap/>
            <w:vAlign w:val="center"/>
            <w:hideMark/>
          </w:tcPr>
          <w:p w14:paraId="63511938" w14:textId="694AAB12" w:rsidR="001833F4" w:rsidRPr="00B856D4" w:rsidRDefault="001833F4" w:rsidP="00AD7A41">
            <w:pPr>
              <w:spacing w:after="0" w:line="240" w:lineRule="auto"/>
              <w:jc w:val="center"/>
              <w:rPr>
                <w:rFonts w:eastAsia="Times New Roman" w:cs="Arial"/>
                <w:b/>
                <w:bCs/>
                <w:i/>
                <w:iCs/>
                <w:szCs w:val="20"/>
                <w:lang w:eastAsia="es-419"/>
              </w:rPr>
            </w:pPr>
            <w:r w:rsidRPr="00B856D4">
              <w:rPr>
                <w:rFonts w:eastAsia="Times New Roman" w:cs="Arial"/>
                <w:b/>
                <w:bCs/>
                <w:i/>
                <w:iCs/>
                <w:szCs w:val="20"/>
                <w:lang w:eastAsia="es-419"/>
              </w:rPr>
              <w:t>Por pagar:</w:t>
            </w:r>
          </w:p>
        </w:tc>
      </w:tr>
      <w:tr w:rsidR="00160374" w:rsidRPr="00B856D4" w14:paraId="12AD058B" w14:textId="24772BA2" w:rsidTr="00160374">
        <w:trPr>
          <w:trHeight w:val="247"/>
          <w:jc w:val="center"/>
        </w:trPr>
        <w:tc>
          <w:tcPr>
            <w:tcW w:w="4621" w:type="dxa"/>
            <w:tcBorders>
              <w:top w:val="nil"/>
              <w:left w:val="single" w:sz="8" w:space="0" w:color="A6A6A6"/>
              <w:bottom w:val="single" w:sz="8" w:space="0" w:color="A6A6A6"/>
              <w:right w:val="single" w:sz="8" w:space="0" w:color="A6A6A6"/>
            </w:tcBorders>
            <w:noWrap/>
            <w:hideMark/>
          </w:tcPr>
          <w:p w14:paraId="44331071" w14:textId="4DC409F6" w:rsidR="00160374" w:rsidRPr="00B856D4" w:rsidRDefault="00160374" w:rsidP="0055632A">
            <w:pPr>
              <w:spacing w:after="0" w:line="240" w:lineRule="auto"/>
              <w:jc w:val="left"/>
              <w:rPr>
                <w:rFonts w:eastAsia="Times New Roman" w:cs="Arial"/>
                <w:szCs w:val="20"/>
                <w:lang w:val="es-419" w:eastAsia="es-419"/>
              </w:rPr>
            </w:pPr>
            <w:r w:rsidRPr="00B856D4">
              <w:t>H.A. Logística de Carga, S.A.</w:t>
            </w:r>
          </w:p>
        </w:tc>
        <w:tc>
          <w:tcPr>
            <w:tcW w:w="1574" w:type="dxa"/>
            <w:tcBorders>
              <w:top w:val="nil"/>
              <w:left w:val="nil"/>
              <w:bottom w:val="single" w:sz="8" w:space="0" w:color="A6A6A6"/>
              <w:right w:val="single" w:sz="8" w:space="0" w:color="A6A6A6"/>
            </w:tcBorders>
            <w:hideMark/>
          </w:tcPr>
          <w:p w14:paraId="760A8A0D" w14:textId="48DC5D51" w:rsidR="00160374" w:rsidRPr="00B856D4" w:rsidRDefault="00160374" w:rsidP="0055632A">
            <w:pPr>
              <w:spacing w:after="0" w:line="240" w:lineRule="auto"/>
              <w:jc w:val="center"/>
              <w:rPr>
                <w:rFonts w:eastAsia="Times New Roman" w:cs="Arial"/>
                <w:szCs w:val="20"/>
                <w:lang w:val="es-419" w:eastAsia="es-419"/>
              </w:rPr>
            </w:pPr>
            <w:r w:rsidRPr="00B856D4">
              <w:t>667</w:t>
            </w:r>
          </w:p>
        </w:tc>
        <w:tc>
          <w:tcPr>
            <w:tcW w:w="1580" w:type="dxa"/>
            <w:tcBorders>
              <w:top w:val="nil"/>
              <w:left w:val="nil"/>
              <w:bottom w:val="single" w:sz="8" w:space="0" w:color="A6A6A6"/>
              <w:right w:val="single" w:sz="8" w:space="0" w:color="A6A6A6"/>
            </w:tcBorders>
            <w:hideMark/>
          </w:tcPr>
          <w:p w14:paraId="0D5F0E1C" w14:textId="75E00F01" w:rsidR="00160374" w:rsidRPr="00B856D4" w:rsidRDefault="00160374" w:rsidP="0055632A">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0AD1AF23" w14:textId="2E5023C1" w:rsidR="00160374" w:rsidRPr="00B856D4" w:rsidRDefault="00CD31EC" w:rsidP="0055632A">
            <w:pPr>
              <w:spacing w:after="0" w:line="240" w:lineRule="auto"/>
              <w:jc w:val="center"/>
            </w:pPr>
            <w:r>
              <w:t>-</w:t>
            </w:r>
          </w:p>
        </w:tc>
      </w:tr>
      <w:tr w:rsidR="00160374" w:rsidRPr="00B856D4" w14:paraId="3B7C97EE" w14:textId="5C0A053F" w:rsidTr="00160374">
        <w:trPr>
          <w:trHeight w:val="247"/>
          <w:jc w:val="center"/>
        </w:trPr>
        <w:tc>
          <w:tcPr>
            <w:tcW w:w="4621" w:type="dxa"/>
            <w:tcBorders>
              <w:top w:val="nil"/>
              <w:left w:val="single" w:sz="8" w:space="0" w:color="A6A6A6"/>
              <w:bottom w:val="single" w:sz="8" w:space="0" w:color="A6A6A6"/>
              <w:right w:val="single" w:sz="8" w:space="0" w:color="A6A6A6"/>
            </w:tcBorders>
            <w:noWrap/>
            <w:hideMark/>
          </w:tcPr>
          <w:p w14:paraId="12BA4FE9" w14:textId="5EEF62A3" w:rsidR="00160374" w:rsidRPr="00B856D4" w:rsidRDefault="00160374" w:rsidP="0055632A">
            <w:pPr>
              <w:spacing w:after="0" w:line="240" w:lineRule="auto"/>
              <w:jc w:val="left"/>
              <w:rPr>
                <w:rFonts w:eastAsia="Times New Roman" w:cs="Arial"/>
                <w:szCs w:val="20"/>
                <w:lang w:val="es-419" w:eastAsia="es-419"/>
              </w:rPr>
            </w:pPr>
            <w:r w:rsidRPr="00B856D4">
              <w:t xml:space="preserve">Vidriera Guatemalteca S.A. </w:t>
            </w:r>
          </w:p>
        </w:tc>
        <w:tc>
          <w:tcPr>
            <w:tcW w:w="1574" w:type="dxa"/>
            <w:tcBorders>
              <w:top w:val="nil"/>
              <w:left w:val="nil"/>
              <w:bottom w:val="single" w:sz="8" w:space="0" w:color="A6A6A6"/>
              <w:right w:val="single" w:sz="8" w:space="0" w:color="A6A6A6"/>
            </w:tcBorders>
            <w:hideMark/>
          </w:tcPr>
          <w:p w14:paraId="109849C8" w14:textId="48F4CEF5" w:rsidR="00160374" w:rsidRPr="00B856D4" w:rsidRDefault="00160374" w:rsidP="0055632A">
            <w:pPr>
              <w:spacing w:after="0" w:line="240" w:lineRule="auto"/>
              <w:jc w:val="center"/>
              <w:rPr>
                <w:rFonts w:eastAsia="Times New Roman" w:cs="Arial"/>
                <w:szCs w:val="20"/>
                <w:lang w:val="es-419" w:eastAsia="es-419"/>
              </w:rPr>
            </w:pPr>
            <w:r w:rsidRPr="00B856D4">
              <w:t>209</w:t>
            </w:r>
          </w:p>
        </w:tc>
        <w:tc>
          <w:tcPr>
            <w:tcW w:w="1580" w:type="dxa"/>
            <w:tcBorders>
              <w:top w:val="nil"/>
              <w:left w:val="nil"/>
              <w:bottom w:val="single" w:sz="8" w:space="0" w:color="A6A6A6"/>
              <w:right w:val="single" w:sz="8" w:space="0" w:color="A6A6A6"/>
            </w:tcBorders>
            <w:hideMark/>
          </w:tcPr>
          <w:p w14:paraId="3D53309C" w14:textId="0965AA28" w:rsidR="00160374" w:rsidRPr="00B856D4" w:rsidRDefault="00160374" w:rsidP="0055632A">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077818BB" w14:textId="53786A4B" w:rsidR="00160374" w:rsidRPr="00B856D4" w:rsidRDefault="00CD31EC" w:rsidP="0055632A">
            <w:pPr>
              <w:spacing w:after="0" w:line="240" w:lineRule="auto"/>
              <w:jc w:val="center"/>
            </w:pPr>
            <w:r>
              <w:t>-</w:t>
            </w:r>
          </w:p>
        </w:tc>
      </w:tr>
      <w:tr w:rsidR="00160374" w:rsidRPr="00B856D4" w14:paraId="47C59523" w14:textId="5F908E1F" w:rsidTr="00160374">
        <w:trPr>
          <w:trHeight w:val="247"/>
          <w:jc w:val="center"/>
        </w:trPr>
        <w:tc>
          <w:tcPr>
            <w:tcW w:w="4621" w:type="dxa"/>
            <w:tcBorders>
              <w:top w:val="nil"/>
              <w:left w:val="single" w:sz="8" w:space="0" w:color="A6A6A6"/>
              <w:bottom w:val="single" w:sz="8" w:space="0" w:color="A6A6A6"/>
              <w:right w:val="single" w:sz="8" w:space="0" w:color="A6A6A6"/>
            </w:tcBorders>
            <w:noWrap/>
            <w:hideMark/>
          </w:tcPr>
          <w:p w14:paraId="35DD5556" w14:textId="67F533C4" w:rsidR="00160374" w:rsidRPr="00B856D4" w:rsidRDefault="00160374" w:rsidP="0055632A">
            <w:pPr>
              <w:spacing w:after="0" w:line="240" w:lineRule="auto"/>
              <w:jc w:val="left"/>
              <w:rPr>
                <w:rFonts w:eastAsia="Times New Roman" w:cs="Arial"/>
                <w:szCs w:val="20"/>
                <w:lang w:val="es-419" w:eastAsia="es-419"/>
              </w:rPr>
            </w:pPr>
            <w:r w:rsidRPr="00B856D4">
              <w:t>Heineken Internacional, BV.</w:t>
            </w:r>
          </w:p>
        </w:tc>
        <w:tc>
          <w:tcPr>
            <w:tcW w:w="1574" w:type="dxa"/>
            <w:tcBorders>
              <w:top w:val="nil"/>
              <w:left w:val="nil"/>
              <w:bottom w:val="single" w:sz="8" w:space="0" w:color="A6A6A6"/>
              <w:right w:val="single" w:sz="8" w:space="0" w:color="A6A6A6"/>
            </w:tcBorders>
            <w:hideMark/>
          </w:tcPr>
          <w:p w14:paraId="071F8FD9" w14:textId="0F304EC1" w:rsidR="00160374" w:rsidRPr="00B856D4" w:rsidRDefault="00160374" w:rsidP="0055632A">
            <w:pPr>
              <w:spacing w:after="0" w:line="240" w:lineRule="auto"/>
              <w:jc w:val="center"/>
              <w:rPr>
                <w:rFonts w:eastAsia="Times New Roman" w:cs="Arial"/>
                <w:szCs w:val="20"/>
                <w:lang w:val="es-419" w:eastAsia="es-419"/>
              </w:rPr>
            </w:pPr>
            <w:r w:rsidRPr="00B856D4">
              <w:t>222</w:t>
            </w:r>
          </w:p>
        </w:tc>
        <w:tc>
          <w:tcPr>
            <w:tcW w:w="1580" w:type="dxa"/>
            <w:tcBorders>
              <w:top w:val="nil"/>
              <w:left w:val="nil"/>
              <w:bottom w:val="single" w:sz="8" w:space="0" w:color="A6A6A6"/>
              <w:right w:val="single" w:sz="8" w:space="0" w:color="A6A6A6"/>
            </w:tcBorders>
            <w:hideMark/>
          </w:tcPr>
          <w:p w14:paraId="60DE35DF" w14:textId="7A95B98B" w:rsidR="00160374" w:rsidRPr="00B856D4" w:rsidRDefault="00160374" w:rsidP="0055632A">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47A920CA" w14:textId="4D92AE84" w:rsidR="00160374" w:rsidRPr="00B856D4" w:rsidRDefault="00CD31EC" w:rsidP="0055632A">
            <w:pPr>
              <w:spacing w:after="0" w:line="240" w:lineRule="auto"/>
              <w:jc w:val="center"/>
            </w:pPr>
            <w:r>
              <w:t>-</w:t>
            </w:r>
          </w:p>
        </w:tc>
      </w:tr>
      <w:tr w:rsidR="00160374" w:rsidRPr="00B856D4" w14:paraId="11DD01F2" w14:textId="73E5D4BD" w:rsidTr="00160374">
        <w:trPr>
          <w:trHeight w:val="247"/>
          <w:jc w:val="center"/>
        </w:trPr>
        <w:tc>
          <w:tcPr>
            <w:tcW w:w="4621" w:type="dxa"/>
            <w:tcBorders>
              <w:top w:val="nil"/>
              <w:left w:val="single" w:sz="8" w:space="0" w:color="A6A6A6"/>
              <w:bottom w:val="single" w:sz="8" w:space="0" w:color="A6A6A6"/>
              <w:right w:val="single" w:sz="8" w:space="0" w:color="A6A6A6"/>
            </w:tcBorders>
            <w:noWrap/>
            <w:hideMark/>
          </w:tcPr>
          <w:p w14:paraId="01F7337D" w14:textId="75A78262" w:rsidR="00160374" w:rsidRPr="00B856D4" w:rsidRDefault="00160374" w:rsidP="0055632A">
            <w:pPr>
              <w:spacing w:after="0" w:line="240" w:lineRule="auto"/>
              <w:jc w:val="left"/>
              <w:rPr>
                <w:rFonts w:eastAsia="Times New Roman" w:cs="Arial"/>
                <w:szCs w:val="20"/>
                <w:lang w:val="es-419" w:eastAsia="es-419"/>
              </w:rPr>
            </w:pPr>
            <w:r w:rsidRPr="00B856D4">
              <w:t xml:space="preserve">Compañía Cervecera de Nicaragua, S.A. </w:t>
            </w:r>
          </w:p>
        </w:tc>
        <w:tc>
          <w:tcPr>
            <w:tcW w:w="1574" w:type="dxa"/>
            <w:tcBorders>
              <w:top w:val="nil"/>
              <w:left w:val="nil"/>
              <w:bottom w:val="single" w:sz="8" w:space="0" w:color="A6A6A6"/>
              <w:right w:val="single" w:sz="8" w:space="0" w:color="A6A6A6"/>
            </w:tcBorders>
            <w:hideMark/>
          </w:tcPr>
          <w:p w14:paraId="037EF8BD" w14:textId="709025D1" w:rsidR="00160374" w:rsidRPr="00B856D4" w:rsidRDefault="00160374" w:rsidP="0055632A">
            <w:pPr>
              <w:spacing w:after="0" w:line="240" w:lineRule="auto"/>
              <w:jc w:val="center"/>
              <w:rPr>
                <w:rFonts w:eastAsia="Times New Roman" w:cs="Arial"/>
                <w:szCs w:val="20"/>
                <w:lang w:val="es-419" w:eastAsia="es-419"/>
              </w:rPr>
            </w:pPr>
            <w:r w:rsidRPr="00B856D4">
              <w:t>280</w:t>
            </w:r>
          </w:p>
        </w:tc>
        <w:tc>
          <w:tcPr>
            <w:tcW w:w="1580" w:type="dxa"/>
            <w:tcBorders>
              <w:top w:val="nil"/>
              <w:left w:val="nil"/>
              <w:bottom w:val="single" w:sz="8" w:space="0" w:color="A6A6A6"/>
              <w:right w:val="single" w:sz="8" w:space="0" w:color="A6A6A6"/>
            </w:tcBorders>
            <w:hideMark/>
          </w:tcPr>
          <w:p w14:paraId="3919123A" w14:textId="4D4BFB7E" w:rsidR="00160374" w:rsidRPr="00B856D4" w:rsidRDefault="00160374" w:rsidP="0055632A">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531F3C7D" w14:textId="0F3DCDAE" w:rsidR="00160374" w:rsidRPr="00B856D4" w:rsidRDefault="00CD31EC" w:rsidP="0055632A">
            <w:pPr>
              <w:spacing w:after="0" w:line="240" w:lineRule="auto"/>
              <w:jc w:val="center"/>
            </w:pPr>
            <w:r>
              <w:t>-</w:t>
            </w:r>
          </w:p>
        </w:tc>
      </w:tr>
      <w:tr w:rsidR="00160374" w:rsidRPr="00B856D4" w14:paraId="33D68E92" w14:textId="4B25B895" w:rsidTr="00160374">
        <w:trPr>
          <w:trHeight w:val="247"/>
          <w:jc w:val="center"/>
        </w:trPr>
        <w:tc>
          <w:tcPr>
            <w:tcW w:w="4621" w:type="dxa"/>
            <w:tcBorders>
              <w:top w:val="nil"/>
              <w:left w:val="single" w:sz="8" w:space="0" w:color="A6A6A6"/>
              <w:bottom w:val="single" w:sz="8" w:space="0" w:color="A6A6A6"/>
              <w:right w:val="single" w:sz="8" w:space="0" w:color="A6A6A6"/>
            </w:tcBorders>
            <w:noWrap/>
            <w:hideMark/>
          </w:tcPr>
          <w:p w14:paraId="66A06506" w14:textId="1826A76F" w:rsidR="00160374" w:rsidRPr="00B856D4" w:rsidRDefault="00160374" w:rsidP="0055632A">
            <w:pPr>
              <w:spacing w:after="0" w:line="240" w:lineRule="auto"/>
              <w:jc w:val="left"/>
              <w:rPr>
                <w:rFonts w:eastAsia="Times New Roman" w:cs="Arial"/>
                <w:szCs w:val="20"/>
                <w:lang w:val="es-419" w:eastAsia="es-419"/>
              </w:rPr>
            </w:pPr>
            <w:r w:rsidRPr="00B856D4">
              <w:t xml:space="preserve">Vidriera Centroamericana, S.A. </w:t>
            </w:r>
          </w:p>
        </w:tc>
        <w:tc>
          <w:tcPr>
            <w:tcW w:w="1574" w:type="dxa"/>
            <w:tcBorders>
              <w:top w:val="nil"/>
              <w:left w:val="nil"/>
              <w:bottom w:val="single" w:sz="8" w:space="0" w:color="A6A6A6"/>
              <w:right w:val="single" w:sz="8" w:space="0" w:color="A6A6A6"/>
            </w:tcBorders>
            <w:hideMark/>
          </w:tcPr>
          <w:p w14:paraId="3250754A" w14:textId="738B351D" w:rsidR="00160374" w:rsidRPr="00B856D4" w:rsidRDefault="00160374" w:rsidP="0055632A">
            <w:pPr>
              <w:spacing w:after="0" w:line="240" w:lineRule="auto"/>
              <w:jc w:val="center"/>
              <w:rPr>
                <w:rFonts w:eastAsia="Times New Roman" w:cs="Arial"/>
                <w:szCs w:val="20"/>
                <w:lang w:val="es-419" w:eastAsia="es-419"/>
              </w:rPr>
            </w:pPr>
            <w:r w:rsidRPr="00B856D4">
              <w:t>199</w:t>
            </w:r>
          </w:p>
        </w:tc>
        <w:tc>
          <w:tcPr>
            <w:tcW w:w="1580" w:type="dxa"/>
            <w:tcBorders>
              <w:top w:val="nil"/>
              <w:left w:val="nil"/>
              <w:bottom w:val="single" w:sz="8" w:space="0" w:color="A6A6A6"/>
              <w:right w:val="single" w:sz="8" w:space="0" w:color="A6A6A6"/>
            </w:tcBorders>
            <w:hideMark/>
          </w:tcPr>
          <w:p w14:paraId="53B0771E" w14:textId="3BD9DE63" w:rsidR="00160374" w:rsidRPr="00B856D4" w:rsidRDefault="00160374" w:rsidP="0055632A">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0127122F" w14:textId="510849E0" w:rsidR="00160374" w:rsidRPr="00B856D4" w:rsidRDefault="00CD31EC" w:rsidP="0055632A">
            <w:pPr>
              <w:spacing w:after="0" w:line="240" w:lineRule="auto"/>
              <w:jc w:val="center"/>
            </w:pPr>
            <w:r>
              <w:t>-</w:t>
            </w:r>
          </w:p>
        </w:tc>
      </w:tr>
      <w:tr w:rsidR="00160374" w:rsidRPr="00B856D4" w14:paraId="0CB9EA8B" w14:textId="7D9935F5" w:rsidTr="00160374">
        <w:trPr>
          <w:trHeight w:val="247"/>
          <w:jc w:val="center"/>
        </w:trPr>
        <w:tc>
          <w:tcPr>
            <w:tcW w:w="4621" w:type="dxa"/>
            <w:tcBorders>
              <w:top w:val="nil"/>
              <w:left w:val="single" w:sz="8" w:space="0" w:color="A6A6A6"/>
              <w:bottom w:val="single" w:sz="8" w:space="0" w:color="A6A6A6"/>
              <w:right w:val="single" w:sz="8" w:space="0" w:color="A6A6A6"/>
            </w:tcBorders>
            <w:noWrap/>
            <w:hideMark/>
          </w:tcPr>
          <w:p w14:paraId="49283441" w14:textId="680CEA88" w:rsidR="00160374" w:rsidRPr="00B856D4" w:rsidRDefault="00160374" w:rsidP="0055632A">
            <w:pPr>
              <w:spacing w:after="0" w:line="240" w:lineRule="auto"/>
              <w:jc w:val="left"/>
              <w:rPr>
                <w:rFonts w:eastAsia="Times New Roman" w:cs="Arial"/>
                <w:szCs w:val="20"/>
                <w:lang w:val="es-419" w:eastAsia="es-419"/>
              </w:rPr>
            </w:pPr>
            <w:r w:rsidRPr="00B856D4">
              <w:t>Compañía Distribuidora Nicaragua, S.A.</w:t>
            </w:r>
          </w:p>
        </w:tc>
        <w:tc>
          <w:tcPr>
            <w:tcW w:w="1574" w:type="dxa"/>
            <w:tcBorders>
              <w:top w:val="nil"/>
              <w:left w:val="nil"/>
              <w:bottom w:val="single" w:sz="8" w:space="0" w:color="A6A6A6"/>
              <w:right w:val="single" w:sz="8" w:space="0" w:color="A6A6A6"/>
            </w:tcBorders>
            <w:hideMark/>
          </w:tcPr>
          <w:p w14:paraId="26698AD1" w14:textId="0D6F53ED" w:rsidR="00160374" w:rsidRPr="00B856D4" w:rsidRDefault="00160374" w:rsidP="0055632A">
            <w:pPr>
              <w:spacing w:after="0" w:line="240" w:lineRule="auto"/>
              <w:jc w:val="center"/>
              <w:rPr>
                <w:rFonts w:eastAsia="Times New Roman" w:cs="Arial"/>
                <w:szCs w:val="20"/>
                <w:lang w:val="es-419" w:eastAsia="es-419"/>
              </w:rPr>
            </w:pPr>
            <w:r w:rsidRPr="00B856D4">
              <w:t>50</w:t>
            </w:r>
          </w:p>
        </w:tc>
        <w:tc>
          <w:tcPr>
            <w:tcW w:w="1580" w:type="dxa"/>
            <w:tcBorders>
              <w:top w:val="nil"/>
              <w:left w:val="nil"/>
              <w:bottom w:val="single" w:sz="8" w:space="0" w:color="A6A6A6"/>
              <w:right w:val="single" w:sz="8" w:space="0" w:color="A6A6A6"/>
            </w:tcBorders>
            <w:hideMark/>
          </w:tcPr>
          <w:p w14:paraId="39FF284D" w14:textId="0615F4F2" w:rsidR="00160374" w:rsidRPr="00B856D4" w:rsidRDefault="00160374" w:rsidP="0055632A">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79B7E386" w14:textId="46070305" w:rsidR="00160374" w:rsidRPr="00B856D4" w:rsidRDefault="00CD31EC" w:rsidP="0055632A">
            <w:pPr>
              <w:spacing w:after="0" w:line="240" w:lineRule="auto"/>
              <w:jc w:val="center"/>
            </w:pPr>
            <w:r>
              <w:t>-</w:t>
            </w:r>
          </w:p>
        </w:tc>
      </w:tr>
      <w:tr w:rsidR="00160374" w:rsidRPr="00B856D4" w14:paraId="4350363D" w14:textId="60604E6E" w:rsidTr="00160374">
        <w:trPr>
          <w:trHeight w:val="247"/>
          <w:jc w:val="center"/>
        </w:trPr>
        <w:tc>
          <w:tcPr>
            <w:tcW w:w="4621" w:type="dxa"/>
            <w:tcBorders>
              <w:top w:val="nil"/>
              <w:left w:val="single" w:sz="8" w:space="0" w:color="A6A6A6"/>
              <w:bottom w:val="single" w:sz="8" w:space="0" w:color="A6A6A6"/>
              <w:right w:val="single" w:sz="8" w:space="0" w:color="A6A6A6"/>
            </w:tcBorders>
            <w:noWrap/>
            <w:hideMark/>
          </w:tcPr>
          <w:p w14:paraId="53677E6F" w14:textId="379976FF" w:rsidR="00160374" w:rsidRPr="00B856D4" w:rsidRDefault="00160374" w:rsidP="0055632A">
            <w:pPr>
              <w:spacing w:after="0" w:line="240" w:lineRule="auto"/>
              <w:jc w:val="left"/>
              <w:rPr>
                <w:rFonts w:eastAsia="Times New Roman" w:cs="Arial"/>
                <w:szCs w:val="20"/>
                <w:lang w:val="es-419" w:eastAsia="es-419"/>
              </w:rPr>
            </w:pPr>
            <w:r w:rsidRPr="00B856D4">
              <w:t>Jiménez Blanco y Quiros, S.A.</w:t>
            </w:r>
          </w:p>
        </w:tc>
        <w:tc>
          <w:tcPr>
            <w:tcW w:w="1574" w:type="dxa"/>
            <w:tcBorders>
              <w:top w:val="nil"/>
              <w:left w:val="nil"/>
              <w:bottom w:val="single" w:sz="8" w:space="0" w:color="A6A6A6"/>
              <w:right w:val="single" w:sz="8" w:space="0" w:color="A6A6A6"/>
            </w:tcBorders>
            <w:hideMark/>
          </w:tcPr>
          <w:p w14:paraId="446A3B0C" w14:textId="4BF630CB" w:rsidR="00160374" w:rsidRPr="00B856D4" w:rsidRDefault="00160374" w:rsidP="0055632A">
            <w:pPr>
              <w:spacing w:after="0" w:line="240" w:lineRule="auto"/>
              <w:jc w:val="center"/>
              <w:rPr>
                <w:rFonts w:eastAsia="Times New Roman" w:cs="Arial"/>
                <w:szCs w:val="20"/>
                <w:lang w:val="es-419" w:eastAsia="es-419"/>
              </w:rPr>
            </w:pPr>
            <w:r w:rsidRPr="00B856D4">
              <w:t>17</w:t>
            </w:r>
          </w:p>
        </w:tc>
        <w:tc>
          <w:tcPr>
            <w:tcW w:w="1580" w:type="dxa"/>
            <w:tcBorders>
              <w:top w:val="nil"/>
              <w:left w:val="nil"/>
              <w:bottom w:val="single" w:sz="8" w:space="0" w:color="A6A6A6"/>
              <w:right w:val="single" w:sz="8" w:space="0" w:color="A6A6A6"/>
            </w:tcBorders>
            <w:hideMark/>
          </w:tcPr>
          <w:p w14:paraId="3A680337" w14:textId="4B5D0111" w:rsidR="00160374" w:rsidRPr="00B856D4" w:rsidRDefault="00160374" w:rsidP="0055632A">
            <w:pPr>
              <w:spacing w:after="0" w:line="240" w:lineRule="auto"/>
              <w:jc w:val="center"/>
              <w:rPr>
                <w:rFonts w:eastAsia="Times New Roman" w:cs="Arial"/>
                <w:szCs w:val="20"/>
                <w:lang w:val="es-419" w:eastAsia="es-419"/>
              </w:rPr>
            </w:pPr>
            <w:r w:rsidRPr="00B856D4">
              <w:t>-</w:t>
            </w:r>
          </w:p>
        </w:tc>
        <w:tc>
          <w:tcPr>
            <w:tcW w:w="1580" w:type="dxa"/>
            <w:tcBorders>
              <w:top w:val="nil"/>
              <w:left w:val="nil"/>
              <w:bottom w:val="single" w:sz="8" w:space="0" w:color="A6A6A6"/>
              <w:right w:val="single" w:sz="8" w:space="0" w:color="A6A6A6"/>
            </w:tcBorders>
          </w:tcPr>
          <w:p w14:paraId="69ADCD37" w14:textId="160BBF32" w:rsidR="00160374" w:rsidRPr="00B856D4" w:rsidRDefault="00CD31EC" w:rsidP="0055632A">
            <w:pPr>
              <w:spacing w:after="0" w:line="240" w:lineRule="auto"/>
              <w:jc w:val="center"/>
            </w:pPr>
            <w:r>
              <w:t>-</w:t>
            </w:r>
          </w:p>
        </w:tc>
      </w:tr>
      <w:tr w:rsidR="00160374" w:rsidRPr="00B856D4" w14:paraId="0A7CC04C" w14:textId="09B4790B" w:rsidTr="00160374">
        <w:trPr>
          <w:trHeight w:val="247"/>
          <w:jc w:val="center"/>
        </w:trPr>
        <w:tc>
          <w:tcPr>
            <w:tcW w:w="4621" w:type="dxa"/>
            <w:tcBorders>
              <w:top w:val="nil"/>
              <w:left w:val="single" w:sz="8" w:space="0" w:color="A6A6A6"/>
              <w:bottom w:val="single" w:sz="8" w:space="0" w:color="A6A6A6"/>
              <w:right w:val="single" w:sz="8" w:space="0" w:color="A6A6A6"/>
            </w:tcBorders>
            <w:noWrap/>
          </w:tcPr>
          <w:p w14:paraId="2F9DAAA1" w14:textId="1576EAF5" w:rsidR="00160374" w:rsidRPr="00B856D4" w:rsidRDefault="00160374" w:rsidP="0055632A">
            <w:pPr>
              <w:spacing w:after="0" w:line="240" w:lineRule="auto"/>
              <w:jc w:val="left"/>
              <w:rPr>
                <w:rFonts w:eastAsia="Times New Roman" w:cs="Arial"/>
                <w:szCs w:val="20"/>
                <w:lang w:eastAsia="es-419"/>
              </w:rPr>
            </w:pPr>
            <w:r w:rsidRPr="00B856D4">
              <w:t>Condominio Horizontal Residencial</w:t>
            </w:r>
          </w:p>
        </w:tc>
        <w:tc>
          <w:tcPr>
            <w:tcW w:w="1574" w:type="dxa"/>
            <w:tcBorders>
              <w:top w:val="nil"/>
              <w:left w:val="nil"/>
              <w:bottom w:val="single" w:sz="8" w:space="0" w:color="A6A6A6"/>
              <w:right w:val="single" w:sz="8" w:space="0" w:color="A6A6A6"/>
            </w:tcBorders>
          </w:tcPr>
          <w:p w14:paraId="4EA7B895" w14:textId="1A2317B3" w:rsidR="00160374" w:rsidRPr="00B856D4" w:rsidRDefault="00160374" w:rsidP="0055632A">
            <w:pPr>
              <w:spacing w:after="0" w:line="240" w:lineRule="auto"/>
              <w:jc w:val="center"/>
            </w:pPr>
            <w:r w:rsidRPr="00B856D4">
              <w:t>44</w:t>
            </w:r>
          </w:p>
        </w:tc>
        <w:tc>
          <w:tcPr>
            <w:tcW w:w="1580" w:type="dxa"/>
            <w:tcBorders>
              <w:top w:val="nil"/>
              <w:left w:val="nil"/>
              <w:bottom w:val="single" w:sz="8" w:space="0" w:color="A6A6A6"/>
              <w:right w:val="single" w:sz="8" w:space="0" w:color="A6A6A6"/>
            </w:tcBorders>
          </w:tcPr>
          <w:p w14:paraId="1360FAA8" w14:textId="3CD652CB" w:rsidR="00160374" w:rsidRPr="00B856D4" w:rsidRDefault="00F4250C" w:rsidP="0055632A">
            <w:pPr>
              <w:spacing w:after="0" w:line="240" w:lineRule="auto"/>
              <w:jc w:val="center"/>
              <w:rPr>
                <w:rFonts w:eastAsia="Times New Roman" w:cs="Arial"/>
                <w:szCs w:val="20"/>
                <w:lang w:eastAsia="es-419"/>
              </w:rPr>
            </w:pPr>
            <w:r>
              <w:t>17</w:t>
            </w:r>
          </w:p>
        </w:tc>
        <w:tc>
          <w:tcPr>
            <w:tcW w:w="1580" w:type="dxa"/>
            <w:tcBorders>
              <w:top w:val="nil"/>
              <w:left w:val="nil"/>
              <w:bottom w:val="single" w:sz="8" w:space="0" w:color="A6A6A6"/>
              <w:right w:val="single" w:sz="8" w:space="0" w:color="A6A6A6"/>
            </w:tcBorders>
          </w:tcPr>
          <w:p w14:paraId="6B9442A1" w14:textId="62925340" w:rsidR="00160374" w:rsidRPr="00B856D4" w:rsidRDefault="00AB176E" w:rsidP="0055632A">
            <w:pPr>
              <w:spacing w:after="0" w:line="240" w:lineRule="auto"/>
              <w:jc w:val="center"/>
            </w:pPr>
            <w:r>
              <w:t>17</w:t>
            </w:r>
          </w:p>
        </w:tc>
      </w:tr>
      <w:tr w:rsidR="00160374" w:rsidRPr="00B856D4" w14:paraId="5B144FAC" w14:textId="1E02CBEE" w:rsidTr="00160374">
        <w:trPr>
          <w:trHeight w:val="247"/>
          <w:jc w:val="center"/>
        </w:trPr>
        <w:tc>
          <w:tcPr>
            <w:tcW w:w="4621" w:type="dxa"/>
            <w:tcBorders>
              <w:top w:val="nil"/>
              <w:left w:val="single" w:sz="8" w:space="0" w:color="A6A6A6"/>
              <w:bottom w:val="single" w:sz="8" w:space="0" w:color="A6A6A6"/>
              <w:right w:val="single" w:sz="8" w:space="0" w:color="A6A6A6"/>
            </w:tcBorders>
            <w:noWrap/>
            <w:vAlign w:val="center"/>
            <w:hideMark/>
          </w:tcPr>
          <w:p w14:paraId="773D9328" w14:textId="77777777" w:rsidR="00160374" w:rsidRPr="00B856D4" w:rsidRDefault="00160374" w:rsidP="0055632A">
            <w:pPr>
              <w:spacing w:after="0" w:line="240" w:lineRule="auto"/>
              <w:jc w:val="left"/>
              <w:rPr>
                <w:rFonts w:eastAsia="Times New Roman" w:cs="Arial"/>
                <w:b/>
                <w:bCs/>
                <w:szCs w:val="20"/>
                <w:lang w:val="es-419" w:eastAsia="es-419"/>
              </w:rPr>
            </w:pPr>
            <w:r w:rsidRPr="00B856D4">
              <w:rPr>
                <w:rFonts w:eastAsia="Times New Roman" w:cs="Arial"/>
                <w:b/>
                <w:bCs/>
                <w:szCs w:val="20"/>
                <w:lang w:eastAsia="es-419"/>
              </w:rPr>
              <w:t> Total</w:t>
            </w:r>
          </w:p>
        </w:tc>
        <w:tc>
          <w:tcPr>
            <w:tcW w:w="1574" w:type="dxa"/>
            <w:tcBorders>
              <w:top w:val="nil"/>
              <w:left w:val="nil"/>
              <w:bottom w:val="single" w:sz="8" w:space="0" w:color="A6A6A6"/>
              <w:right w:val="single" w:sz="8" w:space="0" w:color="A6A6A6"/>
            </w:tcBorders>
            <w:hideMark/>
          </w:tcPr>
          <w:p w14:paraId="10434CEF" w14:textId="6CBFA558" w:rsidR="00160374" w:rsidRPr="00B856D4" w:rsidRDefault="00160374" w:rsidP="0055632A">
            <w:pPr>
              <w:spacing w:after="0" w:line="240" w:lineRule="auto"/>
              <w:jc w:val="center"/>
              <w:rPr>
                <w:rFonts w:eastAsia="Times New Roman" w:cs="Arial"/>
                <w:b/>
                <w:bCs/>
                <w:szCs w:val="20"/>
                <w:lang w:val="es-419" w:eastAsia="es-419"/>
              </w:rPr>
            </w:pPr>
            <w:r w:rsidRPr="00B856D4">
              <w:rPr>
                <w:b/>
                <w:bCs/>
              </w:rPr>
              <w:t>1.688</w:t>
            </w:r>
          </w:p>
        </w:tc>
        <w:tc>
          <w:tcPr>
            <w:tcW w:w="1580" w:type="dxa"/>
            <w:tcBorders>
              <w:top w:val="nil"/>
              <w:left w:val="nil"/>
              <w:bottom w:val="single" w:sz="8" w:space="0" w:color="A6A6A6"/>
              <w:right w:val="single" w:sz="8" w:space="0" w:color="A6A6A6"/>
            </w:tcBorders>
            <w:hideMark/>
          </w:tcPr>
          <w:p w14:paraId="00EB39C8" w14:textId="5203B460" w:rsidR="00160374" w:rsidRPr="00170697" w:rsidRDefault="00160374" w:rsidP="0055632A">
            <w:pPr>
              <w:spacing w:after="0" w:line="240" w:lineRule="auto"/>
              <w:jc w:val="center"/>
              <w:rPr>
                <w:rFonts w:eastAsia="Times New Roman" w:cs="Arial"/>
                <w:b/>
                <w:bCs/>
                <w:szCs w:val="20"/>
                <w:lang w:val="es-419" w:eastAsia="es-419"/>
              </w:rPr>
            </w:pPr>
            <w:r w:rsidRPr="00170697">
              <w:rPr>
                <w:b/>
                <w:bCs/>
              </w:rPr>
              <w:t>17</w:t>
            </w:r>
          </w:p>
        </w:tc>
        <w:tc>
          <w:tcPr>
            <w:tcW w:w="1580" w:type="dxa"/>
            <w:tcBorders>
              <w:top w:val="nil"/>
              <w:left w:val="nil"/>
              <w:bottom w:val="single" w:sz="8" w:space="0" w:color="A6A6A6"/>
              <w:right w:val="single" w:sz="8" w:space="0" w:color="A6A6A6"/>
            </w:tcBorders>
          </w:tcPr>
          <w:p w14:paraId="6C56222E" w14:textId="0F940594" w:rsidR="00160374" w:rsidRPr="00170697" w:rsidRDefault="00F4250C" w:rsidP="0055632A">
            <w:pPr>
              <w:spacing w:after="0" w:line="240" w:lineRule="auto"/>
              <w:jc w:val="center"/>
              <w:rPr>
                <w:b/>
                <w:bCs/>
              </w:rPr>
            </w:pPr>
            <w:r w:rsidRPr="00170697">
              <w:rPr>
                <w:b/>
                <w:bCs/>
              </w:rPr>
              <w:t>17</w:t>
            </w:r>
          </w:p>
        </w:tc>
      </w:tr>
    </w:tbl>
    <w:p w14:paraId="4DA4440B" w14:textId="642D6E23" w:rsidR="007605E6" w:rsidRDefault="007605E6" w:rsidP="00332D3B">
      <w:pPr>
        <w:spacing w:after="0" w:line="240" w:lineRule="auto"/>
        <w:rPr>
          <w:rFonts w:cs="Arial"/>
          <w:szCs w:val="20"/>
        </w:rPr>
      </w:pPr>
      <w:r w:rsidRPr="00B856D4">
        <w:rPr>
          <w:rFonts w:cs="Arial"/>
          <w:szCs w:val="20"/>
        </w:rPr>
        <w:t>Fuente: Estados Financieros Auditados al 31 de diciembre del 20</w:t>
      </w:r>
      <w:r w:rsidR="0055632A" w:rsidRPr="00B856D4">
        <w:rPr>
          <w:rFonts w:cs="Arial"/>
          <w:szCs w:val="20"/>
        </w:rPr>
        <w:t>25</w:t>
      </w:r>
      <w:r w:rsidRPr="00B856D4">
        <w:rPr>
          <w:rFonts w:cs="Arial"/>
          <w:szCs w:val="20"/>
        </w:rPr>
        <w:t>.</w:t>
      </w:r>
    </w:p>
    <w:p w14:paraId="571C2956" w14:textId="61375BC8" w:rsidR="00332D3B" w:rsidRPr="00B856D4" w:rsidRDefault="00332D3B" w:rsidP="00332D3B">
      <w:pPr>
        <w:spacing w:after="0" w:line="240" w:lineRule="auto"/>
        <w:rPr>
          <w:rFonts w:cs="Arial"/>
          <w:szCs w:val="20"/>
        </w:rPr>
      </w:pPr>
      <w:r>
        <w:rPr>
          <w:rFonts w:cs="Arial"/>
          <w:szCs w:val="20"/>
        </w:rPr>
        <w:t>2025*: Detalle operaciones continuadas</w:t>
      </w:r>
    </w:p>
    <w:p w14:paraId="360228D5" w14:textId="77777777" w:rsidR="00135279" w:rsidRDefault="00135279" w:rsidP="007605E6">
      <w:pPr>
        <w:rPr>
          <w:rFonts w:cs="Arial"/>
          <w:szCs w:val="20"/>
        </w:rPr>
      </w:pPr>
    </w:p>
    <w:p w14:paraId="36661D47" w14:textId="6E2C5693" w:rsidR="007605E6" w:rsidRPr="00B856D4" w:rsidRDefault="007605E6" w:rsidP="007605E6">
      <w:pPr>
        <w:rPr>
          <w:rFonts w:cs="Arial"/>
          <w:szCs w:val="20"/>
        </w:rPr>
      </w:pPr>
      <w:r w:rsidRPr="00B856D4">
        <w:rPr>
          <w:rFonts w:cs="Arial"/>
          <w:szCs w:val="20"/>
        </w:rPr>
        <w:t>Los términos de compra de productos con partes relacionadas son establecidos considerando como referencia el valor del mercado de los bienes transados.</w:t>
      </w:r>
    </w:p>
    <w:p w14:paraId="067E0D9B" w14:textId="583CAC1B" w:rsidR="007605E6" w:rsidRPr="00135279" w:rsidRDefault="00325DA5" w:rsidP="00325DA5">
      <w:pPr>
        <w:pStyle w:val="Descripcin"/>
        <w:rPr>
          <w:rFonts w:cs="Arial"/>
          <w:szCs w:val="20"/>
        </w:rPr>
      </w:pPr>
      <w:bookmarkStart w:id="201" w:name="_Toc228284766"/>
      <w:r w:rsidRPr="00135279">
        <w:lastRenderedPageBreak/>
        <w:t xml:space="preserve">Tabla </w:t>
      </w:r>
      <w:fldSimple w:instr=" SEQ Tabla \* ARABIC ">
        <w:r w:rsidR="0033654E" w:rsidRPr="00135279">
          <w:rPr>
            <w:noProof/>
          </w:rPr>
          <w:t>31</w:t>
        </w:r>
      </w:fldSimple>
      <w:r w:rsidRPr="00135279">
        <w:t xml:space="preserve"> Transacciones con partes relacionadas</w:t>
      </w:r>
      <w:bookmarkEnd w:id="201"/>
    </w:p>
    <w:tbl>
      <w:tblPr>
        <w:tblW w:w="10778" w:type="dxa"/>
        <w:jc w:val="cente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ayout w:type="fixed"/>
        <w:tblCellMar>
          <w:left w:w="70" w:type="dxa"/>
          <w:right w:w="70" w:type="dxa"/>
        </w:tblCellMar>
        <w:tblLook w:val="04A0" w:firstRow="1" w:lastRow="0" w:firstColumn="1" w:lastColumn="0" w:noHBand="0" w:noVBand="1"/>
      </w:tblPr>
      <w:tblGrid>
        <w:gridCol w:w="3548"/>
        <w:gridCol w:w="2410"/>
        <w:gridCol w:w="2410"/>
        <w:gridCol w:w="2410"/>
      </w:tblGrid>
      <w:tr w:rsidR="00B06BBE" w:rsidRPr="00135279" w14:paraId="5F912445" w14:textId="2FF09120" w:rsidTr="00EC692B">
        <w:trPr>
          <w:trHeight w:val="255"/>
          <w:jc w:val="center"/>
        </w:trPr>
        <w:tc>
          <w:tcPr>
            <w:tcW w:w="3548" w:type="dxa"/>
            <w:vMerge w:val="restart"/>
            <w:shd w:val="clear" w:color="auto" w:fill="F2F2F2" w:themeFill="background1" w:themeFillShade="F2"/>
            <w:vAlign w:val="center"/>
            <w:hideMark/>
          </w:tcPr>
          <w:p w14:paraId="2CDC9A7F" w14:textId="77777777" w:rsidR="00B06BBE" w:rsidRPr="00135279" w:rsidRDefault="00B06BBE" w:rsidP="00B06BBE">
            <w:pPr>
              <w:spacing w:line="276" w:lineRule="auto"/>
              <w:contextualSpacing/>
              <w:jc w:val="center"/>
              <w:rPr>
                <w:rFonts w:cs="Arial"/>
                <w:b/>
                <w:bCs/>
                <w:szCs w:val="20"/>
              </w:rPr>
            </w:pPr>
            <w:r w:rsidRPr="00135279">
              <w:rPr>
                <w:rFonts w:cs="Arial"/>
                <w:b/>
                <w:bCs/>
                <w:szCs w:val="20"/>
              </w:rPr>
              <w:t>Transacciones</w:t>
            </w:r>
            <w:r w:rsidRPr="00135279">
              <w:rPr>
                <w:rFonts w:cs="Arial"/>
                <w:b/>
                <w:bCs/>
                <w:szCs w:val="20"/>
              </w:rPr>
              <w:br/>
              <w:t>(En millones de colones)</w:t>
            </w:r>
          </w:p>
        </w:tc>
        <w:tc>
          <w:tcPr>
            <w:tcW w:w="2410" w:type="dxa"/>
            <w:shd w:val="clear" w:color="auto" w:fill="F2F2F2" w:themeFill="background1" w:themeFillShade="F2"/>
            <w:vAlign w:val="center"/>
          </w:tcPr>
          <w:p w14:paraId="261FD3E7" w14:textId="77777777" w:rsidR="00B06BBE" w:rsidRPr="00135279" w:rsidRDefault="00B06BBE" w:rsidP="00B06BBE">
            <w:pPr>
              <w:spacing w:line="276" w:lineRule="auto"/>
              <w:contextualSpacing/>
              <w:jc w:val="center"/>
              <w:rPr>
                <w:rFonts w:cs="Arial"/>
                <w:b/>
                <w:bCs/>
                <w:szCs w:val="20"/>
              </w:rPr>
            </w:pPr>
            <w:r w:rsidRPr="00135279">
              <w:rPr>
                <w:rFonts w:cs="Arial"/>
                <w:b/>
                <w:bCs/>
                <w:szCs w:val="20"/>
              </w:rPr>
              <w:t>Por el periodo de doce meses terminado al 31 de diciembre</w:t>
            </w:r>
          </w:p>
        </w:tc>
        <w:tc>
          <w:tcPr>
            <w:tcW w:w="2410" w:type="dxa"/>
            <w:shd w:val="clear" w:color="auto" w:fill="F2F2F2" w:themeFill="background1" w:themeFillShade="F2"/>
            <w:vAlign w:val="center"/>
          </w:tcPr>
          <w:p w14:paraId="2E110F9F" w14:textId="77777777" w:rsidR="00B06BBE" w:rsidRPr="00135279" w:rsidRDefault="00B06BBE" w:rsidP="00B06BBE">
            <w:pPr>
              <w:spacing w:line="276" w:lineRule="auto"/>
              <w:contextualSpacing/>
              <w:jc w:val="center"/>
              <w:rPr>
                <w:rFonts w:cs="Arial"/>
                <w:b/>
                <w:bCs/>
                <w:szCs w:val="20"/>
              </w:rPr>
            </w:pPr>
            <w:r w:rsidRPr="00135279">
              <w:rPr>
                <w:rFonts w:cs="Arial"/>
                <w:b/>
                <w:bCs/>
                <w:szCs w:val="20"/>
              </w:rPr>
              <w:t>Por el periodo de doce meses terminado al 31 de diciembre</w:t>
            </w:r>
          </w:p>
        </w:tc>
        <w:tc>
          <w:tcPr>
            <w:tcW w:w="2410" w:type="dxa"/>
            <w:shd w:val="clear" w:color="auto" w:fill="F2F2F2" w:themeFill="background1" w:themeFillShade="F2"/>
            <w:vAlign w:val="center"/>
          </w:tcPr>
          <w:p w14:paraId="3AFC3F95" w14:textId="526124DD" w:rsidR="00B06BBE" w:rsidRPr="00135279" w:rsidRDefault="00B06BBE" w:rsidP="00B06BBE">
            <w:pPr>
              <w:spacing w:line="276" w:lineRule="auto"/>
              <w:contextualSpacing/>
              <w:jc w:val="center"/>
              <w:rPr>
                <w:rFonts w:cs="Arial"/>
                <w:b/>
                <w:bCs/>
                <w:szCs w:val="20"/>
              </w:rPr>
            </w:pPr>
            <w:r w:rsidRPr="00135279">
              <w:rPr>
                <w:rFonts w:cs="Arial"/>
                <w:b/>
                <w:bCs/>
                <w:szCs w:val="20"/>
              </w:rPr>
              <w:t>Por el periodo de doce meses terminado al 31 de diciembre</w:t>
            </w:r>
          </w:p>
        </w:tc>
      </w:tr>
      <w:tr w:rsidR="00B06BBE" w:rsidRPr="00135279" w14:paraId="1EF71B95" w14:textId="6A7DDCE6" w:rsidTr="00EC692B">
        <w:trPr>
          <w:trHeight w:val="306"/>
          <w:jc w:val="center"/>
        </w:trPr>
        <w:tc>
          <w:tcPr>
            <w:tcW w:w="3548" w:type="dxa"/>
            <w:vMerge/>
            <w:vAlign w:val="center"/>
            <w:hideMark/>
          </w:tcPr>
          <w:p w14:paraId="5E295F47" w14:textId="77777777" w:rsidR="00B06BBE" w:rsidRPr="00135279" w:rsidRDefault="00B06BBE" w:rsidP="00B06BBE">
            <w:pPr>
              <w:spacing w:line="276" w:lineRule="auto"/>
              <w:contextualSpacing/>
              <w:jc w:val="center"/>
              <w:rPr>
                <w:rFonts w:cs="Arial"/>
                <w:b/>
                <w:bCs/>
                <w:szCs w:val="20"/>
              </w:rPr>
            </w:pPr>
          </w:p>
        </w:tc>
        <w:tc>
          <w:tcPr>
            <w:tcW w:w="2410" w:type="dxa"/>
            <w:shd w:val="clear" w:color="auto" w:fill="F2F2F2" w:themeFill="background1" w:themeFillShade="F2"/>
            <w:noWrap/>
            <w:vAlign w:val="center"/>
            <w:hideMark/>
          </w:tcPr>
          <w:p w14:paraId="74391C6D" w14:textId="17305144" w:rsidR="00B06BBE" w:rsidRPr="00135279" w:rsidRDefault="00B06BBE" w:rsidP="00B06BBE">
            <w:pPr>
              <w:spacing w:line="276" w:lineRule="auto"/>
              <w:contextualSpacing/>
              <w:jc w:val="center"/>
              <w:rPr>
                <w:rFonts w:cs="Arial"/>
                <w:b/>
                <w:bCs/>
                <w:szCs w:val="20"/>
              </w:rPr>
            </w:pPr>
            <w:r w:rsidRPr="00135279">
              <w:rPr>
                <w:rFonts w:cs="Arial"/>
                <w:b/>
                <w:bCs/>
                <w:szCs w:val="20"/>
              </w:rPr>
              <w:t>2024</w:t>
            </w:r>
          </w:p>
        </w:tc>
        <w:tc>
          <w:tcPr>
            <w:tcW w:w="2410" w:type="dxa"/>
            <w:shd w:val="clear" w:color="auto" w:fill="F2F2F2" w:themeFill="background1" w:themeFillShade="F2"/>
            <w:vAlign w:val="center"/>
          </w:tcPr>
          <w:p w14:paraId="4E04888B" w14:textId="2A210A8E" w:rsidR="00B06BBE" w:rsidRPr="00135279" w:rsidRDefault="00B06BBE" w:rsidP="00B06BBE">
            <w:pPr>
              <w:spacing w:line="276" w:lineRule="auto"/>
              <w:contextualSpacing/>
              <w:jc w:val="center"/>
              <w:rPr>
                <w:rFonts w:cs="Arial"/>
                <w:b/>
                <w:bCs/>
                <w:szCs w:val="20"/>
              </w:rPr>
            </w:pPr>
            <w:r w:rsidRPr="00135279">
              <w:rPr>
                <w:rFonts w:cs="Arial"/>
                <w:b/>
                <w:bCs/>
                <w:szCs w:val="20"/>
              </w:rPr>
              <w:t>2025</w:t>
            </w:r>
          </w:p>
        </w:tc>
        <w:tc>
          <w:tcPr>
            <w:tcW w:w="2410" w:type="dxa"/>
            <w:shd w:val="clear" w:color="auto" w:fill="F2F2F2" w:themeFill="background1" w:themeFillShade="F2"/>
            <w:vAlign w:val="center"/>
          </w:tcPr>
          <w:p w14:paraId="799061BB" w14:textId="559F7B7B" w:rsidR="00B06BBE" w:rsidRPr="00135279" w:rsidRDefault="00B06BBE" w:rsidP="00B06BBE">
            <w:pPr>
              <w:spacing w:line="276" w:lineRule="auto"/>
              <w:contextualSpacing/>
              <w:jc w:val="center"/>
              <w:rPr>
                <w:rFonts w:cs="Arial"/>
                <w:b/>
                <w:bCs/>
                <w:szCs w:val="20"/>
              </w:rPr>
            </w:pPr>
            <w:r w:rsidRPr="00135279">
              <w:rPr>
                <w:rFonts w:cs="Arial"/>
                <w:b/>
                <w:bCs/>
                <w:szCs w:val="20"/>
              </w:rPr>
              <w:t>2025</w:t>
            </w:r>
            <w:r>
              <w:rPr>
                <w:rFonts w:cs="Arial"/>
                <w:b/>
                <w:bCs/>
                <w:szCs w:val="20"/>
              </w:rPr>
              <w:t>*</w:t>
            </w:r>
          </w:p>
        </w:tc>
      </w:tr>
      <w:tr w:rsidR="00B06BBE" w:rsidRPr="00135279" w14:paraId="10BD88BF" w14:textId="7BCB28C8" w:rsidTr="00B06BBE">
        <w:trPr>
          <w:trHeight w:val="255"/>
          <w:jc w:val="center"/>
        </w:trPr>
        <w:tc>
          <w:tcPr>
            <w:tcW w:w="8368" w:type="dxa"/>
            <w:gridSpan w:val="3"/>
            <w:noWrap/>
            <w:vAlign w:val="center"/>
            <w:hideMark/>
          </w:tcPr>
          <w:p w14:paraId="08E9E9DD" w14:textId="77777777" w:rsidR="00B06BBE" w:rsidRPr="00135279" w:rsidRDefault="00B06BBE" w:rsidP="00B06BBE">
            <w:pPr>
              <w:spacing w:line="276" w:lineRule="auto"/>
              <w:contextualSpacing/>
              <w:jc w:val="center"/>
              <w:rPr>
                <w:rFonts w:cs="Arial"/>
                <w:b/>
                <w:bCs/>
                <w:i/>
                <w:iCs/>
                <w:szCs w:val="20"/>
              </w:rPr>
            </w:pPr>
            <w:r w:rsidRPr="00135279">
              <w:rPr>
                <w:rFonts w:cs="Arial"/>
                <w:b/>
                <w:bCs/>
                <w:i/>
                <w:iCs/>
                <w:szCs w:val="20"/>
              </w:rPr>
              <w:t>Compras de envases y producto:</w:t>
            </w:r>
          </w:p>
        </w:tc>
        <w:tc>
          <w:tcPr>
            <w:tcW w:w="2410" w:type="dxa"/>
          </w:tcPr>
          <w:p w14:paraId="3BE88129" w14:textId="77777777" w:rsidR="00B06BBE" w:rsidRPr="00135279" w:rsidRDefault="00B06BBE" w:rsidP="00B06BBE">
            <w:pPr>
              <w:spacing w:line="276" w:lineRule="auto"/>
              <w:contextualSpacing/>
              <w:jc w:val="center"/>
              <w:rPr>
                <w:rFonts w:cs="Arial"/>
                <w:b/>
                <w:bCs/>
                <w:i/>
                <w:iCs/>
                <w:szCs w:val="20"/>
              </w:rPr>
            </w:pPr>
          </w:p>
        </w:tc>
      </w:tr>
      <w:tr w:rsidR="00B06BBE" w:rsidRPr="00135279" w14:paraId="3E74A175" w14:textId="272F4A9A" w:rsidTr="00B06BBE">
        <w:trPr>
          <w:trHeight w:val="255"/>
          <w:jc w:val="center"/>
        </w:trPr>
        <w:tc>
          <w:tcPr>
            <w:tcW w:w="3548" w:type="dxa"/>
            <w:noWrap/>
            <w:vAlign w:val="center"/>
            <w:hideMark/>
          </w:tcPr>
          <w:p w14:paraId="5233C979" w14:textId="640036B0" w:rsidR="00B06BBE" w:rsidRPr="00135279" w:rsidRDefault="00B06BBE" w:rsidP="00B06BBE">
            <w:pPr>
              <w:spacing w:line="276" w:lineRule="auto"/>
              <w:contextualSpacing/>
              <w:rPr>
                <w:rFonts w:cs="Arial"/>
                <w:szCs w:val="20"/>
              </w:rPr>
            </w:pPr>
            <w:r w:rsidRPr="00135279">
              <w:rPr>
                <w:rFonts w:cs="Arial"/>
                <w:szCs w:val="20"/>
              </w:rPr>
              <w:t>Vidriera Centroamericana. S.A.</w:t>
            </w:r>
          </w:p>
        </w:tc>
        <w:tc>
          <w:tcPr>
            <w:tcW w:w="2410" w:type="dxa"/>
            <w:noWrap/>
          </w:tcPr>
          <w:p w14:paraId="27C508BE" w14:textId="3E56C835" w:rsidR="00B06BBE" w:rsidRPr="00135279" w:rsidRDefault="00B06BBE" w:rsidP="001561EC">
            <w:pPr>
              <w:spacing w:line="276" w:lineRule="auto"/>
              <w:contextualSpacing/>
              <w:jc w:val="center"/>
              <w:rPr>
                <w:rFonts w:cs="Arial"/>
                <w:szCs w:val="20"/>
              </w:rPr>
            </w:pPr>
            <w:r w:rsidRPr="00135279">
              <w:t>9.027</w:t>
            </w:r>
          </w:p>
        </w:tc>
        <w:tc>
          <w:tcPr>
            <w:tcW w:w="2410" w:type="dxa"/>
          </w:tcPr>
          <w:p w14:paraId="4CED1612" w14:textId="256514B4" w:rsidR="00B06BBE" w:rsidRPr="00135279" w:rsidRDefault="00B06BBE" w:rsidP="001561EC">
            <w:pPr>
              <w:spacing w:line="240" w:lineRule="auto"/>
              <w:jc w:val="center"/>
              <w:rPr>
                <w:rFonts w:cs="Arial"/>
                <w:szCs w:val="20"/>
              </w:rPr>
            </w:pPr>
            <w:r w:rsidRPr="00135279">
              <w:t>3.220</w:t>
            </w:r>
          </w:p>
        </w:tc>
        <w:tc>
          <w:tcPr>
            <w:tcW w:w="2410" w:type="dxa"/>
          </w:tcPr>
          <w:p w14:paraId="5C4DB3FC" w14:textId="3D9CA467" w:rsidR="00B06BBE" w:rsidRPr="00135279" w:rsidRDefault="007A50EB" w:rsidP="001561EC">
            <w:pPr>
              <w:spacing w:line="240" w:lineRule="auto"/>
              <w:jc w:val="center"/>
            </w:pPr>
            <w:r>
              <w:t>-</w:t>
            </w:r>
          </w:p>
        </w:tc>
      </w:tr>
      <w:tr w:rsidR="00B06BBE" w:rsidRPr="00135279" w14:paraId="0F496C8B" w14:textId="551A174C" w:rsidTr="00B06BBE">
        <w:trPr>
          <w:trHeight w:val="255"/>
          <w:jc w:val="center"/>
        </w:trPr>
        <w:tc>
          <w:tcPr>
            <w:tcW w:w="3548" w:type="dxa"/>
            <w:noWrap/>
            <w:vAlign w:val="center"/>
          </w:tcPr>
          <w:p w14:paraId="1B62D515" w14:textId="01C0CB31" w:rsidR="00B06BBE" w:rsidRPr="00135279" w:rsidRDefault="00B06BBE" w:rsidP="00B06BBE">
            <w:pPr>
              <w:spacing w:line="276" w:lineRule="auto"/>
              <w:contextualSpacing/>
              <w:rPr>
                <w:rFonts w:cs="Arial"/>
                <w:szCs w:val="20"/>
              </w:rPr>
            </w:pPr>
            <w:r w:rsidRPr="00135279">
              <w:rPr>
                <w:rFonts w:cs="Arial"/>
                <w:szCs w:val="20"/>
              </w:rPr>
              <w:t>Heineken Internacional. BV</w:t>
            </w:r>
          </w:p>
        </w:tc>
        <w:tc>
          <w:tcPr>
            <w:tcW w:w="2410" w:type="dxa"/>
            <w:noWrap/>
          </w:tcPr>
          <w:p w14:paraId="3995365C" w14:textId="401E78D6" w:rsidR="00B06BBE" w:rsidRPr="00135279" w:rsidRDefault="00B06BBE" w:rsidP="001561EC">
            <w:pPr>
              <w:spacing w:line="240" w:lineRule="auto"/>
              <w:jc w:val="center"/>
              <w:rPr>
                <w:rFonts w:cs="Arial"/>
                <w:szCs w:val="20"/>
              </w:rPr>
            </w:pPr>
            <w:r w:rsidRPr="00135279">
              <w:t>1.001</w:t>
            </w:r>
          </w:p>
        </w:tc>
        <w:tc>
          <w:tcPr>
            <w:tcW w:w="2410" w:type="dxa"/>
          </w:tcPr>
          <w:p w14:paraId="2C5335F3" w14:textId="49E06587" w:rsidR="00B06BBE" w:rsidRPr="00135279" w:rsidRDefault="00B06BBE" w:rsidP="001561EC">
            <w:pPr>
              <w:spacing w:line="276" w:lineRule="auto"/>
              <w:contextualSpacing/>
              <w:jc w:val="center"/>
              <w:rPr>
                <w:rFonts w:cs="Arial"/>
                <w:szCs w:val="20"/>
              </w:rPr>
            </w:pPr>
            <w:r w:rsidRPr="00135279">
              <w:t>789</w:t>
            </w:r>
          </w:p>
        </w:tc>
        <w:tc>
          <w:tcPr>
            <w:tcW w:w="2410" w:type="dxa"/>
          </w:tcPr>
          <w:p w14:paraId="64FCB2E5" w14:textId="3D5BC894" w:rsidR="00B06BBE" w:rsidRPr="00135279" w:rsidRDefault="007A50EB" w:rsidP="001561EC">
            <w:pPr>
              <w:spacing w:line="276" w:lineRule="auto"/>
              <w:contextualSpacing/>
              <w:jc w:val="center"/>
            </w:pPr>
            <w:r>
              <w:t>-</w:t>
            </w:r>
          </w:p>
        </w:tc>
      </w:tr>
      <w:tr w:rsidR="00B06BBE" w:rsidRPr="00135279" w14:paraId="34951D29" w14:textId="3D39A56C" w:rsidTr="00B06BBE">
        <w:trPr>
          <w:trHeight w:val="255"/>
          <w:jc w:val="center"/>
        </w:trPr>
        <w:tc>
          <w:tcPr>
            <w:tcW w:w="3548" w:type="dxa"/>
            <w:noWrap/>
            <w:vAlign w:val="bottom"/>
            <w:hideMark/>
          </w:tcPr>
          <w:p w14:paraId="0ED5CBFE" w14:textId="6B1C158C" w:rsidR="00B06BBE" w:rsidRPr="00135279" w:rsidRDefault="00B06BBE" w:rsidP="00B06BBE">
            <w:pPr>
              <w:spacing w:line="276" w:lineRule="auto"/>
              <w:contextualSpacing/>
              <w:rPr>
                <w:rFonts w:cs="Arial"/>
                <w:szCs w:val="20"/>
              </w:rPr>
            </w:pPr>
            <w:r w:rsidRPr="00135279">
              <w:rPr>
                <w:rFonts w:cs="Arial"/>
                <w:szCs w:val="20"/>
              </w:rPr>
              <w:t>Compañía Cervecera Nicaragua. S.A.</w:t>
            </w:r>
          </w:p>
        </w:tc>
        <w:tc>
          <w:tcPr>
            <w:tcW w:w="2410" w:type="dxa"/>
            <w:noWrap/>
          </w:tcPr>
          <w:p w14:paraId="3AFF8B4B" w14:textId="026DAD3B" w:rsidR="00B06BBE" w:rsidRPr="00135279" w:rsidRDefault="00B06BBE" w:rsidP="001561EC">
            <w:pPr>
              <w:spacing w:line="276" w:lineRule="auto"/>
              <w:contextualSpacing/>
              <w:jc w:val="center"/>
              <w:rPr>
                <w:rFonts w:cs="Arial"/>
                <w:szCs w:val="20"/>
              </w:rPr>
            </w:pPr>
            <w:r w:rsidRPr="00135279">
              <w:t>678</w:t>
            </w:r>
          </w:p>
        </w:tc>
        <w:tc>
          <w:tcPr>
            <w:tcW w:w="2410" w:type="dxa"/>
          </w:tcPr>
          <w:p w14:paraId="788F82AD" w14:textId="66E55585" w:rsidR="00B06BBE" w:rsidRPr="00135279" w:rsidRDefault="00B06BBE" w:rsidP="001561EC">
            <w:pPr>
              <w:spacing w:line="276" w:lineRule="auto"/>
              <w:contextualSpacing/>
              <w:jc w:val="center"/>
              <w:rPr>
                <w:rFonts w:cs="Arial"/>
                <w:szCs w:val="20"/>
              </w:rPr>
            </w:pPr>
            <w:r w:rsidRPr="00135279">
              <w:t>483</w:t>
            </w:r>
          </w:p>
        </w:tc>
        <w:tc>
          <w:tcPr>
            <w:tcW w:w="2410" w:type="dxa"/>
          </w:tcPr>
          <w:p w14:paraId="678C02D7" w14:textId="052AA259" w:rsidR="00B06BBE" w:rsidRPr="00135279" w:rsidRDefault="007A50EB" w:rsidP="001561EC">
            <w:pPr>
              <w:spacing w:line="276" w:lineRule="auto"/>
              <w:contextualSpacing/>
              <w:jc w:val="center"/>
            </w:pPr>
            <w:r>
              <w:t>-</w:t>
            </w:r>
          </w:p>
        </w:tc>
      </w:tr>
      <w:tr w:rsidR="00B06BBE" w:rsidRPr="00135279" w14:paraId="63F643CD" w14:textId="3AD19DB2" w:rsidTr="00B06BBE">
        <w:trPr>
          <w:trHeight w:val="255"/>
          <w:jc w:val="center"/>
        </w:trPr>
        <w:tc>
          <w:tcPr>
            <w:tcW w:w="3548" w:type="dxa"/>
            <w:noWrap/>
            <w:vAlign w:val="bottom"/>
          </w:tcPr>
          <w:p w14:paraId="67A8A085" w14:textId="0CDABCD3" w:rsidR="00B06BBE" w:rsidRPr="00135279" w:rsidRDefault="00B06BBE" w:rsidP="00B06BBE">
            <w:pPr>
              <w:spacing w:line="276" w:lineRule="auto"/>
              <w:contextualSpacing/>
              <w:rPr>
                <w:rFonts w:cs="Arial"/>
                <w:szCs w:val="20"/>
              </w:rPr>
            </w:pPr>
            <w:r w:rsidRPr="00135279">
              <w:rPr>
                <w:rFonts w:cs="Arial"/>
                <w:szCs w:val="20"/>
              </w:rPr>
              <w:t>Vidriera Guatemalteca S.A.</w:t>
            </w:r>
          </w:p>
        </w:tc>
        <w:tc>
          <w:tcPr>
            <w:tcW w:w="2410" w:type="dxa"/>
            <w:noWrap/>
          </w:tcPr>
          <w:p w14:paraId="4B22F4D1" w14:textId="16384BA3" w:rsidR="00B06BBE" w:rsidRPr="00135279" w:rsidRDefault="00B06BBE" w:rsidP="001561EC">
            <w:pPr>
              <w:spacing w:line="276" w:lineRule="auto"/>
              <w:contextualSpacing/>
              <w:jc w:val="center"/>
              <w:rPr>
                <w:rFonts w:cs="Arial"/>
                <w:szCs w:val="20"/>
              </w:rPr>
            </w:pPr>
            <w:r w:rsidRPr="00135279">
              <w:t>1.516</w:t>
            </w:r>
          </w:p>
        </w:tc>
        <w:tc>
          <w:tcPr>
            <w:tcW w:w="2410" w:type="dxa"/>
          </w:tcPr>
          <w:p w14:paraId="1716E25A" w14:textId="5C2DEAA7" w:rsidR="00B06BBE" w:rsidRPr="00135279" w:rsidRDefault="00B06BBE" w:rsidP="001561EC">
            <w:pPr>
              <w:spacing w:line="276" w:lineRule="auto"/>
              <w:contextualSpacing/>
              <w:jc w:val="center"/>
              <w:rPr>
                <w:rFonts w:cs="Arial"/>
                <w:szCs w:val="20"/>
              </w:rPr>
            </w:pPr>
            <w:r w:rsidRPr="00135279">
              <w:t>5.093</w:t>
            </w:r>
          </w:p>
        </w:tc>
        <w:tc>
          <w:tcPr>
            <w:tcW w:w="2410" w:type="dxa"/>
          </w:tcPr>
          <w:p w14:paraId="169B96D9" w14:textId="4FA2D5DF" w:rsidR="00B06BBE" w:rsidRPr="00135279" w:rsidRDefault="007A50EB" w:rsidP="001561EC">
            <w:pPr>
              <w:spacing w:line="276" w:lineRule="auto"/>
              <w:contextualSpacing/>
              <w:jc w:val="center"/>
            </w:pPr>
            <w:r>
              <w:t>-</w:t>
            </w:r>
          </w:p>
        </w:tc>
      </w:tr>
      <w:tr w:rsidR="00B06BBE" w:rsidRPr="00135279" w14:paraId="494CAECE" w14:textId="65DD84FD" w:rsidTr="00B06BBE">
        <w:trPr>
          <w:trHeight w:val="255"/>
          <w:jc w:val="center"/>
        </w:trPr>
        <w:tc>
          <w:tcPr>
            <w:tcW w:w="3548" w:type="dxa"/>
            <w:vAlign w:val="center"/>
            <w:hideMark/>
          </w:tcPr>
          <w:p w14:paraId="578C808A" w14:textId="77777777" w:rsidR="00B06BBE" w:rsidRPr="00135279" w:rsidRDefault="00B06BBE" w:rsidP="00B06BBE">
            <w:pPr>
              <w:spacing w:line="276" w:lineRule="auto"/>
              <w:contextualSpacing/>
              <w:rPr>
                <w:rFonts w:cs="Arial"/>
                <w:b/>
                <w:bCs/>
                <w:szCs w:val="20"/>
              </w:rPr>
            </w:pPr>
            <w:r w:rsidRPr="00135279">
              <w:rPr>
                <w:rFonts w:cs="Arial"/>
                <w:b/>
                <w:bCs/>
                <w:szCs w:val="20"/>
              </w:rPr>
              <w:t> Total</w:t>
            </w:r>
          </w:p>
        </w:tc>
        <w:tc>
          <w:tcPr>
            <w:tcW w:w="2410" w:type="dxa"/>
          </w:tcPr>
          <w:p w14:paraId="442C1562" w14:textId="6FB6C953" w:rsidR="00B06BBE" w:rsidRPr="00135279" w:rsidRDefault="00B06BBE" w:rsidP="001561EC">
            <w:pPr>
              <w:spacing w:line="276" w:lineRule="auto"/>
              <w:contextualSpacing/>
              <w:jc w:val="center"/>
              <w:rPr>
                <w:rFonts w:cs="Arial"/>
                <w:b/>
                <w:bCs/>
                <w:szCs w:val="20"/>
              </w:rPr>
            </w:pPr>
            <w:r w:rsidRPr="00135279">
              <w:t>12.222</w:t>
            </w:r>
          </w:p>
        </w:tc>
        <w:tc>
          <w:tcPr>
            <w:tcW w:w="2410" w:type="dxa"/>
          </w:tcPr>
          <w:p w14:paraId="6A3D35FA" w14:textId="76A8DC17" w:rsidR="00B06BBE" w:rsidRPr="00135279" w:rsidRDefault="00B06BBE" w:rsidP="001561EC">
            <w:pPr>
              <w:spacing w:line="276" w:lineRule="auto"/>
              <w:contextualSpacing/>
              <w:jc w:val="center"/>
              <w:rPr>
                <w:rFonts w:cs="Arial"/>
                <w:b/>
                <w:bCs/>
                <w:szCs w:val="20"/>
              </w:rPr>
            </w:pPr>
            <w:r w:rsidRPr="00135279">
              <w:t>9.585</w:t>
            </w:r>
          </w:p>
        </w:tc>
        <w:tc>
          <w:tcPr>
            <w:tcW w:w="2410" w:type="dxa"/>
          </w:tcPr>
          <w:p w14:paraId="7E43D02C" w14:textId="34F3A5ED" w:rsidR="00B06BBE" w:rsidRPr="00135279" w:rsidRDefault="007A50EB" w:rsidP="001561EC">
            <w:pPr>
              <w:spacing w:line="276" w:lineRule="auto"/>
              <w:contextualSpacing/>
              <w:jc w:val="center"/>
            </w:pPr>
            <w:r>
              <w:t>-</w:t>
            </w:r>
          </w:p>
        </w:tc>
      </w:tr>
      <w:tr w:rsidR="00B06BBE" w:rsidRPr="00135279" w14:paraId="75929708" w14:textId="5B7BF473" w:rsidTr="00B06BBE">
        <w:trPr>
          <w:trHeight w:val="255"/>
          <w:jc w:val="center"/>
        </w:trPr>
        <w:tc>
          <w:tcPr>
            <w:tcW w:w="8368" w:type="dxa"/>
            <w:gridSpan w:val="3"/>
            <w:vAlign w:val="center"/>
          </w:tcPr>
          <w:p w14:paraId="1DDAFFC3" w14:textId="77777777" w:rsidR="00B06BBE" w:rsidRPr="00135279" w:rsidRDefault="00B06BBE" w:rsidP="001561EC">
            <w:pPr>
              <w:spacing w:line="276" w:lineRule="auto"/>
              <w:contextualSpacing/>
              <w:jc w:val="center"/>
              <w:rPr>
                <w:rFonts w:cs="Arial"/>
                <w:b/>
                <w:bCs/>
                <w:szCs w:val="20"/>
              </w:rPr>
            </w:pPr>
            <w:r w:rsidRPr="00135279">
              <w:rPr>
                <w:rFonts w:cs="Arial"/>
                <w:b/>
                <w:bCs/>
                <w:szCs w:val="20"/>
              </w:rPr>
              <w:t>Ingreso por venta de producto</w:t>
            </w:r>
          </w:p>
        </w:tc>
        <w:tc>
          <w:tcPr>
            <w:tcW w:w="2410" w:type="dxa"/>
          </w:tcPr>
          <w:p w14:paraId="3D5DD4BE" w14:textId="02314DBE" w:rsidR="00B06BBE" w:rsidRPr="00135279" w:rsidRDefault="007A50EB" w:rsidP="001561EC">
            <w:pPr>
              <w:spacing w:line="276" w:lineRule="auto"/>
              <w:contextualSpacing/>
              <w:jc w:val="center"/>
              <w:rPr>
                <w:rFonts w:cs="Arial"/>
                <w:b/>
                <w:bCs/>
                <w:szCs w:val="20"/>
              </w:rPr>
            </w:pPr>
            <w:r>
              <w:rPr>
                <w:rFonts w:cs="Arial"/>
                <w:b/>
                <w:bCs/>
                <w:szCs w:val="20"/>
              </w:rPr>
              <w:t>-</w:t>
            </w:r>
          </w:p>
        </w:tc>
      </w:tr>
      <w:tr w:rsidR="00B06BBE" w:rsidRPr="00135279" w14:paraId="5841F7B9" w14:textId="5128B516" w:rsidTr="00B06BBE">
        <w:trPr>
          <w:trHeight w:val="255"/>
          <w:jc w:val="center"/>
        </w:trPr>
        <w:tc>
          <w:tcPr>
            <w:tcW w:w="3548" w:type="dxa"/>
          </w:tcPr>
          <w:p w14:paraId="13B8FAC8" w14:textId="3F4A5A1F" w:rsidR="00B06BBE" w:rsidRPr="00135279" w:rsidRDefault="00B06BBE" w:rsidP="00B06BBE">
            <w:pPr>
              <w:spacing w:line="276" w:lineRule="auto"/>
              <w:contextualSpacing/>
              <w:rPr>
                <w:rFonts w:cs="Arial"/>
                <w:szCs w:val="20"/>
              </w:rPr>
            </w:pPr>
            <w:r w:rsidRPr="00135279">
              <w:t>Compañía Cervecera de Nicaragua, S.A.</w:t>
            </w:r>
          </w:p>
        </w:tc>
        <w:tc>
          <w:tcPr>
            <w:tcW w:w="2410" w:type="dxa"/>
          </w:tcPr>
          <w:p w14:paraId="3A797B49" w14:textId="1DFE32FB" w:rsidR="00B06BBE" w:rsidRPr="00135279" w:rsidRDefault="00B06BBE" w:rsidP="001561EC">
            <w:pPr>
              <w:spacing w:line="276" w:lineRule="auto"/>
              <w:contextualSpacing/>
              <w:jc w:val="center"/>
              <w:rPr>
                <w:rFonts w:cs="Arial"/>
                <w:szCs w:val="20"/>
              </w:rPr>
            </w:pPr>
            <w:r w:rsidRPr="00135279">
              <w:t>7.557</w:t>
            </w:r>
          </w:p>
        </w:tc>
        <w:tc>
          <w:tcPr>
            <w:tcW w:w="2410" w:type="dxa"/>
          </w:tcPr>
          <w:p w14:paraId="617B74F0" w14:textId="4AF8911D" w:rsidR="00B06BBE" w:rsidRPr="00135279" w:rsidRDefault="00B06BBE" w:rsidP="001561EC">
            <w:pPr>
              <w:spacing w:line="276" w:lineRule="auto"/>
              <w:contextualSpacing/>
              <w:jc w:val="center"/>
              <w:rPr>
                <w:rFonts w:cs="Arial"/>
                <w:szCs w:val="20"/>
              </w:rPr>
            </w:pPr>
            <w:r w:rsidRPr="00135279">
              <w:t>8.214</w:t>
            </w:r>
          </w:p>
        </w:tc>
        <w:tc>
          <w:tcPr>
            <w:tcW w:w="2410" w:type="dxa"/>
          </w:tcPr>
          <w:p w14:paraId="21B7F645" w14:textId="388020EE" w:rsidR="00B06BBE" w:rsidRPr="00135279" w:rsidRDefault="007A50EB" w:rsidP="001561EC">
            <w:pPr>
              <w:spacing w:line="276" w:lineRule="auto"/>
              <w:contextualSpacing/>
              <w:jc w:val="center"/>
            </w:pPr>
            <w:r>
              <w:t>-</w:t>
            </w:r>
          </w:p>
        </w:tc>
      </w:tr>
      <w:tr w:rsidR="00B06BBE" w:rsidRPr="00135279" w14:paraId="72C45390" w14:textId="1012AF89" w:rsidTr="00B06BBE">
        <w:trPr>
          <w:trHeight w:val="255"/>
          <w:jc w:val="center"/>
        </w:trPr>
        <w:tc>
          <w:tcPr>
            <w:tcW w:w="3548" w:type="dxa"/>
          </w:tcPr>
          <w:p w14:paraId="75C95A8E" w14:textId="450D04A2" w:rsidR="00B06BBE" w:rsidRPr="00135279" w:rsidRDefault="00B06BBE" w:rsidP="00B06BBE">
            <w:pPr>
              <w:spacing w:line="276" w:lineRule="auto"/>
              <w:contextualSpacing/>
              <w:rPr>
                <w:rFonts w:cs="Arial"/>
                <w:szCs w:val="20"/>
              </w:rPr>
            </w:pPr>
            <w:r w:rsidRPr="00135279">
              <w:t>Compañía Distribuidora de Nicaragua, S.A.</w:t>
            </w:r>
          </w:p>
        </w:tc>
        <w:tc>
          <w:tcPr>
            <w:tcW w:w="2410" w:type="dxa"/>
          </w:tcPr>
          <w:p w14:paraId="48A3FE6F" w14:textId="7C02BD96" w:rsidR="00B06BBE" w:rsidRPr="00135279" w:rsidRDefault="00B06BBE" w:rsidP="001561EC">
            <w:pPr>
              <w:spacing w:line="276" w:lineRule="auto"/>
              <w:contextualSpacing/>
              <w:jc w:val="center"/>
              <w:rPr>
                <w:rFonts w:cs="Arial"/>
                <w:szCs w:val="20"/>
              </w:rPr>
            </w:pPr>
            <w:r w:rsidRPr="00135279">
              <w:t>4.364</w:t>
            </w:r>
          </w:p>
        </w:tc>
        <w:tc>
          <w:tcPr>
            <w:tcW w:w="2410" w:type="dxa"/>
          </w:tcPr>
          <w:p w14:paraId="5664C41C" w14:textId="3CE3D08A" w:rsidR="00B06BBE" w:rsidRPr="00135279" w:rsidRDefault="00B06BBE" w:rsidP="001561EC">
            <w:pPr>
              <w:spacing w:line="276" w:lineRule="auto"/>
              <w:contextualSpacing/>
              <w:jc w:val="center"/>
              <w:rPr>
                <w:rFonts w:cs="Arial"/>
                <w:szCs w:val="20"/>
              </w:rPr>
            </w:pPr>
            <w:r w:rsidRPr="00135279">
              <w:t>3.921</w:t>
            </w:r>
          </w:p>
        </w:tc>
        <w:tc>
          <w:tcPr>
            <w:tcW w:w="2410" w:type="dxa"/>
          </w:tcPr>
          <w:p w14:paraId="37E4C39B" w14:textId="267C1911" w:rsidR="00B06BBE" w:rsidRPr="00135279" w:rsidRDefault="007A50EB" w:rsidP="001561EC">
            <w:pPr>
              <w:spacing w:line="276" w:lineRule="auto"/>
              <w:contextualSpacing/>
              <w:jc w:val="center"/>
            </w:pPr>
            <w:r>
              <w:t>-</w:t>
            </w:r>
          </w:p>
        </w:tc>
      </w:tr>
      <w:tr w:rsidR="00B06BBE" w:rsidRPr="00135279" w14:paraId="4272A337" w14:textId="4C5EFE0A" w:rsidTr="00B06BBE">
        <w:trPr>
          <w:trHeight w:val="255"/>
          <w:jc w:val="center"/>
        </w:trPr>
        <w:tc>
          <w:tcPr>
            <w:tcW w:w="3548" w:type="dxa"/>
          </w:tcPr>
          <w:p w14:paraId="70C6C301" w14:textId="4BF7404C" w:rsidR="00B06BBE" w:rsidRPr="00135279" w:rsidRDefault="00B06BBE" w:rsidP="00B06BBE">
            <w:pPr>
              <w:spacing w:line="276" w:lineRule="auto"/>
              <w:contextualSpacing/>
              <w:rPr>
                <w:rFonts w:cs="Arial"/>
                <w:szCs w:val="20"/>
              </w:rPr>
            </w:pPr>
            <w:r w:rsidRPr="00135279">
              <w:t>Heineken Internacional, B.V.</w:t>
            </w:r>
          </w:p>
        </w:tc>
        <w:tc>
          <w:tcPr>
            <w:tcW w:w="2410" w:type="dxa"/>
          </w:tcPr>
          <w:p w14:paraId="1433FBC5" w14:textId="20D660FF" w:rsidR="00B06BBE" w:rsidRPr="00135279" w:rsidRDefault="00B06BBE" w:rsidP="001561EC">
            <w:pPr>
              <w:spacing w:line="276" w:lineRule="auto"/>
              <w:contextualSpacing/>
              <w:jc w:val="center"/>
              <w:rPr>
                <w:rFonts w:cs="Arial"/>
                <w:szCs w:val="20"/>
              </w:rPr>
            </w:pPr>
            <w:r w:rsidRPr="00135279">
              <w:t>2.564</w:t>
            </w:r>
          </w:p>
        </w:tc>
        <w:tc>
          <w:tcPr>
            <w:tcW w:w="2410" w:type="dxa"/>
          </w:tcPr>
          <w:p w14:paraId="294E7887" w14:textId="0AC41128" w:rsidR="00B06BBE" w:rsidRPr="00135279" w:rsidRDefault="00B06BBE" w:rsidP="001561EC">
            <w:pPr>
              <w:spacing w:line="276" w:lineRule="auto"/>
              <w:contextualSpacing/>
              <w:jc w:val="center"/>
              <w:rPr>
                <w:rFonts w:cs="Arial"/>
                <w:szCs w:val="20"/>
              </w:rPr>
            </w:pPr>
            <w:r w:rsidRPr="00135279">
              <w:t>3.411</w:t>
            </w:r>
          </w:p>
        </w:tc>
        <w:tc>
          <w:tcPr>
            <w:tcW w:w="2410" w:type="dxa"/>
          </w:tcPr>
          <w:p w14:paraId="734492BB" w14:textId="01DA5A0D" w:rsidR="00B06BBE" w:rsidRPr="00135279" w:rsidRDefault="007A50EB" w:rsidP="001561EC">
            <w:pPr>
              <w:spacing w:line="276" w:lineRule="auto"/>
              <w:contextualSpacing/>
              <w:jc w:val="center"/>
            </w:pPr>
            <w:r>
              <w:t>-</w:t>
            </w:r>
          </w:p>
        </w:tc>
      </w:tr>
      <w:tr w:rsidR="00B06BBE" w:rsidRPr="00135279" w14:paraId="69B5DA9B" w14:textId="1F289E7F" w:rsidTr="00B06BBE">
        <w:trPr>
          <w:trHeight w:val="255"/>
          <w:jc w:val="center"/>
        </w:trPr>
        <w:tc>
          <w:tcPr>
            <w:tcW w:w="3548" w:type="dxa"/>
          </w:tcPr>
          <w:p w14:paraId="42EC5C75" w14:textId="7B5B7672" w:rsidR="00B06BBE" w:rsidRPr="00135279" w:rsidRDefault="00B06BBE" w:rsidP="00B06BBE">
            <w:pPr>
              <w:spacing w:line="276" w:lineRule="auto"/>
              <w:contextualSpacing/>
              <w:rPr>
                <w:rFonts w:cs="Arial"/>
                <w:szCs w:val="20"/>
              </w:rPr>
            </w:pPr>
            <w:r w:rsidRPr="00135279">
              <w:t>Vidriera Centroamericana, S.A.</w:t>
            </w:r>
          </w:p>
        </w:tc>
        <w:tc>
          <w:tcPr>
            <w:tcW w:w="2410" w:type="dxa"/>
          </w:tcPr>
          <w:p w14:paraId="00A3C86E" w14:textId="3DBBEFD0" w:rsidR="00B06BBE" w:rsidRPr="00135279" w:rsidRDefault="00B06BBE" w:rsidP="001561EC">
            <w:pPr>
              <w:spacing w:line="276" w:lineRule="auto"/>
              <w:contextualSpacing/>
              <w:jc w:val="center"/>
              <w:rPr>
                <w:rFonts w:cs="Arial"/>
                <w:szCs w:val="20"/>
              </w:rPr>
            </w:pPr>
            <w:r w:rsidRPr="00135279">
              <w:t>99</w:t>
            </w:r>
          </w:p>
        </w:tc>
        <w:tc>
          <w:tcPr>
            <w:tcW w:w="2410" w:type="dxa"/>
          </w:tcPr>
          <w:p w14:paraId="264CC1DC" w14:textId="2DDF5DB1" w:rsidR="00B06BBE" w:rsidRPr="00135279" w:rsidRDefault="00B06BBE" w:rsidP="001561EC">
            <w:pPr>
              <w:spacing w:line="276" w:lineRule="auto"/>
              <w:contextualSpacing/>
              <w:jc w:val="center"/>
              <w:rPr>
                <w:rFonts w:cs="Arial"/>
                <w:szCs w:val="20"/>
              </w:rPr>
            </w:pPr>
            <w:r w:rsidRPr="00135279">
              <w:t>105</w:t>
            </w:r>
          </w:p>
        </w:tc>
        <w:tc>
          <w:tcPr>
            <w:tcW w:w="2410" w:type="dxa"/>
          </w:tcPr>
          <w:p w14:paraId="74552AC0" w14:textId="30BD5308" w:rsidR="00B06BBE" w:rsidRPr="00135279" w:rsidRDefault="007A50EB" w:rsidP="001561EC">
            <w:pPr>
              <w:spacing w:line="276" w:lineRule="auto"/>
              <w:contextualSpacing/>
              <w:jc w:val="center"/>
            </w:pPr>
            <w:r>
              <w:t>-</w:t>
            </w:r>
          </w:p>
        </w:tc>
      </w:tr>
      <w:tr w:rsidR="00B06BBE" w:rsidRPr="00135279" w14:paraId="7EAD8D79" w14:textId="40DEC468" w:rsidTr="00B06BBE">
        <w:trPr>
          <w:trHeight w:val="255"/>
          <w:jc w:val="center"/>
        </w:trPr>
        <w:tc>
          <w:tcPr>
            <w:tcW w:w="3548" w:type="dxa"/>
          </w:tcPr>
          <w:p w14:paraId="18DCB380" w14:textId="45670BA8" w:rsidR="00B06BBE" w:rsidRPr="00135279" w:rsidRDefault="00B06BBE" w:rsidP="00B06BBE">
            <w:pPr>
              <w:spacing w:line="240" w:lineRule="auto"/>
              <w:rPr>
                <w:rFonts w:cs="Arial"/>
                <w:szCs w:val="20"/>
              </w:rPr>
            </w:pPr>
            <w:r w:rsidRPr="00135279">
              <w:rPr>
                <w:rFonts w:cs="Arial"/>
                <w:szCs w:val="20"/>
              </w:rPr>
              <w:t>Cervecería Panamá, S.A.</w:t>
            </w:r>
          </w:p>
        </w:tc>
        <w:tc>
          <w:tcPr>
            <w:tcW w:w="2410" w:type="dxa"/>
          </w:tcPr>
          <w:p w14:paraId="65DEECDF" w14:textId="0AD424DD" w:rsidR="00B06BBE" w:rsidRPr="00135279" w:rsidRDefault="00B06BBE" w:rsidP="001561EC">
            <w:pPr>
              <w:spacing w:line="276" w:lineRule="auto"/>
              <w:contextualSpacing/>
              <w:jc w:val="center"/>
              <w:rPr>
                <w:rFonts w:cs="Arial"/>
                <w:szCs w:val="20"/>
              </w:rPr>
            </w:pPr>
            <w:r w:rsidRPr="00135279">
              <w:t>1.246</w:t>
            </w:r>
          </w:p>
        </w:tc>
        <w:tc>
          <w:tcPr>
            <w:tcW w:w="2410" w:type="dxa"/>
          </w:tcPr>
          <w:p w14:paraId="343209C5" w14:textId="1F27C192" w:rsidR="00B06BBE" w:rsidRPr="00135279" w:rsidRDefault="00B06BBE" w:rsidP="001561EC">
            <w:pPr>
              <w:spacing w:line="276" w:lineRule="auto"/>
              <w:contextualSpacing/>
              <w:jc w:val="center"/>
              <w:rPr>
                <w:rFonts w:cs="Arial"/>
                <w:szCs w:val="20"/>
              </w:rPr>
            </w:pPr>
            <w:r w:rsidRPr="00135279">
              <w:t>225</w:t>
            </w:r>
          </w:p>
        </w:tc>
        <w:tc>
          <w:tcPr>
            <w:tcW w:w="2410" w:type="dxa"/>
          </w:tcPr>
          <w:p w14:paraId="3D21A4E5" w14:textId="6A27171F" w:rsidR="00B06BBE" w:rsidRPr="00135279" w:rsidRDefault="007A50EB" w:rsidP="001561EC">
            <w:pPr>
              <w:spacing w:line="276" w:lineRule="auto"/>
              <w:contextualSpacing/>
              <w:jc w:val="center"/>
            </w:pPr>
            <w:r>
              <w:t>-</w:t>
            </w:r>
          </w:p>
        </w:tc>
      </w:tr>
      <w:tr w:rsidR="00B06BBE" w:rsidRPr="00135279" w14:paraId="1D2FBA2C" w14:textId="57C7F927" w:rsidTr="00B06BBE">
        <w:trPr>
          <w:trHeight w:val="255"/>
          <w:jc w:val="center"/>
        </w:trPr>
        <w:tc>
          <w:tcPr>
            <w:tcW w:w="3548" w:type="dxa"/>
            <w:vAlign w:val="center"/>
          </w:tcPr>
          <w:p w14:paraId="00904ECE" w14:textId="77777777" w:rsidR="00B06BBE" w:rsidRPr="00135279" w:rsidRDefault="00B06BBE" w:rsidP="00B06BBE">
            <w:pPr>
              <w:spacing w:line="276" w:lineRule="auto"/>
              <w:contextualSpacing/>
              <w:rPr>
                <w:rFonts w:cs="Arial"/>
                <w:b/>
                <w:bCs/>
                <w:szCs w:val="20"/>
              </w:rPr>
            </w:pPr>
            <w:r w:rsidRPr="00135279">
              <w:rPr>
                <w:rFonts w:cs="Arial"/>
                <w:b/>
                <w:bCs/>
                <w:szCs w:val="20"/>
              </w:rPr>
              <w:t xml:space="preserve"> Total</w:t>
            </w:r>
          </w:p>
        </w:tc>
        <w:tc>
          <w:tcPr>
            <w:tcW w:w="2410" w:type="dxa"/>
          </w:tcPr>
          <w:p w14:paraId="3B2BF294" w14:textId="41A04B08" w:rsidR="00B06BBE" w:rsidRPr="00135279" w:rsidRDefault="00B06BBE" w:rsidP="001561EC">
            <w:pPr>
              <w:spacing w:line="276" w:lineRule="auto"/>
              <w:contextualSpacing/>
              <w:jc w:val="center"/>
              <w:rPr>
                <w:rFonts w:cs="Arial"/>
                <w:b/>
                <w:bCs/>
                <w:szCs w:val="20"/>
              </w:rPr>
            </w:pPr>
            <w:r w:rsidRPr="00135279">
              <w:t>15.83</w:t>
            </w:r>
          </w:p>
        </w:tc>
        <w:tc>
          <w:tcPr>
            <w:tcW w:w="2410" w:type="dxa"/>
          </w:tcPr>
          <w:p w14:paraId="2005E505" w14:textId="1ED2E8E6" w:rsidR="00B06BBE" w:rsidRPr="00135279" w:rsidRDefault="00B06BBE" w:rsidP="001561EC">
            <w:pPr>
              <w:spacing w:line="276" w:lineRule="auto"/>
              <w:contextualSpacing/>
              <w:jc w:val="center"/>
              <w:rPr>
                <w:rFonts w:cs="Arial"/>
                <w:b/>
                <w:bCs/>
                <w:szCs w:val="20"/>
              </w:rPr>
            </w:pPr>
            <w:r w:rsidRPr="00135279">
              <w:t>15.876</w:t>
            </w:r>
          </w:p>
        </w:tc>
        <w:tc>
          <w:tcPr>
            <w:tcW w:w="2410" w:type="dxa"/>
          </w:tcPr>
          <w:p w14:paraId="2DAE29C8" w14:textId="78AF0076" w:rsidR="00B06BBE" w:rsidRPr="00135279" w:rsidRDefault="007A50EB" w:rsidP="001561EC">
            <w:pPr>
              <w:spacing w:line="276" w:lineRule="auto"/>
              <w:contextualSpacing/>
              <w:jc w:val="center"/>
            </w:pPr>
            <w:r>
              <w:t>-</w:t>
            </w:r>
          </w:p>
        </w:tc>
      </w:tr>
      <w:tr w:rsidR="00B06BBE" w:rsidRPr="00135279" w14:paraId="3FCDB2D6" w14:textId="01BB2625" w:rsidTr="00B06BBE">
        <w:trPr>
          <w:trHeight w:val="255"/>
          <w:jc w:val="center"/>
        </w:trPr>
        <w:tc>
          <w:tcPr>
            <w:tcW w:w="8368" w:type="dxa"/>
            <w:gridSpan w:val="3"/>
            <w:noWrap/>
            <w:vAlign w:val="center"/>
            <w:hideMark/>
          </w:tcPr>
          <w:p w14:paraId="4B05FD28" w14:textId="77777777" w:rsidR="00B06BBE" w:rsidRPr="00135279" w:rsidRDefault="00B06BBE" w:rsidP="001561EC">
            <w:pPr>
              <w:spacing w:line="276" w:lineRule="auto"/>
              <w:contextualSpacing/>
              <w:jc w:val="center"/>
              <w:rPr>
                <w:rFonts w:cs="Arial"/>
                <w:b/>
                <w:bCs/>
                <w:i/>
                <w:iCs/>
                <w:szCs w:val="20"/>
              </w:rPr>
            </w:pPr>
            <w:r w:rsidRPr="00135279">
              <w:rPr>
                <w:rFonts w:cs="Arial"/>
                <w:b/>
                <w:bCs/>
                <w:i/>
                <w:iCs/>
                <w:szCs w:val="20"/>
              </w:rPr>
              <w:t>Ingreso por intereses:</w:t>
            </w:r>
          </w:p>
        </w:tc>
        <w:tc>
          <w:tcPr>
            <w:tcW w:w="2410" w:type="dxa"/>
          </w:tcPr>
          <w:p w14:paraId="03B315FD" w14:textId="77777777" w:rsidR="00B06BBE" w:rsidRPr="00135279" w:rsidRDefault="00B06BBE" w:rsidP="001561EC">
            <w:pPr>
              <w:spacing w:line="276" w:lineRule="auto"/>
              <w:contextualSpacing/>
              <w:jc w:val="center"/>
              <w:rPr>
                <w:rFonts w:cs="Arial"/>
                <w:b/>
                <w:bCs/>
                <w:i/>
                <w:iCs/>
                <w:szCs w:val="20"/>
              </w:rPr>
            </w:pPr>
          </w:p>
        </w:tc>
      </w:tr>
      <w:tr w:rsidR="00B06BBE" w:rsidRPr="00135279" w14:paraId="3D9930AC" w14:textId="06F9190B" w:rsidTr="00B06BBE">
        <w:trPr>
          <w:trHeight w:val="255"/>
          <w:jc w:val="center"/>
        </w:trPr>
        <w:tc>
          <w:tcPr>
            <w:tcW w:w="3548" w:type="dxa"/>
            <w:noWrap/>
            <w:vAlign w:val="bottom"/>
            <w:hideMark/>
          </w:tcPr>
          <w:p w14:paraId="51528446" w14:textId="44C0330E" w:rsidR="00B06BBE" w:rsidRPr="00135279" w:rsidRDefault="00B06BBE" w:rsidP="00B06BBE">
            <w:pPr>
              <w:spacing w:line="276" w:lineRule="auto"/>
              <w:contextualSpacing/>
              <w:rPr>
                <w:rFonts w:cs="Arial"/>
                <w:szCs w:val="20"/>
              </w:rPr>
            </w:pPr>
            <w:r w:rsidRPr="00135279">
              <w:rPr>
                <w:rFonts w:cs="Arial"/>
                <w:szCs w:val="20"/>
              </w:rPr>
              <w:t>Cervecería Panamá. S.A.</w:t>
            </w:r>
          </w:p>
        </w:tc>
        <w:tc>
          <w:tcPr>
            <w:tcW w:w="2410" w:type="dxa"/>
            <w:noWrap/>
            <w:vAlign w:val="center"/>
          </w:tcPr>
          <w:p w14:paraId="65A944AC" w14:textId="71C013F8" w:rsidR="00B06BBE" w:rsidRPr="00135279" w:rsidRDefault="00B06BBE" w:rsidP="001561EC">
            <w:pPr>
              <w:spacing w:line="276" w:lineRule="auto"/>
              <w:contextualSpacing/>
              <w:jc w:val="center"/>
              <w:rPr>
                <w:rFonts w:cs="Arial"/>
                <w:b/>
                <w:bCs/>
                <w:szCs w:val="20"/>
              </w:rPr>
            </w:pPr>
            <w:r w:rsidRPr="00135279">
              <w:rPr>
                <w:rFonts w:cs="Arial"/>
                <w:b/>
                <w:bCs/>
                <w:szCs w:val="20"/>
              </w:rPr>
              <w:t>287</w:t>
            </w:r>
          </w:p>
        </w:tc>
        <w:tc>
          <w:tcPr>
            <w:tcW w:w="2410" w:type="dxa"/>
          </w:tcPr>
          <w:p w14:paraId="29BC731F" w14:textId="4DE82DEE" w:rsidR="00B06BBE" w:rsidRPr="00135279" w:rsidRDefault="00B06BBE" w:rsidP="001561EC">
            <w:pPr>
              <w:spacing w:line="276" w:lineRule="auto"/>
              <w:contextualSpacing/>
              <w:jc w:val="center"/>
              <w:rPr>
                <w:rFonts w:cs="Arial"/>
                <w:b/>
                <w:bCs/>
                <w:szCs w:val="20"/>
              </w:rPr>
            </w:pPr>
            <w:r w:rsidRPr="00135279">
              <w:rPr>
                <w:rFonts w:cs="Arial"/>
                <w:b/>
                <w:bCs/>
                <w:szCs w:val="20"/>
              </w:rPr>
              <w:t>203</w:t>
            </w:r>
          </w:p>
        </w:tc>
        <w:tc>
          <w:tcPr>
            <w:tcW w:w="2410" w:type="dxa"/>
          </w:tcPr>
          <w:p w14:paraId="1D426269" w14:textId="6CB1A6E6" w:rsidR="00B06BBE" w:rsidRPr="00135279" w:rsidRDefault="007A50EB" w:rsidP="001561EC">
            <w:pPr>
              <w:spacing w:line="276" w:lineRule="auto"/>
              <w:contextualSpacing/>
              <w:jc w:val="center"/>
              <w:rPr>
                <w:rFonts w:cs="Arial"/>
                <w:b/>
                <w:bCs/>
                <w:szCs w:val="20"/>
              </w:rPr>
            </w:pPr>
            <w:r>
              <w:rPr>
                <w:rFonts w:cs="Arial"/>
                <w:b/>
                <w:bCs/>
                <w:szCs w:val="20"/>
              </w:rPr>
              <w:t>-</w:t>
            </w:r>
          </w:p>
        </w:tc>
      </w:tr>
      <w:tr w:rsidR="00B06BBE" w:rsidRPr="00135279" w14:paraId="78A97C8E" w14:textId="75847B51" w:rsidTr="00B06BBE">
        <w:trPr>
          <w:trHeight w:val="591"/>
          <w:jc w:val="center"/>
        </w:trPr>
        <w:tc>
          <w:tcPr>
            <w:tcW w:w="8368" w:type="dxa"/>
            <w:gridSpan w:val="3"/>
            <w:noWrap/>
            <w:vAlign w:val="center"/>
            <w:hideMark/>
          </w:tcPr>
          <w:p w14:paraId="38ED0A1B" w14:textId="77777777" w:rsidR="00B06BBE" w:rsidRPr="00135279" w:rsidRDefault="00B06BBE" w:rsidP="001561EC">
            <w:pPr>
              <w:spacing w:line="276" w:lineRule="auto"/>
              <w:contextualSpacing/>
              <w:jc w:val="center"/>
              <w:rPr>
                <w:rFonts w:cs="Arial"/>
                <w:b/>
                <w:bCs/>
                <w:i/>
                <w:iCs/>
                <w:szCs w:val="20"/>
              </w:rPr>
            </w:pPr>
            <w:r w:rsidRPr="00135279">
              <w:rPr>
                <w:rFonts w:cs="Arial"/>
                <w:b/>
                <w:bCs/>
                <w:i/>
                <w:iCs/>
                <w:szCs w:val="20"/>
              </w:rPr>
              <w:t>Reintegro de gastos:</w:t>
            </w:r>
          </w:p>
        </w:tc>
        <w:tc>
          <w:tcPr>
            <w:tcW w:w="2410" w:type="dxa"/>
          </w:tcPr>
          <w:p w14:paraId="767BBC12" w14:textId="77777777" w:rsidR="00B06BBE" w:rsidRPr="00135279" w:rsidRDefault="00B06BBE" w:rsidP="001561EC">
            <w:pPr>
              <w:spacing w:line="276" w:lineRule="auto"/>
              <w:contextualSpacing/>
              <w:jc w:val="center"/>
              <w:rPr>
                <w:rFonts w:cs="Arial"/>
                <w:b/>
                <w:bCs/>
                <w:i/>
                <w:iCs/>
                <w:szCs w:val="20"/>
              </w:rPr>
            </w:pPr>
          </w:p>
        </w:tc>
      </w:tr>
      <w:tr w:rsidR="00B06BBE" w:rsidRPr="00135279" w14:paraId="37A0288B" w14:textId="05AE875E" w:rsidTr="00B06BBE">
        <w:trPr>
          <w:trHeight w:val="255"/>
          <w:jc w:val="center"/>
        </w:trPr>
        <w:tc>
          <w:tcPr>
            <w:tcW w:w="3548" w:type="dxa"/>
            <w:noWrap/>
            <w:vAlign w:val="bottom"/>
            <w:hideMark/>
          </w:tcPr>
          <w:p w14:paraId="191C501F" w14:textId="13C33A2A" w:rsidR="00B06BBE" w:rsidRPr="00135279" w:rsidRDefault="00B06BBE" w:rsidP="00B06BBE">
            <w:pPr>
              <w:spacing w:line="276" w:lineRule="auto"/>
              <w:contextualSpacing/>
              <w:rPr>
                <w:rFonts w:cs="Arial"/>
                <w:szCs w:val="20"/>
              </w:rPr>
            </w:pPr>
            <w:r w:rsidRPr="00135279">
              <w:rPr>
                <w:rFonts w:cs="Arial"/>
                <w:szCs w:val="20"/>
              </w:rPr>
              <w:t>Heineken Internacional. B.V.</w:t>
            </w:r>
          </w:p>
        </w:tc>
        <w:tc>
          <w:tcPr>
            <w:tcW w:w="2410" w:type="dxa"/>
            <w:noWrap/>
            <w:vAlign w:val="center"/>
          </w:tcPr>
          <w:p w14:paraId="6E3A648A" w14:textId="41D5F894" w:rsidR="00B06BBE" w:rsidRPr="00135279" w:rsidRDefault="00B06BBE" w:rsidP="001561EC">
            <w:pPr>
              <w:spacing w:line="276" w:lineRule="auto"/>
              <w:contextualSpacing/>
              <w:jc w:val="center"/>
              <w:rPr>
                <w:rFonts w:cs="Arial"/>
                <w:b/>
                <w:bCs/>
                <w:szCs w:val="20"/>
              </w:rPr>
            </w:pPr>
            <w:r w:rsidRPr="00135279">
              <w:rPr>
                <w:rFonts w:cs="Arial"/>
                <w:b/>
                <w:bCs/>
                <w:szCs w:val="20"/>
              </w:rPr>
              <w:t>123</w:t>
            </w:r>
          </w:p>
        </w:tc>
        <w:tc>
          <w:tcPr>
            <w:tcW w:w="2410" w:type="dxa"/>
            <w:vAlign w:val="center"/>
          </w:tcPr>
          <w:p w14:paraId="512FF393" w14:textId="3BD64292" w:rsidR="00B06BBE" w:rsidRPr="00135279" w:rsidRDefault="00B06BBE" w:rsidP="001561EC">
            <w:pPr>
              <w:spacing w:line="276" w:lineRule="auto"/>
              <w:contextualSpacing/>
              <w:jc w:val="center"/>
              <w:rPr>
                <w:rFonts w:cs="Arial"/>
                <w:b/>
                <w:bCs/>
                <w:szCs w:val="20"/>
              </w:rPr>
            </w:pPr>
            <w:r w:rsidRPr="00135279">
              <w:rPr>
                <w:rFonts w:cs="Arial"/>
                <w:b/>
                <w:bCs/>
                <w:szCs w:val="20"/>
              </w:rPr>
              <w:t>213</w:t>
            </w:r>
          </w:p>
        </w:tc>
        <w:tc>
          <w:tcPr>
            <w:tcW w:w="2410" w:type="dxa"/>
          </w:tcPr>
          <w:p w14:paraId="138BDB5F" w14:textId="765CC574" w:rsidR="00B06BBE" w:rsidRPr="00135279" w:rsidRDefault="007A50EB" w:rsidP="001561EC">
            <w:pPr>
              <w:spacing w:line="276" w:lineRule="auto"/>
              <w:contextualSpacing/>
              <w:jc w:val="center"/>
              <w:rPr>
                <w:rFonts w:cs="Arial"/>
                <w:b/>
                <w:bCs/>
                <w:szCs w:val="20"/>
              </w:rPr>
            </w:pPr>
            <w:r>
              <w:rPr>
                <w:rFonts w:cs="Arial"/>
                <w:b/>
                <w:bCs/>
                <w:szCs w:val="20"/>
              </w:rPr>
              <w:t>-</w:t>
            </w:r>
          </w:p>
        </w:tc>
      </w:tr>
      <w:tr w:rsidR="00B06BBE" w:rsidRPr="00135279" w14:paraId="35A5931E" w14:textId="5EB9950C" w:rsidTr="00B06BBE">
        <w:trPr>
          <w:trHeight w:val="255"/>
          <w:jc w:val="center"/>
        </w:trPr>
        <w:tc>
          <w:tcPr>
            <w:tcW w:w="8368" w:type="dxa"/>
            <w:gridSpan w:val="3"/>
            <w:noWrap/>
            <w:vAlign w:val="center"/>
            <w:hideMark/>
          </w:tcPr>
          <w:p w14:paraId="164023AE" w14:textId="77777777" w:rsidR="00B06BBE" w:rsidRPr="00135279" w:rsidRDefault="00B06BBE" w:rsidP="001561EC">
            <w:pPr>
              <w:spacing w:line="276" w:lineRule="auto"/>
              <w:contextualSpacing/>
              <w:jc w:val="center"/>
              <w:rPr>
                <w:rFonts w:cs="Arial"/>
                <w:b/>
                <w:bCs/>
                <w:i/>
                <w:iCs/>
                <w:szCs w:val="20"/>
              </w:rPr>
            </w:pPr>
            <w:r w:rsidRPr="00135279">
              <w:rPr>
                <w:rFonts w:cs="Arial"/>
                <w:b/>
                <w:bCs/>
                <w:i/>
                <w:iCs/>
                <w:szCs w:val="20"/>
              </w:rPr>
              <w:t>Dividendos recibidos:</w:t>
            </w:r>
          </w:p>
        </w:tc>
        <w:tc>
          <w:tcPr>
            <w:tcW w:w="2410" w:type="dxa"/>
          </w:tcPr>
          <w:p w14:paraId="1097DC7B" w14:textId="77777777" w:rsidR="00B06BBE" w:rsidRPr="00135279" w:rsidRDefault="00B06BBE" w:rsidP="001561EC">
            <w:pPr>
              <w:spacing w:line="276" w:lineRule="auto"/>
              <w:contextualSpacing/>
              <w:jc w:val="center"/>
              <w:rPr>
                <w:rFonts w:cs="Arial"/>
                <w:b/>
                <w:bCs/>
                <w:i/>
                <w:iCs/>
                <w:szCs w:val="20"/>
              </w:rPr>
            </w:pPr>
          </w:p>
        </w:tc>
      </w:tr>
      <w:tr w:rsidR="00B06BBE" w:rsidRPr="00135279" w14:paraId="77B256EA" w14:textId="7875F12E" w:rsidTr="00B06BBE">
        <w:trPr>
          <w:trHeight w:val="255"/>
          <w:jc w:val="center"/>
        </w:trPr>
        <w:tc>
          <w:tcPr>
            <w:tcW w:w="3548" w:type="dxa"/>
            <w:noWrap/>
            <w:vAlign w:val="center"/>
            <w:hideMark/>
          </w:tcPr>
          <w:p w14:paraId="2C09B5A0" w14:textId="5C644EAF" w:rsidR="00B06BBE" w:rsidRPr="00135279" w:rsidRDefault="00B06BBE" w:rsidP="00B06BBE">
            <w:pPr>
              <w:spacing w:line="276" w:lineRule="auto"/>
              <w:contextualSpacing/>
              <w:rPr>
                <w:rFonts w:cs="Arial"/>
                <w:szCs w:val="20"/>
              </w:rPr>
            </w:pPr>
            <w:r w:rsidRPr="00135279">
              <w:rPr>
                <w:rFonts w:cs="Arial"/>
                <w:szCs w:val="20"/>
              </w:rPr>
              <w:t>.Inversiones Cerveceras Centroamericanas. S.A.</w:t>
            </w:r>
          </w:p>
        </w:tc>
        <w:tc>
          <w:tcPr>
            <w:tcW w:w="2410" w:type="dxa"/>
            <w:noWrap/>
          </w:tcPr>
          <w:p w14:paraId="0B8978CB" w14:textId="12672810" w:rsidR="00B06BBE" w:rsidRPr="00135279" w:rsidRDefault="00B06BBE" w:rsidP="001561EC">
            <w:pPr>
              <w:spacing w:line="276" w:lineRule="auto"/>
              <w:contextualSpacing/>
              <w:jc w:val="center"/>
              <w:rPr>
                <w:rFonts w:cs="Arial"/>
                <w:szCs w:val="20"/>
              </w:rPr>
            </w:pPr>
            <w:r w:rsidRPr="00135279">
              <w:t>10.342</w:t>
            </w:r>
          </w:p>
        </w:tc>
        <w:tc>
          <w:tcPr>
            <w:tcW w:w="2410" w:type="dxa"/>
          </w:tcPr>
          <w:p w14:paraId="33EBCA08" w14:textId="0F2B6DFD" w:rsidR="00B06BBE" w:rsidRPr="00135279" w:rsidRDefault="00B06BBE" w:rsidP="001561EC">
            <w:pPr>
              <w:spacing w:line="276" w:lineRule="auto"/>
              <w:contextualSpacing/>
              <w:jc w:val="center"/>
              <w:rPr>
                <w:rFonts w:cs="Arial"/>
                <w:szCs w:val="20"/>
              </w:rPr>
            </w:pPr>
            <w:r w:rsidRPr="00135279">
              <w:t>10.221</w:t>
            </w:r>
          </w:p>
        </w:tc>
        <w:tc>
          <w:tcPr>
            <w:tcW w:w="2410" w:type="dxa"/>
          </w:tcPr>
          <w:p w14:paraId="5FB26121" w14:textId="56480EBB" w:rsidR="00B06BBE" w:rsidRPr="00135279" w:rsidRDefault="006E590B" w:rsidP="001561EC">
            <w:pPr>
              <w:spacing w:line="276" w:lineRule="auto"/>
              <w:contextualSpacing/>
              <w:jc w:val="center"/>
            </w:pPr>
            <w:r>
              <w:t>-</w:t>
            </w:r>
          </w:p>
        </w:tc>
      </w:tr>
      <w:tr w:rsidR="00B06BBE" w:rsidRPr="00135279" w14:paraId="07240A72" w14:textId="050681A5" w:rsidTr="00B06BBE">
        <w:trPr>
          <w:trHeight w:val="255"/>
          <w:jc w:val="center"/>
        </w:trPr>
        <w:tc>
          <w:tcPr>
            <w:tcW w:w="3548" w:type="dxa"/>
            <w:noWrap/>
            <w:vAlign w:val="center"/>
          </w:tcPr>
          <w:p w14:paraId="0FBD5030" w14:textId="593FEEFF" w:rsidR="00B06BBE" w:rsidRPr="00135279" w:rsidRDefault="00B06BBE" w:rsidP="00B06BBE">
            <w:pPr>
              <w:spacing w:line="276" w:lineRule="auto"/>
              <w:contextualSpacing/>
              <w:rPr>
                <w:rFonts w:cs="Arial"/>
                <w:szCs w:val="20"/>
              </w:rPr>
            </w:pPr>
            <w:r w:rsidRPr="00135279">
              <w:rPr>
                <w:rFonts w:cs="Arial"/>
                <w:szCs w:val="20"/>
              </w:rPr>
              <w:t>Empresas Comegua. S.A.</w:t>
            </w:r>
          </w:p>
        </w:tc>
        <w:tc>
          <w:tcPr>
            <w:tcW w:w="2410" w:type="dxa"/>
            <w:noWrap/>
          </w:tcPr>
          <w:p w14:paraId="6CB9FA9B" w14:textId="1A78B692" w:rsidR="00B06BBE" w:rsidRPr="00135279" w:rsidRDefault="00B06BBE" w:rsidP="001561EC">
            <w:pPr>
              <w:spacing w:line="276" w:lineRule="auto"/>
              <w:contextualSpacing/>
              <w:jc w:val="center"/>
              <w:rPr>
                <w:rFonts w:cs="Arial"/>
                <w:szCs w:val="20"/>
              </w:rPr>
            </w:pPr>
            <w:r w:rsidRPr="00135279">
              <w:t>2.629</w:t>
            </w:r>
          </w:p>
        </w:tc>
        <w:tc>
          <w:tcPr>
            <w:tcW w:w="2410" w:type="dxa"/>
          </w:tcPr>
          <w:p w14:paraId="35CFFCDA" w14:textId="58A7ABB8" w:rsidR="00B06BBE" w:rsidRPr="00135279" w:rsidRDefault="00B06BBE" w:rsidP="001561EC">
            <w:pPr>
              <w:spacing w:line="276" w:lineRule="auto"/>
              <w:contextualSpacing/>
              <w:jc w:val="center"/>
              <w:rPr>
                <w:rFonts w:cs="Arial"/>
                <w:szCs w:val="20"/>
              </w:rPr>
            </w:pPr>
            <w:r w:rsidRPr="00135279">
              <w:t>-</w:t>
            </w:r>
          </w:p>
        </w:tc>
        <w:tc>
          <w:tcPr>
            <w:tcW w:w="2410" w:type="dxa"/>
          </w:tcPr>
          <w:p w14:paraId="65A85248" w14:textId="2569FF24" w:rsidR="00B06BBE" w:rsidRPr="00135279" w:rsidRDefault="006E590B" w:rsidP="001561EC">
            <w:pPr>
              <w:spacing w:line="276" w:lineRule="auto"/>
              <w:contextualSpacing/>
              <w:jc w:val="center"/>
            </w:pPr>
            <w:r>
              <w:t>-</w:t>
            </w:r>
          </w:p>
        </w:tc>
      </w:tr>
      <w:tr w:rsidR="00B06BBE" w:rsidRPr="00135279" w14:paraId="2DF6CD93" w14:textId="01182CFC" w:rsidTr="00B06BBE">
        <w:trPr>
          <w:trHeight w:val="255"/>
          <w:jc w:val="center"/>
        </w:trPr>
        <w:tc>
          <w:tcPr>
            <w:tcW w:w="3548" w:type="dxa"/>
            <w:noWrap/>
            <w:vAlign w:val="bottom"/>
            <w:hideMark/>
          </w:tcPr>
          <w:p w14:paraId="0CB16353" w14:textId="77777777" w:rsidR="00B06BBE" w:rsidRPr="00135279" w:rsidRDefault="00B06BBE" w:rsidP="00B06BBE">
            <w:pPr>
              <w:spacing w:line="276" w:lineRule="auto"/>
              <w:contextualSpacing/>
              <w:rPr>
                <w:rFonts w:cs="Arial"/>
                <w:b/>
                <w:bCs/>
                <w:szCs w:val="20"/>
              </w:rPr>
            </w:pPr>
            <w:r w:rsidRPr="00135279">
              <w:rPr>
                <w:rFonts w:cs="Arial"/>
                <w:b/>
                <w:bCs/>
                <w:szCs w:val="20"/>
              </w:rPr>
              <w:t> Total</w:t>
            </w:r>
          </w:p>
        </w:tc>
        <w:tc>
          <w:tcPr>
            <w:tcW w:w="2410" w:type="dxa"/>
            <w:noWrap/>
          </w:tcPr>
          <w:p w14:paraId="0C3C2B91" w14:textId="2400C0D4" w:rsidR="00B06BBE" w:rsidRPr="00135279" w:rsidRDefault="00B06BBE" w:rsidP="001561EC">
            <w:pPr>
              <w:spacing w:line="276" w:lineRule="auto"/>
              <w:contextualSpacing/>
              <w:jc w:val="center"/>
              <w:rPr>
                <w:rFonts w:cs="Arial"/>
                <w:b/>
                <w:bCs/>
                <w:szCs w:val="20"/>
              </w:rPr>
            </w:pPr>
            <w:r w:rsidRPr="00135279">
              <w:t>12.971</w:t>
            </w:r>
          </w:p>
        </w:tc>
        <w:tc>
          <w:tcPr>
            <w:tcW w:w="2410" w:type="dxa"/>
          </w:tcPr>
          <w:p w14:paraId="7B6006EE" w14:textId="1027314B" w:rsidR="00B06BBE" w:rsidRPr="00135279" w:rsidRDefault="00B06BBE" w:rsidP="001561EC">
            <w:pPr>
              <w:spacing w:line="276" w:lineRule="auto"/>
              <w:contextualSpacing/>
              <w:jc w:val="center"/>
              <w:rPr>
                <w:rFonts w:cs="Arial"/>
                <w:b/>
                <w:bCs/>
                <w:szCs w:val="20"/>
              </w:rPr>
            </w:pPr>
            <w:r w:rsidRPr="00135279">
              <w:t>10.221</w:t>
            </w:r>
          </w:p>
        </w:tc>
        <w:tc>
          <w:tcPr>
            <w:tcW w:w="2410" w:type="dxa"/>
          </w:tcPr>
          <w:p w14:paraId="178272CD" w14:textId="6E6DCE6F" w:rsidR="00B06BBE" w:rsidRPr="00135279" w:rsidRDefault="006E590B" w:rsidP="001561EC">
            <w:pPr>
              <w:spacing w:line="276" w:lineRule="auto"/>
              <w:contextualSpacing/>
              <w:jc w:val="center"/>
            </w:pPr>
            <w:r>
              <w:t>-</w:t>
            </w:r>
          </w:p>
        </w:tc>
      </w:tr>
      <w:tr w:rsidR="00B06BBE" w:rsidRPr="00135279" w14:paraId="62BDD467" w14:textId="435C7643" w:rsidTr="00B06BBE">
        <w:trPr>
          <w:trHeight w:val="506"/>
          <w:jc w:val="center"/>
        </w:trPr>
        <w:tc>
          <w:tcPr>
            <w:tcW w:w="8368" w:type="dxa"/>
            <w:gridSpan w:val="3"/>
            <w:noWrap/>
            <w:vAlign w:val="center"/>
            <w:hideMark/>
          </w:tcPr>
          <w:p w14:paraId="703956A4" w14:textId="77777777" w:rsidR="00B06BBE" w:rsidRPr="00135279" w:rsidRDefault="00B06BBE" w:rsidP="001561EC">
            <w:pPr>
              <w:spacing w:line="276" w:lineRule="auto"/>
              <w:contextualSpacing/>
              <w:jc w:val="center"/>
              <w:rPr>
                <w:rFonts w:cs="Arial"/>
                <w:b/>
                <w:bCs/>
                <w:i/>
                <w:iCs/>
                <w:szCs w:val="20"/>
              </w:rPr>
            </w:pPr>
            <w:r w:rsidRPr="00135279">
              <w:rPr>
                <w:rFonts w:cs="Arial"/>
                <w:b/>
                <w:bCs/>
                <w:i/>
                <w:iCs/>
                <w:szCs w:val="20"/>
              </w:rPr>
              <w:t>Gastos por servicios:</w:t>
            </w:r>
          </w:p>
        </w:tc>
        <w:tc>
          <w:tcPr>
            <w:tcW w:w="2410" w:type="dxa"/>
          </w:tcPr>
          <w:p w14:paraId="4D31AFAC" w14:textId="77777777" w:rsidR="00B06BBE" w:rsidRPr="00135279" w:rsidRDefault="00B06BBE" w:rsidP="001561EC">
            <w:pPr>
              <w:spacing w:line="276" w:lineRule="auto"/>
              <w:contextualSpacing/>
              <w:jc w:val="center"/>
              <w:rPr>
                <w:rFonts w:cs="Arial"/>
                <w:b/>
                <w:bCs/>
                <w:i/>
                <w:iCs/>
                <w:szCs w:val="20"/>
              </w:rPr>
            </w:pPr>
          </w:p>
        </w:tc>
      </w:tr>
      <w:tr w:rsidR="00B06BBE" w:rsidRPr="00135279" w14:paraId="684A1D4C" w14:textId="3D22946A" w:rsidTr="00B06BBE">
        <w:trPr>
          <w:trHeight w:val="270"/>
          <w:jc w:val="center"/>
        </w:trPr>
        <w:tc>
          <w:tcPr>
            <w:tcW w:w="3548" w:type="dxa"/>
            <w:noWrap/>
            <w:vAlign w:val="center"/>
          </w:tcPr>
          <w:p w14:paraId="278A52F4" w14:textId="360BF94A" w:rsidR="00B06BBE" w:rsidRPr="00135279" w:rsidRDefault="00B06BBE" w:rsidP="00B06BBE">
            <w:pPr>
              <w:spacing w:line="276" w:lineRule="auto"/>
              <w:contextualSpacing/>
              <w:rPr>
                <w:rFonts w:cs="Arial"/>
                <w:szCs w:val="20"/>
              </w:rPr>
            </w:pPr>
            <w:r w:rsidRPr="00135279">
              <w:rPr>
                <w:rFonts w:cs="Arial"/>
                <w:szCs w:val="20"/>
              </w:rPr>
              <w:t>H.A. Logística de Carga, S.A.</w:t>
            </w:r>
          </w:p>
        </w:tc>
        <w:tc>
          <w:tcPr>
            <w:tcW w:w="2410" w:type="dxa"/>
            <w:noWrap/>
          </w:tcPr>
          <w:p w14:paraId="009D24D3" w14:textId="58DC2A5A" w:rsidR="00B06BBE" w:rsidRPr="00135279" w:rsidRDefault="00B06BBE" w:rsidP="001561EC">
            <w:pPr>
              <w:spacing w:line="276" w:lineRule="auto"/>
              <w:contextualSpacing/>
              <w:jc w:val="center"/>
              <w:rPr>
                <w:rFonts w:cs="Arial"/>
                <w:szCs w:val="20"/>
              </w:rPr>
            </w:pPr>
            <w:r w:rsidRPr="00135279">
              <w:t>4.232</w:t>
            </w:r>
          </w:p>
        </w:tc>
        <w:tc>
          <w:tcPr>
            <w:tcW w:w="2410" w:type="dxa"/>
          </w:tcPr>
          <w:p w14:paraId="279A5F63" w14:textId="67382699" w:rsidR="00B06BBE" w:rsidRPr="00135279" w:rsidRDefault="00B06BBE" w:rsidP="001561EC">
            <w:pPr>
              <w:spacing w:line="276" w:lineRule="auto"/>
              <w:contextualSpacing/>
              <w:jc w:val="center"/>
              <w:rPr>
                <w:rFonts w:cs="Arial"/>
                <w:szCs w:val="20"/>
              </w:rPr>
            </w:pPr>
            <w:r w:rsidRPr="00135279">
              <w:t>3.828</w:t>
            </w:r>
          </w:p>
        </w:tc>
        <w:tc>
          <w:tcPr>
            <w:tcW w:w="2410" w:type="dxa"/>
          </w:tcPr>
          <w:p w14:paraId="72A48C1C" w14:textId="2BC1895A" w:rsidR="00B06BBE" w:rsidRPr="00135279" w:rsidRDefault="00607051" w:rsidP="001561EC">
            <w:pPr>
              <w:spacing w:line="276" w:lineRule="auto"/>
              <w:contextualSpacing/>
              <w:jc w:val="center"/>
            </w:pPr>
            <w:r>
              <w:t>-</w:t>
            </w:r>
          </w:p>
        </w:tc>
      </w:tr>
      <w:tr w:rsidR="00B06BBE" w:rsidRPr="00135279" w14:paraId="333243CA" w14:textId="12D4550C" w:rsidTr="00B06BBE">
        <w:trPr>
          <w:trHeight w:val="270"/>
          <w:jc w:val="center"/>
        </w:trPr>
        <w:tc>
          <w:tcPr>
            <w:tcW w:w="3548" w:type="dxa"/>
            <w:noWrap/>
            <w:vAlign w:val="center"/>
          </w:tcPr>
          <w:p w14:paraId="7E52EB1F" w14:textId="0BDED118" w:rsidR="00B06BBE" w:rsidRPr="00135279" w:rsidRDefault="00B06BBE" w:rsidP="00B06BBE">
            <w:pPr>
              <w:spacing w:line="276" w:lineRule="auto"/>
              <w:contextualSpacing/>
              <w:rPr>
                <w:rFonts w:cs="Arial"/>
                <w:szCs w:val="20"/>
              </w:rPr>
            </w:pPr>
            <w:r w:rsidRPr="00135279">
              <w:rPr>
                <w:rFonts w:cs="Arial"/>
                <w:szCs w:val="20"/>
              </w:rPr>
              <w:t>Heineken Internacional, B.V.</w:t>
            </w:r>
          </w:p>
        </w:tc>
        <w:tc>
          <w:tcPr>
            <w:tcW w:w="2410" w:type="dxa"/>
            <w:noWrap/>
          </w:tcPr>
          <w:p w14:paraId="4E130C2E" w14:textId="55727BE4" w:rsidR="00B06BBE" w:rsidRPr="00135279" w:rsidRDefault="00B06BBE" w:rsidP="001561EC">
            <w:pPr>
              <w:spacing w:line="276" w:lineRule="auto"/>
              <w:contextualSpacing/>
              <w:jc w:val="center"/>
              <w:rPr>
                <w:rFonts w:cs="Arial"/>
                <w:szCs w:val="20"/>
              </w:rPr>
            </w:pPr>
            <w:r w:rsidRPr="00135279">
              <w:t>631</w:t>
            </w:r>
          </w:p>
        </w:tc>
        <w:tc>
          <w:tcPr>
            <w:tcW w:w="2410" w:type="dxa"/>
          </w:tcPr>
          <w:p w14:paraId="4BC72DBB" w14:textId="702DABAC" w:rsidR="00B06BBE" w:rsidRPr="00135279" w:rsidRDefault="00B06BBE" w:rsidP="001561EC">
            <w:pPr>
              <w:spacing w:line="276" w:lineRule="auto"/>
              <w:contextualSpacing/>
              <w:jc w:val="center"/>
              <w:rPr>
                <w:rFonts w:cs="Arial"/>
                <w:szCs w:val="20"/>
              </w:rPr>
            </w:pPr>
            <w:r w:rsidRPr="00135279">
              <w:t>1.235</w:t>
            </w:r>
          </w:p>
        </w:tc>
        <w:tc>
          <w:tcPr>
            <w:tcW w:w="2410" w:type="dxa"/>
          </w:tcPr>
          <w:p w14:paraId="76CF6554" w14:textId="3ABEFFA9" w:rsidR="00B06BBE" w:rsidRPr="00135279" w:rsidRDefault="00607051" w:rsidP="001561EC">
            <w:pPr>
              <w:spacing w:line="276" w:lineRule="auto"/>
              <w:contextualSpacing/>
              <w:jc w:val="center"/>
            </w:pPr>
            <w:r>
              <w:t>-</w:t>
            </w:r>
          </w:p>
        </w:tc>
      </w:tr>
      <w:tr w:rsidR="00B06BBE" w:rsidRPr="00135279" w14:paraId="7B47FD96" w14:textId="4A2BDBB0" w:rsidTr="00B06BBE">
        <w:trPr>
          <w:trHeight w:val="270"/>
          <w:jc w:val="center"/>
        </w:trPr>
        <w:tc>
          <w:tcPr>
            <w:tcW w:w="3548" w:type="dxa"/>
            <w:noWrap/>
            <w:vAlign w:val="center"/>
          </w:tcPr>
          <w:p w14:paraId="2A5F6298" w14:textId="1A425EF6" w:rsidR="00B06BBE" w:rsidRPr="00135279" w:rsidRDefault="00B06BBE" w:rsidP="00B06BBE">
            <w:pPr>
              <w:spacing w:line="276" w:lineRule="auto"/>
              <w:contextualSpacing/>
              <w:rPr>
                <w:rFonts w:cs="Arial"/>
                <w:szCs w:val="20"/>
              </w:rPr>
            </w:pPr>
            <w:r w:rsidRPr="00135279">
              <w:rPr>
                <w:rFonts w:cs="Arial"/>
                <w:szCs w:val="20"/>
              </w:rPr>
              <w:t>Compañía Cervecera de Nicaragua, S.A.</w:t>
            </w:r>
          </w:p>
        </w:tc>
        <w:tc>
          <w:tcPr>
            <w:tcW w:w="2410" w:type="dxa"/>
            <w:noWrap/>
          </w:tcPr>
          <w:p w14:paraId="28561C44" w14:textId="55E38009" w:rsidR="00B06BBE" w:rsidRPr="00135279" w:rsidRDefault="00B06BBE" w:rsidP="001561EC">
            <w:pPr>
              <w:spacing w:line="276" w:lineRule="auto"/>
              <w:contextualSpacing/>
              <w:jc w:val="center"/>
              <w:rPr>
                <w:rFonts w:cs="Arial"/>
                <w:szCs w:val="20"/>
              </w:rPr>
            </w:pPr>
            <w:r w:rsidRPr="00135279">
              <w:t>540</w:t>
            </w:r>
          </w:p>
        </w:tc>
        <w:tc>
          <w:tcPr>
            <w:tcW w:w="2410" w:type="dxa"/>
          </w:tcPr>
          <w:p w14:paraId="0A871547" w14:textId="50468ED0" w:rsidR="00B06BBE" w:rsidRPr="00135279" w:rsidRDefault="00B06BBE" w:rsidP="001561EC">
            <w:pPr>
              <w:spacing w:line="276" w:lineRule="auto"/>
              <w:contextualSpacing/>
              <w:jc w:val="center"/>
              <w:rPr>
                <w:rFonts w:cs="Arial"/>
                <w:szCs w:val="20"/>
              </w:rPr>
            </w:pPr>
            <w:r w:rsidRPr="00135279">
              <w:t>602</w:t>
            </w:r>
          </w:p>
        </w:tc>
        <w:tc>
          <w:tcPr>
            <w:tcW w:w="2410" w:type="dxa"/>
          </w:tcPr>
          <w:p w14:paraId="0F97C57C" w14:textId="4C62D88D" w:rsidR="00B06BBE" w:rsidRPr="00135279" w:rsidRDefault="00607051" w:rsidP="001561EC">
            <w:pPr>
              <w:spacing w:line="276" w:lineRule="auto"/>
              <w:contextualSpacing/>
              <w:jc w:val="center"/>
            </w:pPr>
            <w:r>
              <w:t>-</w:t>
            </w:r>
          </w:p>
        </w:tc>
      </w:tr>
      <w:tr w:rsidR="00B06BBE" w:rsidRPr="00135279" w14:paraId="22FBE71F" w14:textId="77E6D690" w:rsidTr="00B06BBE">
        <w:trPr>
          <w:trHeight w:val="270"/>
          <w:jc w:val="center"/>
        </w:trPr>
        <w:tc>
          <w:tcPr>
            <w:tcW w:w="3548" w:type="dxa"/>
            <w:noWrap/>
            <w:vAlign w:val="center"/>
          </w:tcPr>
          <w:p w14:paraId="13D8578F" w14:textId="1B04209F" w:rsidR="00B06BBE" w:rsidRPr="00135279" w:rsidRDefault="00B06BBE" w:rsidP="00B06BBE">
            <w:pPr>
              <w:spacing w:line="276" w:lineRule="auto"/>
              <w:contextualSpacing/>
              <w:rPr>
                <w:rFonts w:cs="Arial"/>
                <w:szCs w:val="20"/>
              </w:rPr>
            </w:pPr>
            <w:r w:rsidRPr="00135279">
              <w:rPr>
                <w:rFonts w:cs="Arial"/>
                <w:szCs w:val="20"/>
              </w:rPr>
              <w:t>Jiménez Blanco y Quirós, S.A.</w:t>
            </w:r>
          </w:p>
        </w:tc>
        <w:tc>
          <w:tcPr>
            <w:tcW w:w="2410" w:type="dxa"/>
            <w:noWrap/>
          </w:tcPr>
          <w:p w14:paraId="6DA3CA5C" w14:textId="6FF0CA95" w:rsidR="00B06BBE" w:rsidRPr="00135279" w:rsidRDefault="00B06BBE" w:rsidP="001561EC">
            <w:pPr>
              <w:spacing w:line="276" w:lineRule="auto"/>
              <w:contextualSpacing/>
              <w:jc w:val="center"/>
              <w:rPr>
                <w:rFonts w:cs="Arial"/>
                <w:szCs w:val="20"/>
              </w:rPr>
            </w:pPr>
            <w:r w:rsidRPr="00135279">
              <w:t>354</w:t>
            </w:r>
          </w:p>
        </w:tc>
        <w:tc>
          <w:tcPr>
            <w:tcW w:w="2410" w:type="dxa"/>
          </w:tcPr>
          <w:p w14:paraId="3F971B37" w14:textId="143BA2C6" w:rsidR="00B06BBE" w:rsidRPr="00135279" w:rsidRDefault="00B06BBE" w:rsidP="001561EC">
            <w:pPr>
              <w:spacing w:line="276" w:lineRule="auto"/>
              <w:contextualSpacing/>
              <w:jc w:val="center"/>
              <w:rPr>
                <w:rFonts w:cs="Arial"/>
                <w:szCs w:val="20"/>
              </w:rPr>
            </w:pPr>
            <w:r w:rsidRPr="00135279">
              <w:t>266</w:t>
            </w:r>
          </w:p>
        </w:tc>
        <w:tc>
          <w:tcPr>
            <w:tcW w:w="2410" w:type="dxa"/>
          </w:tcPr>
          <w:p w14:paraId="6DC245ED" w14:textId="071A711E" w:rsidR="00B06BBE" w:rsidRPr="00135279" w:rsidRDefault="00607051" w:rsidP="001561EC">
            <w:pPr>
              <w:spacing w:line="276" w:lineRule="auto"/>
              <w:contextualSpacing/>
              <w:jc w:val="center"/>
            </w:pPr>
            <w:r>
              <w:t>-</w:t>
            </w:r>
          </w:p>
        </w:tc>
      </w:tr>
      <w:tr w:rsidR="00B06BBE" w:rsidRPr="00135279" w14:paraId="179D9B9F" w14:textId="42709FE0" w:rsidTr="00B06BBE">
        <w:trPr>
          <w:trHeight w:val="270"/>
          <w:jc w:val="center"/>
        </w:trPr>
        <w:tc>
          <w:tcPr>
            <w:tcW w:w="3548" w:type="dxa"/>
            <w:noWrap/>
            <w:vAlign w:val="center"/>
          </w:tcPr>
          <w:p w14:paraId="34DE5772" w14:textId="064A94F0" w:rsidR="00B06BBE" w:rsidRPr="00135279" w:rsidRDefault="00B06BBE" w:rsidP="00B06BBE">
            <w:pPr>
              <w:spacing w:line="276" w:lineRule="auto"/>
              <w:contextualSpacing/>
              <w:rPr>
                <w:rFonts w:cs="Arial"/>
                <w:szCs w:val="20"/>
              </w:rPr>
            </w:pPr>
            <w:r w:rsidRPr="00135279">
              <w:rPr>
                <w:rFonts w:cs="Arial"/>
                <w:szCs w:val="20"/>
              </w:rPr>
              <w:t>Condominio Horizontal Residencial</w:t>
            </w:r>
          </w:p>
        </w:tc>
        <w:tc>
          <w:tcPr>
            <w:tcW w:w="2410" w:type="dxa"/>
            <w:noWrap/>
          </w:tcPr>
          <w:p w14:paraId="50CD7952" w14:textId="11519DEF" w:rsidR="00B06BBE" w:rsidRPr="00135279" w:rsidRDefault="00B06BBE" w:rsidP="001561EC">
            <w:pPr>
              <w:spacing w:line="276" w:lineRule="auto"/>
              <w:contextualSpacing/>
              <w:jc w:val="center"/>
              <w:rPr>
                <w:rFonts w:cs="Arial"/>
                <w:szCs w:val="20"/>
              </w:rPr>
            </w:pPr>
            <w:r w:rsidRPr="00135279">
              <w:t>1.323</w:t>
            </w:r>
          </w:p>
        </w:tc>
        <w:tc>
          <w:tcPr>
            <w:tcW w:w="2410" w:type="dxa"/>
          </w:tcPr>
          <w:p w14:paraId="75B40E83" w14:textId="2F5D72CE" w:rsidR="00B06BBE" w:rsidRPr="00135279" w:rsidRDefault="00B06BBE" w:rsidP="001561EC">
            <w:pPr>
              <w:spacing w:line="276" w:lineRule="auto"/>
              <w:contextualSpacing/>
              <w:jc w:val="center"/>
              <w:rPr>
                <w:rFonts w:cs="Arial"/>
                <w:szCs w:val="20"/>
              </w:rPr>
            </w:pPr>
            <w:r w:rsidRPr="00135279">
              <w:t>-</w:t>
            </w:r>
          </w:p>
        </w:tc>
        <w:tc>
          <w:tcPr>
            <w:tcW w:w="2410" w:type="dxa"/>
          </w:tcPr>
          <w:p w14:paraId="75B22C90" w14:textId="1C7241D9" w:rsidR="00B06BBE" w:rsidRPr="00135279" w:rsidRDefault="00607051" w:rsidP="001561EC">
            <w:pPr>
              <w:spacing w:line="276" w:lineRule="auto"/>
              <w:contextualSpacing/>
              <w:jc w:val="center"/>
            </w:pPr>
            <w:r>
              <w:t>-</w:t>
            </w:r>
          </w:p>
        </w:tc>
      </w:tr>
      <w:tr w:rsidR="00B06BBE" w:rsidRPr="00135279" w14:paraId="58EC9A06" w14:textId="39893637" w:rsidTr="00B06BBE">
        <w:trPr>
          <w:trHeight w:val="270"/>
          <w:jc w:val="center"/>
        </w:trPr>
        <w:tc>
          <w:tcPr>
            <w:tcW w:w="3548" w:type="dxa"/>
            <w:noWrap/>
            <w:vAlign w:val="center"/>
          </w:tcPr>
          <w:p w14:paraId="66CEB26B" w14:textId="764072B5" w:rsidR="00B06BBE" w:rsidRPr="00135279" w:rsidRDefault="00B06BBE" w:rsidP="00B06BBE">
            <w:pPr>
              <w:spacing w:line="276" w:lineRule="auto"/>
              <w:contextualSpacing/>
              <w:rPr>
                <w:rFonts w:cs="Arial"/>
                <w:szCs w:val="20"/>
              </w:rPr>
            </w:pPr>
            <w:r w:rsidRPr="00135279">
              <w:rPr>
                <w:rFonts w:cs="Arial"/>
                <w:szCs w:val="20"/>
              </w:rPr>
              <w:t>Compañía Distribuidora de Nicaragua, S.A.</w:t>
            </w:r>
          </w:p>
        </w:tc>
        <w:tc>
          <w:tcPr>
            <w:tcW w:w="2410" w:type="dxa"/>
            <w:noWrap/>
          </w:tcPr>
          <w:p w14:paraId="229FAECE" w14:textId="6A5C45A1" w:rsidR="00B06BBE" w:rsidRPr="00135279" w:rsidRDefault="00B06BBE" w:rsidP="001561EC">
            <w:pPr>
              <w:spacing w:line="276" w:lineRule="auto"/>
              <w:contextualSpacing/>
              <w:jc w:val="center"/>
              <w:rPr>
                <w:rFonts w:cs="Arial"/>
                <w:szCs w:val="20"/>
              </w:rPr>
            </w:pPr>
            <w:r w:rsidRPr="00135279">
              <w:t>388</w:t>
            </w:r>
          </w:p>
        </w:tc>
        <w:tc>
          <w:tcPr>
            <w:tcW w:w="2410" w:type="dxa"/>
          </w:tcPr>
          <w:p w14:paraId="6301D8F2" w14:textId="5E2145CB" w:rsidR="00B06BBE" w:rsidRPr="00135279" w:rsidRDefault="00B06BBE" w:rsidP="001561EC">
            <w:pPr>
              <w:spacing w:line="276" w:lineRule="auto"/>
              <w:contextualSpacing/>
              <w:jc w:val="center"/>
              <w:rPr>
                <w:rFonts w:cs="Arial"/>
                <w:szCs w:val="20"/>
              </w:rPr>
            </w:pPr>
            <w:r w:rsidRPr="00135279">
              <w:t>406</w:t>
            </w:r>
          </w:p>
        </w:tc>
        <w:tc>
          <w:tcPr>
            <w:tcW w:w="2410" w:type="dxa"/>
          </w:tcPr>
          <w:p w14:paraId="5FF1A87B" w14:textId="6654F347" w:rsidR="00B06BBE" w:rsidRPr="00135279" w:rsidRDefault="00607051" w:rsidP="001561EC">
            <w:pPr>
              <w:spacing w:line="276" w:lineRule="auto"/>
              <w:contextualSpacing/>
              <w:jc w:val="center"/>
            </w:pPr>
            <w:r>
              <w:t>-</w:t>
            </w:r>
          </w:p>
        </w:tc>
      </w:tr>
      <w:tr w:rsidR="00B06BBE" w:rsidRPr="00135279" w14:paraId="0AFA05F8" w14:textId="74F8149B" w:rsidTr="00B06BBE">
        <w:trPr>
          <w:trHeight w:val="270"/>
          <w:jc w:val="center"/>
        </w:trPr>
        <w:tc>
          <w:tcPr>
            <w:tcW w:w="3548" w:type="dxa"/>
            <w:noWrap/>
            <w:vAlign w:val="bottom"/>
          </w:tcPr>
          <w:p w14:paraId="1467E91F" w14:textId="77777777" w:rsidR="00B06BBE" w:rsidRPr="00135279" w:rsidRDefault="00B06BBE" w:rsidP="00B06BBE">
            <w:pPr>
              <w:spacing w:line="276" w:lineRule="auto"/>
              <w:contextualSpacing/>
              <w:rPr>
                <w:rFonts w:cs="Arial"/>
                <w:b/>
                <w:bCs/>
                <w:szCs w:val="20"/>
              </w:rPr>
            </w:pPr>
            <w:r w:rsidRPr="00135279">
              <w:rPr>
                <w:rFonts w:cs="Arial"/>
                <w:szCs w:val="20"/>
              </w:rPr>
              <w:t xml:space="preserve"> </w:t>
            </w:r>
            <w:r w:rsidRPr="00135279">
              <w:rPr>
                <w:rFonts w:cs="Arial"/>
                <w:b/>
                <w:bCs/>
                <w:szCs w:val="20"/>
              </w:rPr>
              <w:t>Total</w:t>
            </w:r>
          </w:p>
        </w:tc>
        <w:tc>
          <w:tcPr>
            <w:tcW w:w="2410" w:type="dxa"/>
            <w:noWrap/>
          </w:tcPr>
          <w:p w14:paraId="7167133D" w14:textId="03248822" w:rsidR="00B06BBE" w:rsidRPr="00135279" w:rsidRDefault="00B06BBE" w:rsidP="001561EC">
            <w:pPr>
              <w:spacing w:line="276" w:lineRule="auto"/>
              <w:contextualSpacing/>
              <w:jc w:val="center"/>
              <w:rPr>
                <w:rFonts w:cs="Arial"/>
                <w:b/>
                <w:bCs/>
                <w:szCs w:val="20"/>
              </w:rPr>
            </w:pPr>
            <w:r w:rsidRPr="00135279">
              <w:rPr>
                <w:b/>
                <w:bCs/>
              </w:rPr>
              <w:t>7.468</w:t>
            </w:r>
          </w:p>
        </w:tc>
        <w:tc>
          <w:tcPr>
            <w:tcW w:w="2410" w:type="dxa"/>
          </w:tcPr>
          <w:p w14:paraId="1A5A0838" w14:textId="231FDB80" w:rsidR="00B06BBE" w:rsidRPr="00135279" w:rsidRDefault="00B06BBE" w:rsidP="001561EC">
            <w:pPr>
              <w:spacing w:line="276" w:lineRule="auto"/>
              <w:contextualSpacing/>
              <w:jc w:val="center"/>
              <w:rPr>
                <w:rFonts w:cs="Arial"/>
                <w:b/>
                <w:bCs/>
                <w:szCs w:val="20"/>
              </w:rPr>
            </w:pPr>
            <w:r w:rsidRPr="00135279">
              <w:rPr>
                <w:b/>
                <w:bCs/>
              </w:rPr>
              <w:t>6.337</w:t>
            </w:r>
          </w:p>
        </w:tc>
        <w:tc>
          <w:tcPr>
            <w:tcW w:w="2410" w:type="dxa"/>
          </w:tcPr>
          <w:p w14:paraId="6C3B7D76" w14:textId="6405D5A4" w:rsidR="00B06BBE" w:rsidRPr="00135279" w:rsidRDefault="00607051" w:rsidP="001561EC">
            <w:pPr>
              <w:spacing w:line="276" w:lineRule="auto"/>
              <w:contextualSpacing/>
              <w:jc w:val="center"/>
              <w:rPr>
                <w:b/>
                <w:bCs/>
              </w:rPr>
            </w:pPr>
            <w:r>
              <w:rPr>
                <w:b/>
                <w:bCs/>
              </w:rPr>
              <w:t>-</w:t>
            </w:r>
          </w:p>
        </w:tc>
      </w:tr>
    </w:tbl>
    <w:p w14:paraId="6D11DDC0" w14:textId="77777777" w:rsidR="00B06BBE" w:rsidRPr="00170697" w:rsidRDefault="007605E6" w:rsidP="00170697">
      <w:pPr>
        <w:spacing w:after="0" w:line="240" w:lineRule="auto"/>
        <w:rPr>
          <w:rFonts w:cs="Arial"/>
          <w:szCs w:val="20"/>
        </w:rPr>
      </w:pPr>
      <w:r w:rsidRPr="00135279">
        <w:rPr>
          <w:rFonts w:cs="Arial"/>
          <w:szCs w:val="20"/>
        </w:rPr>
        <w:t>Fuente: Estados Financieros Auditados al 31 de diciembre 202</w:t>
      </w:r>
      <w:r w:rsidR="00E87699" w:rsidRPr="00135279">
        <w:rPr>
          <w:rFonts w:cs="Arial"/>
          <w:szCs w:val="20"/>
        </w:rPr>
        <w:t>5</w:t>
      </w:r>
      <w:r w:rsidRPr="00AD338A">
        <w:rPr>
          <w:rFonts w:cs="Arial"/>
          <w:color w:val="EE0000"/>
          <w:szCs w:val="20"/>
        </w:rPr>
        <w:t>.</w:t>
      </w:r>
    </w:p>
    <w:p w14:paraId="5C75DCF4" w14:textId="442C780B" w:rsidR="004578A3" w:rsidRPr="00170697" w:rsidRDefault="00B06BBE" w:rsidP="00170697">
      <w:pPr>
        <w:spacing w:after="0" w:line="240" w:lineRule="auto"/>
        <w:rPr>
          <w:rFonts w:cs="Arial"/>
          <w:szCs w:val="20"/>
        </w:rPr>
      </w:pPr>
      <w:r w:rsidRPr="00170697">
        <w:rPr>
          <w:rFonts w:cs="Arial"/>
          <w:szCs w:val="20"/>
        </w:rPr>
        <w:t xml:space="preserve">2025*: Detalle </w:t>
      </w:r>
      <w:r w:rsidR="00170697" w:rsidRPr="00170697">
        <w:rPr>
          <w:rFonts w:cs="Arial"/>
          <w:szCs w:val="20"/>
        </w:rPr>
        <w:t>operaciones continuadas</w:t>
      </w:r>
      <w:r w:rsidR="004578A3" w:rsidRPr="00170697">
        <w:rPr>
          <w:rFonts w:cs="Arial"/>
          <w:szCs w:val="20"/>
        </w:rPr>
        <w:br w:type="page"/>
      </w:r>
    </w:p>
    <w:p w14:paraId="30AA5E46" w14:textId="24A6E97F" w:rsidR="00C24BEA" w:rsidRPr="00382A62" w:rsidRDefault="005F6A38" w:rsidP="00D90583">
      <w:pPr>
        <w:rPr>
          <w:rFonts w:cs="Arial"/>
          <w:szCs w:val="20"/>
        </w:rPr>
      </w:pPr>
      <w:r>
        <w:rPr>
          <w:rFonts w:cs="Arial"/>
          <w:noProof/>
          <w:szCs w:val="20"/>
        </w:rPr>
        <w:lastRenderedPageBreak/>
        <w:drawing>
          <wp:anchor distT="0" distB="0" distL="114300" distR="114300" simplePos="0" relativeHeight="251658249" behindDoc="1" locked="0" layoutInCell="1" allowOverlap="1" wp14:anchorId="5B2CFECC" wp14:editId="4FCE1A67">
            <wp:simplePos x="0" y="0"/>
            <wp:positionH relativeFrom="margin">
              <wp:posOffset>-666750</wp:posOffset>
            </wp:positionH>
            <wp:positionV relativeFrom="page">
              <wp:align>bottom</wp:align>
            </wp:positionV>
            <wp:extent cx="7791450" cy="10029825"/>
            <wp:effectExtent l="0" t="0" r="0" b="9525"/>
            <wp:wrapNone/>
            <wp:docPr id="972770045" name="Imagen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2770045" name="Imagen 14"/>
                    <pic:cNvPicPr/>
                  </pic:nvPicPr>
                  <pic:blipFill>
                    <a:blip r:embed="rId34" cstate="email">
                      <a:extLst>
                        <a:ext uri="{28A0092B-C50C-407E-A947-70E740481C1C}">
                          <a14:useLocalDpi xmlns:a14="http://schemas.microsoft.com/office/drawing/2010/main"/>
                        </a:ext>
                      </a:extLst>
                    </a:blip>
                    <a:stretch>
                      <a:fillRect/>
                    </a:stretch>
                  </pic:blipFill>
                  <pic:spPr>
                    <a:xfrm>
                      <a:off x="0" y="0"/>
                      <a:ext cx="7791450" cy="10029825"/>
                    </a:xfrm>
                    <a:prstGeom prst="rect">
                      <a:avLst/>
                    </a:prstGeom>
                  </pic:spPr>
                </pic:pic>
              </a:graphicData>
            </a:graphic>
            <wp14:sizeRelH relativeFrom="margin">
              <wp14:pctWidth>0</wp14:pctWidth>
            </wp14:sizeRelH>
            <wp14:sizeRelV relativeFrom="margin">
              <wp14:pctHeight>0</wp14:pctHeight>
            </wp14:sizeRelV>
          </wp:anchor>
        </w:drawing>
      </w:r>
    </w:p>
    <w:p w14:paraId="12EF70E9" w14:textId="29FE1A1C" w:rsidR="00C24BEA" w:rsidRPr="00382A62" w:rsidRDefault="00C24BEA" w:rsidP="00D90583">
      <w:pPr>
        <w:rPr>
          <w:rFonts w:cs="Arial"/>
          <w:szCs w:val="20"/>
        </w:rPr>
      </w:pPr>
    </w:p>
    <w:p w14:paraId="06CB4715" w14:textId="2DC564A5" w:rsidR="00C24BEA" w:rsidRPr="00382A62" w:rsidRDefault="00C24BEA" w:rsidP="00D90583">
      <w:pPr>
        <w:rPr>
          <w:rFonts w:cs="Arial"/>
          <w:szCs w:val="20"/>
        </w:rPr>
      </w:pPr>
    </w:p>
    <w:p w14:paraId="3F729917" w14:textId="77777777" w:rsidR="00C24BEA" w:rsidRPr="00382A62" w:rsidRDefault="00C24BEA" w:rsidP="00D90583">
      <w:pPr>
        <w:rPr>
          <w:rFonts w:cs="Arial"/>
          <w:szCs w:val="20"/>
        </w:rPr>
      </w:pPr>
    </w:p>
    <w:p w14:paraId="2A67E47E" w14:textId="126415D9" w:rsidR="00C24BEA" w:rsidRPr="00382A62" w:rsidRDefault="00C24BEA" w:rsidP="00D90583">
      <w:pPr>
        <w:rPr>
          <w:rFonts w:cs="Arial"/>
          <w:szCs w:val="20"/>
        </w:rPr>
      </w:pPr>
    </w:p>
    <w:p w14:paraId="6EB58725" w14:textId="77777777" w:rsidR="00C24BEA" w:rsidRPr="00382A62" w:rsidRDefault="00C24BEA" w:rsidP="00D90583">
      <w:pPr>
        <w:rPr>
          <w:rFonts w:cs="Arial"/>
          <w:szCs w:val="20"/>
        </w:rPr>
      </w:pPr>
    </w:p>
    <w:p w14:paraId="450E7A52" w14:textId="77777777" w:rsidR="00C24BEA" w:rsidRPr="00382A62" w:rsidRDefault="00C24BEA" w:rsidP="00D90583">
      <w:pPr>
        <w:rPr>
          <w:rFonts w:cs="Arial"/>
          <w:szCs w:val="20"/>
        </w:rPr>
      </w:pPr>
    </w:p>
    <w:p w14:paraId="57777A92" w14:textId="286C050D" w:rsidR="00C24BEA" w:rsidRPr="00382A62" w:rsidRDefault="00C24BEA" w:rsidP="00D90583">
      <w:pPr>
        <w:rPr>
          <w:rFonts w:cs="Arial"/>
          <w:szCs w:val="20"/>
        </w:rPr>
      </w:pPr>
    </w:p>
    <w:p w14:paraId="1DA62AA1" w14:textId="77777777" w:rsidR="00C24BEA" w:rsidRPr="00382A62" w:rsidRDefault="00C24BEA" w:rsidP="00D90583">
      <w:pPr>
        <w:rPr>
          <w:rFonts w:cs="Arial"/>
          <w:szCs w:val="20"/>
        </w:rPr>
      </w:pPr>
    </w:p>
    <w:p w14:paraId="0ABE1212" w14:textId="3832B10D" w:rsidR="00C24BEA" w:rsidRPr="00382A62" w:rsidRDefault="00C24BEA" w:rsidP="00D90583">
      <w:pPr>
        <w:rPr>
          <w:rFonts w:cs="Arial"/>
          <w:szCs w:val="20"/>
        </w:rPr>
      </w:pPr>
    </w:p>
    <w:p w14:paraId="38C7FD21" w14:textId="77777777" w:rsidR="00C24BEA" w:rsidRPr="00382A62" w:rsidRDefault="00C24BEA" w:rsidP="00D90583">
      <w:pPr>
        <w:rPr>
          <w:rFonts w:cs="Arial"/>
          <w:szCs w:val="20"/>
        </w:rPr>
      </w:pPr>
    </w:p>
    <w:p w14:paraId="6B46A47E" w14:textId="77777777" w:rsidR="00C24BEA" w:rsidRPr="00382A62" w:rsidRDefault="00C24BEA" w:rsidP="00D90583">
      <w:pPr>
        <w:rPr>
          <w:rFonts w:cs="Arial"/>
          <w:szCs w:val="20"/>
        </w:rPr>
      </w:pPr>
    </w:p>
    <w:p w14:paraId="102156E2" w14:textId="77777777" w:rsidR="00C24BEA" w:rsidRPr="00382A62" w:rsidRDefault="00C24BEA" w:rsidP="00D90583">
      <w:pPr>
        <w:rPr>
          <w:rFonts w:cs="Arial"/>
          <w:szCs w:val="20"/>
        </w:rPr>
      </w:pPr>
    </w:p>
    <w:p w14:paraId="6A0EDF29" w14:textId="77777777" w:rsidR="00716697" w:rsidRPr="00382A62" w:rsidRDefault="00716697" w:rsidP="00D90583">
      <w:pPr>
        <w:rPr>
          <w:rFonts w:cs="Arial"/>
          <w:szCs w:val="20"/>
        </w:rPr>
      </w:pPr>
    </w:p>
    <w:p w14:paraId="57941789" w14:textId="77777777" w:rsidR="00716697" w:rsidRPr="00382A62" w:rsidRDefault="00716697" w:rsidP="00D90583">
      <w:pPr>
        <w:rPr>
          <w:rFonts w:cs="Arial"/>
          <w:szCs w:val="20"/>
        </w:rPr>
      </w:pPr>
    </w:p>
    <w:p w14:paraId="6757D555" w14:textId="77777777" w:rsidR="00716697" w:rsidRPr="00382A62" w:rsidRDefault="00716697" w:rsidP="00D90583">
      <w:pPr>
        <w:rPr>
          <w:rFonts w:cs="Arial"/>
          <w:szCs w:val="20"/>
        </w:rPr>
      </w:pPr>
    </w:p>
    <w:p w14:paraId="2FA013AB" w14:textId="77777777" w:rsidR="00716697" w:rsidRPr="00382A62" w:rsidRDefault="00716697" w:rsidP="00D90583">
      <w:pPr>
        <w:rPr>
          <w:rFonts w:cs="Arial"/>
          <w:szCs w:val="20"/>
        </w:rPr>
      </w:pPr>
    </w:p>
    <w:p w14:paraId="2B1F4F47" w14:textId="77777777" w:rsidR="00D90583" w:rsidRPr="00382A62" w:rsidRDefault="00D90583" w:rsidP="00D90583">
      <w:pPr>
        <w:rPr>
          <w:rFonts w:cs="Arial"/>
          <w:szCs w:val="20"/>
        </w:rPr>
      </w:pPr>
    </w:p>
    <w:p w14:paraId="6B312D8F" w14:textId="77777777" w:rsidR="00D90583" w:rsidRPr="00382A62" w:rsidRDefault="00D90583" w:rsidP="00D90583">
      <w:pPr>
        <w:rPr>
          <w:rFonts w:cs="Arial"/>
          <w:szCs w:val="20"/>
        </w:rPr>
      </w:pPr>
    </w:p>
    <w:p w14:paraId="58ADADD3" w14:textId="77777777" w:rsidR="00C24BEA" w:rsidRPr="00C55BEC" w:rsidRDefault="00C24BEA" w:rsidP="00E94F71">
      <w:pPr>
        <w:pStyle w:val="Ttulo1"/>
        <w:rPr>
          <w:rFonts w:cs="Arial"/>
          <w:sz w:val="44"/>
          <w:szCs w:val="44"/>
        </w:rPr>
      </w:pPr>
      <w:bookmarkStart w:id="202" w:name="_Toc131501134"/>
      <w:bookmarkStart w:id="203" w:name="_Toc228284549"/>
      <w:r w:rsidRPr="00C55BEC">
        <w:rPr>
          <w:rFonts w:cs="Arial"/>
          <w:sz w:val="44"/>
          <w:szCs w:val="44"/>
        </w:rPr>
        <w:t>Capítulo 7.</w:t>
      </w:r>
      <w:bookmarkEnd w:id="202"/>
      <w:bookmarkEnd w:id="203"/>
      <w:r w:rsidRPr="00C55BEC">
        <w:rPr>
          <w:rFonts w:cs="Arial"/>
          <w:sz w:val="44"/>
          <w:szCs w:val="44"/>
        </w:rPr>
        <w:t xml:space="preserve"> </w:t>
      </w:r>
    </w:p>
    <w:p w14:paraId="19F260A1" w14:textId="77777777" w:rsidR="00DC07DD" w:rsidRPr="00C55BEC" w:rsidRDefault="00CC5538" w:rsidP="00E94F71">
      <w:pPr>
        <w:pStyle w:val="Ttulo1"/>
        <w:rPr>
          <w:rFonts w:cs="Arial"/>
          <w:sz w:val="44"/>
          <w:szCs w:val="44"/>
        </w:rPr>
      </w:pPr>
      <w:bookmarkStart w:id="204" w:name="_Toc131501135"/>
      <w:bookmarkStart w:id="205" w:name="_Toc228284550"/>
      <w:r w:rsidRPr="00C55BEC">
        <w:rPr>
          <w:rFonts w:cs="Arial"/>
          <w:sz w:val="44"/>
          <w:szCs w:val="44"/>
        </w:rPr>
        <w:t>Información financiera</w:t>
      </w:r>
      <w:bookmarkEnd w:id="204"/>
      <w:bookmarkEnd w:id="205"/>
    </w:p>
    <w:p w14:paraId="0271C653" w14:textId="77777777" w:rsidR="00E94F71" w:rsidRPr="00382A62" w:rsidRDefault="00E94F71">
      <w:pPr>
        <w:spacing w:line="259" w:lineRule="auto"/>
        <w:jc w:val="left"/>
        <w:rPr>
          <w:rFonts w:cs="Arial"/>
          <w:szCs w:val="20"/>
        </w:rPr>
      </w:pPr>
      <w:r w:rsidRPr="00382A62">
        <w:rPr>
          <w:rFonts w:cs="Arial"/>
          <w:szCs w:val="20"/>
        </w:rPr>
        <w:br w:type="page"/>
      </w:r>
    </w:p>
    <w:p w14:paraId="1CE28A74" w14:textId="77777777" w:rsidR="002A5086" w:rsidRPr="003A250D" w:rsidRDefault="002A5086" w:rsidP="00705162">
      <w:pPr>
        <w:pStyle w:val="Ttulo2"/>
        <w:numPr>
          <w:ilvl w:val="0"/>
          <w:numId w:val="8"/>
        </w:numPr>
        <w:tabs>
          <w:tab w:val="num" w:pos="360"/>
        </w:tabs>
        <w:ind w:left="1068" w:firstLine="0"/>
        <w:rPr>
          <w:rFonts w:cs="Arial"/>
          <w:b/>
          <w:bCs/>
          <w:sz w:val="20"/>
          <w:szCs w:val="20"/>
        </w:rPr>
      </w:pPr>
      <w:bookmarkStart w:id="206" w:name="_Toc131092935"/>
      <w:bookmarkStart w:id="207" w:name="_Toc131501136"/>
      <w:bookmarkStart w:id="208" w:name="_Toc228284551"/>
      <w:r w:rsidRPr="003A250D">
        <w:rPr>
          <w:rFonts w:cs="Arial"/>
          <w:b/>
          <w:bCs/>
          <w:sz w:val="20"/>
          <w:szCs w:val="20"/>
        </w:rPr>
        <w:lastRenderedPageBreak/>
        <w:t xml:space="preserve">Anexos al </w:t>
      </w:r>
      <w:bookmarkEnd w:id="206"/>
      <w:bookmarkEnd w:id="207"/>
      <w:r w:rsidRPr="003A250D">
        <w:rPr>
          <w:rFonts w:cs="Arial"/>
          <w:b/>
          <w:bCs/>
          <w:sz w:val="20"/>
          <w:szCs w:val="20"/>
        </w:rPr>
        <w:t>Prospecto</w:t>
      </w:r>
      <w:bookmarkEnd w:id="208"/>
      <w:r w:rsidRPr="003A250D">
        <w:rPr>
          <w:rFonts w:cs="Arial"/>
          <w:b/>
          <w:bCs/>
          <w:sz w:val="20"/>
          <w:szCs w:val="20"/>
        </w:rPr>
        <w:t xml:space="preserve"> </w:t>
      </w:r>
    </w:p>
    <w:p w14:paraId="39E63E5C" w14:textId="77777777" w:rsidR="002A5086" w:rsidRPr="00382A62" w:rsidRDefault="002A5086" w:rsidP="00705162">
      <w:pPr>
        <w:pStyle w:val="Prrafodelista"/>
        <w:numPr>
          <w:ilvl w:val="0"/>
          <w:numId w:val="9"/>
        </w:numPr>
        <w:rPr>
          <w:rFonts w:cs="Arial"/>
          <w:szCs w:val="20"/>
        </w:rPr>
      </w:pPr>
      <w:r w:rsidRPr="00382A62">
        <w:rPr>
          <w:rFonts w:cs="Arial"/>
          <w:szCs w:val="20"/>
        </w:rPr>
        <w:t>Estados Financieros Consolidados Auditados 202</w:t>
      </w:r>
      <w:r>
        <w:rPr>
          <w:rFonts w:cs="Arial"/>
          <w:szCs w:val="20"/>
        </w:rPr>
        <w:t>2</w:t>
      </w:r>
    </w:p>
    <w:p w14:paraId="50F32E6E" w14:textId="77777777" w:rsidR="002A5086" w:rsidRDefault="002A5086" w:rsidP="00705162">
      <w:pPr>
        <w:pStyle w:val="Prrafodelista"/>
        <w:numPr>
          <w:ilvl w:val="0"/>
          <w:numId w:val="9"/>
        </w:numPr>
        <w:rPr>
          <w:rFonts w:cs="Arial"/>
          <w:szCs w:val="20"/>
        </w:rPr>
      </w:pPr>
      <w:r w:rsidRPr="00382A62">
        <w:rPr>
          <w:rFonts w:cs="Arial"/>
          <w:szCs w:val="20"/>
        </w:rPr>
        <w:t>Estados Financieros Consolidados Auditados 202</w:t>
      </w:r>
      <w:r>
        <w:rPr>
          <w:rFonts w:cs="Arial"/>
          <w:szCs w:val="20"/>
        </w:rPr>
        <w:t>3</w:t>
      </w:r>
    </w:p>
    <w:p w14:paraId="1C491817" w14:textId="77777777" w:rsidR="002A5086" w:rsidRDefault="002A5086" w:rsidP="00705162">
      <w:pPr>
        <w:pStyle w:val="Prrafodelista"/>
        <w:numPr>
          <w:ilvl w:val="0"/>
          <w:numId w:val="9"/>
        </w:numPr>
        <w:rPr>
          <w:rFonts w:cs="Arial"/>
          <w:szCs w:val="20"/>
        </w:rPr>
      </w:pPr>
      <w:r w:rsidRPr="00382A62">
        <w:rPr>
          <w:rFonts w:cs="Arial"/>
          <w:szCs w:val="20"/>
        </w:rPr>
        <w:t>Estados Financieros Consolidados Auditados 20</w:t>
      </w:r>
      <w:r>
        <w:rPr>
          <w:rFonts w:cs="Arial"/>
          <w:szCs w:val="20"/>
        </w:rPr>
        <w:t>24</w:t>
      </w:r>
    </w:p>
    <w:p w14:paraId="3B2DF3F0" w14:textId="77777777" w:rsidR="002A5086" w:rsidRDefault="002A5086" w:rsidP="00705162">
      <w:pPr>
        <w:pStyle w:val="Prrafodelista"/>
        <w:numPr>
          <w:ilvl w:val="0"/>
          <w:numId w:val="9"/>
        </w:numPr>
        <w:rPr>
          <w:rFonts w:cs="Arial"/>
          <w:szCs w:val="20"/>
        </w:rPr>
      </w:pPr>
      <w:r>
        <w:rPr>
          <w:rFonts w:cs="Arial"/>
          <w:szCs w:val="20"/>
        </w:rPr>
        <w:t>Estados Financieros Consolidados Auditados 2025</w:t>
      </w:r>
    </w:p>
    <w:p w14:paraId="67ACFFDB" w14:textId="77777777" w:rsidR="002A5086" w:rsidRDefault="002A5086" w:rsidP="00705162">
      <w:pPr>
        <w:pStyle w:val="Prrafodelista"/>
        <w:numPr>
          <w:ilvl w:val="0"/>
          <w:numId w:val="9"/>
        </w:numPr>
        <w:rPr>
          <w:rFonts w:cs="Arial"/>
          <w:szCs w:val="20"/>
        </w:rPr>
      </w:pPr>
      <w:r>
        <w:rPr>
          <w:rFonts w:cs="Arial"/>
          <w:szCs w:val="20"/>
        </w:rPr>
        <w:t xml:space="preserve">Reporte Integrado 2025 disponible en el enlace </w:t>
      </w:r>
      <w:hyperlink r:id="rId35" w:history="1">
        <w:r w:rsidRPr="00A75405">
          <w:rPr>
            <w:rStyle w:val="Hipervnculo"/>
            <w:rFonts w:cs="Arial"/>
            <w:szCs w:val="20"/>
          </w:rPr>
          <w:t>www.fifcosostenible.com</w:t>
        </w:r>
      </w:hyperlink>
    </w:p>
    <w:p w14:paraId="72E06493" w14:textId="77777777" w:rsidR="002A5086" w:rsidRPr="00382A62" w:rsidRDefault="002A5086" w:rsidP="002A5086">
      <w:pPr>
        <w:rPr>
          <w:rFonts w:cs="Arial"/>
          <w:szCs w:val="20"/>
        </w:rPr>
      </w:pPr>
    </w:p>
    <w:p w14:paraId="257F4A73" w14:textId="77777777" w:rsidR="002A5086" w:rsidRPr="003A250D" w:rsidRDefault="002A5086" w:rsidP="00705162">
      <w:pPr>
        <w:pStyle w:val="Ttulo2"/>
        <w:numPr>
          <w:ilvl w:val="0"/>
          <w:numId w:val="8"/>
        </w:numPr>
        <w:tabs>
          <w:tab w:val="num" w:pos="360"/>
        </w:tabs>
        <w:ind w:left="1068" w:firstLine="0"/>
        <w:rPr>
          <w:rFonts w:cs="Arial"/>
          <w:b/>
          <w:bCs/>
          <w:sz w:val="20"/>
          <w:szCs w:val="20"/>
        </w:rPr>
      </w:pPr>
      <w:bookmarkStart w:id="209" w:name="_Toc131092936"/>
      <w:bookmarkStart w:id="210" w:name="_Toc131501137"/>
      <w:bookmarkStart w:id="211" w:name="_Toc228284552"/>
      <w:r w:rsidRPr="003A250D">
        <w:rPr>
          <w:rFonts w:cs="Arial"/>
          <w:b/>
          <w:bCs/>
          <w:sz w:val="20"/>
          <w:szCs w:val="20"/>
        </w:rPr>
        <w:t>Periodicidad de la información a los inversionistas</w:t>
      </w:r>
      <w:bookmarkEnd w:id="209"/>
      <w:bookmarkEnd w:id="210"/>
      <w:bookmarkEnd w:id="211"/>
    </w:p>
    <w:p w14:paraId="1F57D8C0" w14:textId="77777777" w:rsidR="002A5086" w:rsidRPr="00382A62" w:rsidRDefault="002A5086" w:rsidP="002A5086">
      <w:pPr>
        <w:rPr>
          <w:rFonts w:cs="Arial"/>
          <w:szCs w:val="20"/>
        </w:rPr>
      </w:pPr>
      <w:r w:rsidRPr="00382A62">
        <w:rPr>
          <w:rFonts w:cs="Arial"/>
          <w:szCs w:val="20"/>
        </w:rPr>
        <w:t>Señor inversionista</w:t>
      </w:r>
      <w:r>
        <w:rPr>
          <w:rFonts w:cs="Arial"/>
          <w:szCs w:val="20"/>
        </w:rPr>
        <w:t>.</w:t>
      </w:r>
      <w:r w:rsidRPr="00382A62">
        <w:rPr>
          <w:rFonts w:cs="Arial"/>
          <w:szCs w:val="20"/>
        </w:rPr>
        <w:t xml:space="preserve"> la siguiente información sobre la empresa y su situación financiera estará a disposición en la empresa emisora y en la Superintendencia General de Valores para su consulta: </w:t>
      </w:r>
    </w:p>
    <w:p w14:paraId="54FA7D60" w14:textId="77777777" w:rsidR="002B43BC" w:rsidRPr="00382A62" w:rsidRDefault="002B43BC" w:rsidP="002B43BC">
      <w:pPr>
        <w:pStyle w:val="Prrafodelista"/>
        <w:numPr>
          <w:ilvl w:val="0"/>
          <w:numId w:val="1"/>
        </w:numPr>
        <w:rPr>
          <w:rFonts w:cs="Arial"/>
          <w:szCs w:val="20"/>
        </w:rPr>
      </w:pPr>
      <w:r w:rsidRPr="00382A62">
        <w:rPr>
          <w:rFonts w:cs="Arial"/>
          <w:szCs w:val="20"/>
        </w:rPr>
        <w:t xml:space="preserve">Hechos relevantes en el momento en que la empresa tenga conocimiento del evento. </w:t>
      </w:r>
    </w:p>
    <w:p w14:paraId="28A8A6EA" w14:textId="77777777" w:rsidR="002B43BC" w:rsidRPr="00382A62" w:rsidRDefault="002B43BC" w:rsidP="002B43BC">
      <w:pPr>
        <w:pStyle w:val="Prrafodelista"/>
        <w:numPr>
          <w:ilvl w:val="0"/>
          <w:numId w:val="1"/>
        </w:numPr>
        <w:rPr>
          <w:rFonts w:cs="Arial"/>
          <w:szCs w:val="20"/>
        </w:rPr>
      </w:pPr>
      <w:r w:rsidRPr="00382A62">
        <w:rPr>
          <w:rFonts w:cs="Arial"/>
          <w:szCs w:val="20"/>
        </w:rPr>
        <w:t xml:space="preserve">Prospecto actualizado con la última información a disposición de la empresa. </w:t>
      </w:r>
    </w:p>
    <w:p w14:paraId="69182D15" w14:textId="77777777" w:rsidR="002B43BC" w:rsidRPr="00382A62" w:rsidRDefault="002B43BC" w:rsidP="002B43BC">
      <w:pPr>
        <w:pStyle w:val="Prrafodelista"/>
        <w:numPr>
          <w:ilvl w:val="0"/>
          <w:numId w:val="1"/>
        </w:numPr>
        <w:rPr>
          <w:rFonts w:cs="Arial"/>
          <w:szCs w:val="20"/>
        </w:rPr>
      </w:pPr>
      <w:r w:rsidRPr="00382A62">
        <w:rPr>
          <w:rFonts w:cs="Arial"/>
          <w:szCs w:val="20"/>
        </w:rPr>
        <w:t>Estados financieros trimestrales.</w:t>
      </w:r>
    </w:p>
    <w:p w14:paraId="5F8662CE" w14:textId="77777777" w:rsidR="002B43BC" w:rsidRPr="00382A62" w:rsidRDefault="002B43BC" w:rsidP="002B43BC">
      <w:pPr>
        <w:pStyle w:val="Prrafodelista"/>
        <w:numPr>
          <w:ilvl w:val="0"/>
          <w:numId w:val="1"/>
        </w:numPr>
        <w:rPr>
          <w:rFonts w:cs="Arial"/>
          <w:szCs w:val="20"/>
        </w:rPr>
      </w:pPr>
      <w:r w:rsidRPr="00382A62">
        <w:rPr>
          <w:rFonts w:cs="Arial"/>
          <w:szCs w:val="20"/>
        </w:rPr>
        <w:t xml:space="preserve">Estados financieros auditados anuales. </w:t>
      </w:r>
    </w:p>
    <w:p w14:paraId="5CC16E25" w14:textId="3BD14950" w:rsidR="002A5086" w:rsidRPr="00382A62" w:rsidRDefault="002A5086" w:rsidP="002A5086">
      <w:pPr>
        <w:pStyle w:val="Prrafodelista"/>
        <w:numPr>
          <w:ilvl w:val="0"/>
          <w:numId w:val="1"/>
        </w:numPr>
        <w:rPr>
          <w:rFonts w:cs="Arial"/>
          <w:szCs w:val="20"/>
        </w:rPr>
      </w:pPr>
      <w:r w:rsidRPr="00382A62">
        <w:rPr>
          <w:rFonts w:cs="Arial"/>
          <w:szCs w:val="20"/>
        </w:rPr>
        <w:t>Estados financieros trimestrales.</w:t>
      </w:r>
    </w:p>
    <w:p w14:paraId="03AB6CAB" w14:textId="04D2C6DF" w:rsidR="002A5086" w:rsidRPr="00382A62" w:rsidRDefault="002A5086" w:rsidP="002A5086">
      <w:pPr>
        <w:pStyle w:val="Prrafodelista"/>
        <w:numPr>
          <w:ilvl w:val="0"/>
          <w:numId w:val="1"/>
        </w:numPr>
        <w:rPr>
          <w:rFonts w:cs="Arial"/>
          <w:szCs w:val="20"/>
        </w:rPr>
      </w:pPr>
      <w:r w:rsidRPr="00382A62">
        <w:rPr>
          <w:rFonts w:cs="Arial"/>
          <w:szCs w:val="20"/>
        </w:rPr>
        <w:t xml:space="preserve">Estados financieros auditados anuales. </w:t>
      </w:r>
    </w:p>
    <w:p w14:paraId="62748CD3" w14:textId="6CCB9110" w:rsidR="002A5086" w:rsidRDefault="002A5086" w:rsidP="002A5086"/>
    <w:p w14:paraId="599B9EDB" w14:textId="7CFBA1E8" w:rsidR="005814C4" w:rsidRDefault="005814C4" w:rsidP="001C4F79">
      <w:pPr>
        <w:rPr>
          <w:rFonts w:cs="Arial"/>
          <w:noProof/>
          <w:szCs w:val="20"/>
        </w:rPr>
      </w:pPr>
    </w:p>
    <w:p w14:paraId="62FB86F3" w14:textId="748BC5CB" w:rsidR="005814C4" w:rsidRDefault="005814C4" w:rsidP="001C4F79">
      <w:pPr>
        <w:rPr>
          <w:rFonts w:cs="Arial"/>
          <w:noProof/>
          <w:szCs w:val="20"/>
        </w:rPr>
      </w:pPr>
    </w:p>
    <w:p w14:paraId="39ABC58B" w14:textId="0E412D00" w:rsidR="005814C4" w:rsidRDefault="005814C4" w:rsidP="001C4F79">
      <w:pPr>
        <w:rPr>
          <w:rFonts w:cs="Arial"/>
          <w:noProof/>
          <w:szCs w:val="20"/>
        </w:rPr>
      </w:pPr>
    </w:p>
    <w:p w14:paraId="08E8DE62" w14:textId="473F4D56" w:rsidR="005814C4" w:rsidRDefault="005814C4" w:rsidP="001C4F79">
      <w:pPr>
        <w:rPr>
          <w:rFonts w:cs="Arial"/>
          <w:noProof/>
          <w:szCs w:val="20"/>
        </w:rPr>
      </w:pPr>
    </w:p>
    <w:p w14:paraId="1381FE25" w14:textId="7390AFE3" w:rsidR="005814C4" w:rsidRDefault="005814C4" w:rsidP="001C4F79">
      <w:pPr>
        <w:rPr>
          <w:rFonts w:cs="Arial"/>
          <w:noProof/>
          <w:szCs w:val="20"/>
        </w:rPr>
      </w:pPr>
    </w:p>
    <w:p w14:paraId="72E2AE4C" w14:textId="5E83DC28" w:rsidR="005814C4" w:rsidRDefault="005814C4" w:rsidP="001C4F79">
      <w:pPr>
        <w:rPr>
          <w:rFonts w:cs="Arial"/>
          <w:noProof/>
          <w:szCs w:val="20"/>
        </w:rPr>
      </w:pPr>
    </w:p>
    <w:p w14:paraId="41D5B2E5" w14:textId="4F8E8058" w:rsidR="006578A7" w:rsidRDefault="0038575E" w:rsidP="001C4F79">
      <w:pPr>
        <w:rPr>
          <w:rFonts w:cs="Arial"/>
          <w:noProof/>
          <w:szCs w:val="20"/>
        </w:rPr>
      </w:pPr>
      <w:r w:rsidRPr="00382A62">
        <w:rPr>
          <w:rFonts w:cs="Arial"/>
          <w:noProof/>
          <w:szCs w:val="20"/>
        </w:rPr>
        <w:drawing>
          <wp:anchor distT="0" distB="0" distL="114300" distR="114300" simplePos="0" relativeHeight="251673609" behindDoc="0" locked="0" layoutInCell="1" allowOverlap="1" wp14:anchorId="5512B124" wp14:editId="7F1339E1">
            <wp:simplePos x="0" y="0"/>
            <wp:positionH relativeFrom="page">
              <wp:posOffset>4549994</wp:posOffset>
            </wp:positionH>
            <wp:positionV relativeFrom="paragraph">
              <wp:posOffset>-655583</wp:posOffset>
            </wp:positionV>
            <wp:extent cx="3390900" cy="1377588"/>
            <wp:effectExtent l="0" t="0" r="0" b="0"/>
            <wp:wrapNone/>
            <wp:docPr id="374186558" name="Imagen 374186558" descr="Dibujo en blanco y negro&#10;&#10;Descripción generada automáticamente con confianza baj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 name="Imagen 47" descr="Dibujo en blanco y negro&#10;&#10;Descripción generada automáticamente con confianza baja"/>
                    <pic:cNvPicPr>
                      <a:picLocks noChangeAspect="1" noChangeArrowheads="1"/>
                    </pic:cNvPicPr>
                  </pic:nvPicPr>
                  <pic:blipFill>
                    <a:blip r:embed="rId12" cstate="screen">
                      <a:extLst>
                        <a:ext uri="{28A0092B-C50C-407E-A947-70E740481C1C}">
                          <a14:useLocalDpi xmlns:a14="http://schemas.microsoft.com/office/drawing/2010/main"/>
                        </a:ext>
                      </a:extLst>
                    </a:blip>
                    <a:srcRect/>
                    <a:stretch>
                      <a:fillRect/>
                    </a:stretch>
                  </pic:blipFill>
                  <pic:spPr bwMode="auto">
                    <a:xfrm>
                      <a:off x="0" y="0"/>
                      <a:ext cx="3390900" cy="1377588"/>
                    </a:xfrm>
                    <a:prstGeom prst="rect">
                      <a:avLst/>
                    </a:prstGeom>
                    <a:noFill/>
                  </pic:spPr>
                </pic:pic>
              </a:graphicData>
            </a:graphic>
            <wp14:sizeRelH relativeFrom="margin">
              <wp14:pctWidth>0</wp14:pctWidth>
            </wp14:sizeRelH>
            <wp14:sizeRelV relativeFrom="margin">
              <wp14:pctHeight>0</wp14:pctHeight>
            </wp14:sizeRelV>
          </wp:anchor>
        </w:drawing>
      </w:r>
    </w:p>
    <w:p w14:paraId="406352F5" w14:textId="06A33F4F" w:rsidR="006578A7" w:rsidRDefault="006578A7" w:rsidP="001C4F79">
      <w:pPr>
        <w:rPr>
          <w:rFonts w:cs="Arial"/>
          <w:noProof/>
          <w:szCs w:val="20"/>
        </w:rPr>
      </w:pPr>
    </w:p>
    <w:p w14:paraId="2B49B9CF" w14:textId="31E477F0" w:rsidR="00381EBA" w:rsidRPr="00382A62" w:rsidRDefault="00381EBA" w:rsidP="001C4F79">
      <w:pPr>
        <w:rPr>
          <w:rFonts w:cs="Arial"/>
          <w:szCs w:val="20"/>
        </w:rPr>
      </w:pPr>
    </w:p>
    <w:sectPr w:rsidR="00381EBA" w:rsidRPr="00382A62" w:rsidSect="00183C80">
      <w:headerReference w:type="default" r:id="rId36"/>
      <w:footerReference w:type="default" r:id="rId37"/>
      <w:pgSz w:w="12240" w:h="15840"/>
      <w:pgMar w:top="1440" w:right="1080" w:bottom="1440" w:left="108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7C3E60" w14:textId="77777777" w:rsidR="00FE71BE" w:rsidRDefault="00FE71BE" w:rsidP="00F67E77">
      <w:pPr>
        <w:spacing w:after="0" w:line="240" w:lineRule="auto"/>
      </w:pPr>
      <w:r>
        <w:separator/>
      </w:r>
    </w:p>
  </w:endnote>
  <w:endnote w:type="continuationSeparator" w:id="0">
    <w:p w14:paraId="6432BF95" w14:textId="77777777" w:rsidR="00FE71BE" w:rsidRDefault="00FE71BE" w:rsidP="00F67E77">
      <w:pPr>
        <w:spacing w:after="0" w:line="240" w:lineRule="auto"/>
      </w:pPr>
      <w:r>
        <w:continuationSeparator/>
      </w:r>
    </w:p>
  </w:endnote>
  <w:endnote w:type="continuationNotice" w:id="1">
    <w:p w14:paraId="5431A3E0" w14:textId="77777777" w:rsidR="00FE71BE" w:rsidRDefault="00FE71B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4DF1F2" w14:textId="77777777" w:rsidR="00A427D0" w:rsidRDefault="00A427D0" w:rsidP="00653250">
    <w:pPr>
      <w:pStyle w:val="Piedepgina"/>
      <w:jc w:val="left"/>
    </w:pPr>
    <w:r>
      <w:rPr>
        <w:rFonts w:hint="eastAsia"/>
        <w:noProof/>
      </w:rPr>
      <w:drawing>
        <wp:anchor distT="0" distB="0" distL="114300" distR="114300" simplePos="0" relativeHeight="251658240" behindDoc="0" locked="0" layoutInCell="1" allowOverlap="1" wp14:anchorId="16F5B4C8" wp14:editId="6B250FD4">
          <wp:simplePos x="0" y="0"/>
          <wp:positionH relativeFrom="page">
            <wp:align>left</wp:align>
          </wp:positionH>
          <wp:positionV relativeFrom="paragraph">
            <wp:posOffset>-328295</wp:posOffset>
          </wp:positionV>
          <wp:extent cx="6972300" cy="409575"/>
          <wp:effectExtent l="0" t="0" r="0" b="9525"/>
          <wp:wrapNone/>
          <wp:docPr id="2"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tratos-2014-brand-papeleria-3.jpg"/>
                  <pic:cNvPicPr/>
                </pic:nvPicPr>
                <pic:blipFill rotWithShape="1">
                  <a:blip r:embed="rId1">
                    <a:extLst>
                      <a:ext uri="{28A0092B-C50C-407E-A947-70E740481C1C}">
                        <a14:useLocalDpi xmlns:a14="http://schemas.microsoft.com/office/drawing/2010/main" val="0"/>
                      </a:ext>
                    </a:extLst>
                  </a:blip>
                  <a:srcRect t="90193" b="4051"/>
                  <a:stretch/>
                </pic:blipFill>
                <pic:spPr bwMode="auto">
                  <a:xfrm>
                    <a:off x="0" y="0"/>
                    <a:ext cx="6972300" cy="40957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2D2C9F" w14:textId="77777777" w:rsidR="00FE71BE" w:rsidRDefault="00FE71BE" w:rsidP="00F67E77">
      <w:pPr>
        <w:spacing w:after="0" w:line="240" w:lineRule="auto"/>
      </w:pPr>
      <w:r>
        <w:separator/>
      </w:r>
    </w:p>
  </w:footnote>
  <w:footnote w:type="continuationSeparator" w:id="0">
    <w:p w14:paraId="0E3D2669" w14:textId="77777777" w:rsidR="00FE71BE" w:rsidRDefault="00FE71BE" w:rsidP="00F67E77">
      <w:pPr>
        <w:spacing w:after="0" w:line="240" w:lineRule="auto"/>
      </w:pPr>
      <w:r>
        <w:continuationSeparator/>
      </w:r>
    </w:p>
  </w:footnote>
  <w:footnote w:type="continuationNotice" w:id="1">
    <w:p w14:paraId="597F9462" w14:textId="77777777" w:rsidR="00FE71BE" w:rsidRDefault="00FE71BE">
      <w:pPr>
        <w:spacing w:after="0" w:line="240" w:lineRule="auto"/>
      </w:pPr>
    </w:p>
  </w:footnote>
  <w:footnote w:id="2">
    <w:p w14:paraId="16822549" w14:textId="44B5E5B7" w:rsidR="007605E6" w:rsidRPr="00FD0ABD" w:rsidRDefault="007605E6" w:rsidP="007605E6">
      <w:pPr>
        <w:pStyle w:val="Textonotapie"/>
        <w:rPr>
          <w:lang w:val="es-ES"/>
        </w:rPr>
      </w:pPr>
      <w:r w:rsidRPr="00B858A7">
        <w:rPr>
          <w:rStyle w:val="Refdenotaalpie"/>
        </w:rPr>
        <w:footnoteRef/>
      </w:r>
      <w:r w:rsidRPr="00B858A7">
        <w:t xml:space="preserve"> </w:t>
      </w:r>
      <w:r w:rsidRPr="002F706B">
        <w:rPr>
          <w:sz w:val="14"/>
          <w:szCs w:val="14"/>
        </w:rPr>
        <w:t>Las variaciones que se muestran en esta sección corresponden al comparativo 202</w:t>
      </w:r>
      <w:r w:rsidR="00926A35">
        <w:rPr>
          <w:sz w:val="14"/>
          <w:szCs w:val="14"/>
        </w:rPr>
        <w:t>4</w:t>
      </w:r>
      <w:r w:rsidRPr="002F706B">
        <w:rPr>
          <w:sz w:val="14"/>
          <w:szCs w:val="14"/>
        </w:rPr>
        <w:t xml:space="preserve"> vs. 202</w:t>
      </w:r>
      <w:r w:rsidR="00926A35">
        <w:rPr>
          <w:sz w:val="14"/>
          <w:szCs w:val="14"/>
        </w:rPr>
        <w:t>5</w:t>
      </w:r>
      <w:r w:rsidRPr="00B858A7">
        <w:rPr>
          <w:sz w:val="18"/>
          <w:szCs w:val="18"/>
        </w:rPr>
        <w:t>.</w:t>
      </w:r>
    </w:p>
  </w:footnote>
  <w:footnote w:id="3">
    <w:p w14:paraId="47AD9906" w14:textId="77777777" w:rsidR="00171355" w:rsidRPr="00CF5636" w:rsidRDefault="00171355" w:rsidP="00171355">
      <w:pPr>
        <w:pStyle w:val="Textonotapie"/>
      </w:pPr>
      <w:r>
        <w:rPr>
          <w:rStyle w:val="Refdenotaalpie"/>
        </w:rPr>
        <w:footnoteRef/>
      </w:r>
      <w:r>
        <w:t xml:space="preserve"> </w:t>
      </w:r>
      <w:r w:rsidRPr="00CC4362">
        <w:rPr>
          <w:sz w:val="18"/>
          <w:szCs w:val="18"/>
        </w:rPr>
        <w:t>Al 31 de diciembre de 2025 y 2024, se utilizaron los tipos de cambio de ¢501,42 y ¢512,73 por US$1,00, respectivamente, tanto para valorar los activos y pasivos monetarios denominados en moneda extranjera</w:t>
      </w:r>
    </w:p>
  </w:footnote>
  <w:footnote w:id="4">
    <w:p w14:paraId="1B231B23" w14:textId="77777777" w:rsidR="007605E6" w:rsidRPr="006C1922" w:rsidRDefault="007605E6" w:rsidP="007605E6">
      <w:pPr>
        <w:pStyle w:val="Textonotapie"/>
        <w:rPr>
          <w:lang w:val="es-ES"/>
        </w:rPr>
      </w:pPr>
      <w:r>
        <w:rPr>
          <w:rStyle w:val="Refdenotaalpie"/>
        </w:rPr>
        <w:footnoteRef/>
      </w:r>
      <w:r>
        <w:t xml:space="preserve"> </w:t>
      </w:r>
      <w:r w:rsidRPr="005E1D28">
        <w:rPr>
          <w:sz w:val="18"/>
          <w:szCs w:val="18"/>
          <w:lang w:val="es-ES"/>
        </w:rPr>
        <w:t>Contempla: Personas Físicas Extranjeras Residentes, Personas Físicas Extranjeras No Residentes y Personas Jurídicas Extranjeras</w:t>
      </w:r>
      <w:r>
        <w:rPr>
          <w:lang w:val="es-ES"/>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aconcuadrcu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552"/>
      <w:gridCol w:w="5103"/>
      <w:gridCol w:w="2415"/>
    </w:tblGrid>
    <w:tr w:rsidR="00A427D0" w:rsidRPr="003173E0" w14:paraId="6399C158" w14:textId="77777777" w:rsidTr="004B6579">
      <w:tc>
        <w:tcPr>
          <w:tcW w:w="2552" w:type="dxa"/>
          <w:vAlign w:val="center"/>
        </w:tcPr>
        <w:p w14:paraId="1985CD6F" w14:textId="77777777" w:rsidR="00A427D0" w:rsidRPr="003173E0" w:rsidRDefault="00A427D0" w:rsidP="007C2650">
          <w:pPr>
            <w:pStyle w:val="Encabezado"/>
            <w:jc w:val="left"/>
          </w:pPr>
          <w:r w:rsidRPr="003173E0">
            <w:rPr>
              <w:noProof/>
            </w:rPr>
            <w:drawing>
              <wp:inline distT="0" distB="0" distL="0" distR="0" wp14:anchorId="29DC2600" wp14:editId="7DAAA7D6">
                <wp:extent cx="724072" cy="294106"/>
                <wp:effectExtent l="0" t="0" r="0" b="0"/>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Logo FIFCO nuevo png.png"/>
                        <pic:cNvPicPr/>
                      </pic:nvPicPr>
                      <pic:blipFill>
                        <a:blip r:embed="rId1">
                          <a:extLst>
                            <a:ext uri="{28A0092B-C50C-407E-A947-70E740481C1C}">
                              <a14:useLocalDpi xmlns:a14="http://schemas.microsoft.com/office/drawing/2010/main" val="0"/>
                            </a:ext>
                          </a:extLst>
                        </a:blip>
                        <a:stretch>
                          <a:fillRect/>
                        </a:stretch>
                      </pic:blipFill>
                      <pic:spPr>
                        <a:xfrm>
                          <a:off x="0" y="0"/>
                          <a:ext cx="773818" cy="314312"/>
                        </a:xfrm>
                        <a:prstGeom prst="rect">
                          <a:avLst/>
                        </a:prstGeom>
                      </pic:spPr>
                    </pic:pic>
                  </a:graphicData>
                </a:graphic>
              </wp:inline>
            </w:drawing>
          </w:r>
        </w:p>
      </w:tc>
      <w:tc>
        <w:tcPr>
          <w:tcW w:w="5103" w:type="dxa"/>
          <w:vAlign w:val="center"/>
        </w:tcPr>
        <w:p w14:paraId="3D26CD14" w14:textId="77777777" w:rsidR="00A427D0" w:rsidRPr="001C4F79" w:rsidRDefault="00A427D0" w:rsidP="004B6579">
          <w:pPr>
            <w:pStyle w:val="Encabezado"/>
            <w:jc w:val="center"/>
            <w:rPr>
              <w:i/>
              <w:iCs/>
              <w:lang w:val="en-US"/>
            </w:rPr>
          </w:pPr>
          <w:r w:rsidRPr="001C4F79">
            <w:rPr>
              <w:i/>
              <w:iCs/>
              <w:sz w:val="18"/>
              <w:szCs w:val="21"/>
              <w:lang w:val="en-US"/>
            </w:rPr>
            <w:t>Florida Ice and Farm Company S.A. - Prospecto</w:t>
          </w:r>
        </w:p>
      </w:tc>
      <w:tc>
        <w:tcPr>
          <w:tcW w:w="2415" w:type="dxa"/>
          <w:vAlign w:val="center"/>
        </w:tcPr>
        <w:p w14:paraId="1496431F" w14:textId="77777777" w:rsidR="00A427D0" w:rsidRPr="003173E0" w:rsidRDefault="00A427D0" w:rsidP="007C2650">
          <w:pPr>
            <w:pStyle w:val="Encabezado"/>
            <w:jc w:val="right"/>
            <w:rPr>
              <w:sz w:val="18"/>
              <w:szCs w:val="20"/>
            </w:rPr>
          </w:pPr>
          <w:r w:rsidRPr="003173E0">
            <w:rPr>
              <w:sz w:val="18"/>
              <w:szCs w:val="20"/>
            </w:rPr>
            <w:fldChar w:fldCharType="begin"/>
          </w:r>
          <w:r w:rsidRPr="003173E0">
            <w:rPr>
              <w:sz w:val="18"/>
              <w:szCs w:val="20"/>
            </w:rPr>
            <w:instrText xml:space="preserve"> PAGE  \* Arabic  \* MERGEFORMAT </w:instrText>
          </w:r>
          <w:r w:rsidRPr="003173E0">
            <w:rPr>
              <w:sz w:val="18"/>
              <w:szCs w:val="20"/>
            </w:rPr>
            <w:fldChar w:fldCharType="separate"/>
          </w:r>
          <w:r w:rsidRPr="003173E0">
            <w:rPr>
              <w:noProof/>
              <w:sz w:val="18"/>
              <w:szCs w:val="20"/>
            </w:rPr>
            <w:t>3</w:t>
          </w:r>
          <w:r w:rsidRPr="003173E0">
            <w:rPr>
              <w:sz w:val="18"/>
              <w:szCs w:val="20"/>
            </w:rPr>
            <w:fldChar w:fldCharType="end"/>
          </w:r>
          <w:r w:rsidRPr="003173E0">
            <w:rPr>
              <w:sz w:val="18"/>
              <w:szCs w:val="20"/>
            </w:rPr>
            <w:t xml:space="preserve"> de </w:t>
          </w:r>
          <w:r w:rsidRPr="003173E0">
            <w:rPr>
              <w:sz w:val="18"/>
              <w:szCs w:val="20"/>
            </w:rPr>
            <w:fldChar w:fldCharType="begin"/>
          </w:r>
          <w:r w:rsidRPr="003173E0">
            <w:rPr>
              <w:sz w:val="18"/>
              <w:szCs w:val="20"/>
            </w:rPr>
            <w:instrText xml:space="preserve"> NUMPAGES  \* Arabic  \* MERGEFORMAT </w:instrText>
          </w:r>
          <w:r w:rsidRPr="003173E0">
            <w:rPr>
              <w:sz w:val="18"/>
              <w:szCs w:val="20"/>
            </w:rPr>
            <w:fldChar w:fldCharType="separate"/>
          </w:r>
          <w:r w:rsidRPr="003173E0">
            <w:rPr>
              <w:noProof/>
              <w:sz w:val="18"/>
              <w:szCs w:val="20"/>
            </w:rPr>
            <w:t>31</w:t>
          </w:r>
          <w:r w:rsidRPr="003173E0">
            <w:rPr>
              <w:sz w:val="18"/>
              <w:szCs w:val="20"/>
            </w:rPr>
            <w:fldChar w:fldCharType="end"/>
          </w:r>
        </w:p>
      </w:tc>
    </w:tr>
  </w:tbl>
  <w:p w14:paraId="1C9B38F1" w14:textId="77777777" w:rsidR="00A427D0" w:rsidRPr="003C430D" w:rsidRDefault="00A427D0">
    <w:pPr>
      <w:pStyle w:val="Encabezado"/>
      <w:rPr>
        <w:lang w:val="es-ES"/>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F62EAB"/>
    <w:multiLevelType w:val="hybridMultilevel"/>
    <w:tmpl w:val="25E8B882"/>
    <w:lvl w:ilvl="0" w:tplc="580A0001">
      <w:start w:val="1"/>
      <w:numFmt w:val="bullet"/>
      <w:lvlText w:val=""/>
      <w:lvlJc w:val="left"/>
      <w:pPr>
        <w:ind w:left="732" w:hanging="360"/>
      </w:pPr>
      <w:rPr>
        <w:rFonts w:ascii="Symbol" w:hAnsi="Symbol" w:hint="default"/>
      </w:rPr>
    </w:lvl>
    <w:lvl w:ilvl="1" w:tplc="580A0003" w:tentative="1">
      <w:start w:val="1"/>
      <w:numFmt w:val="bullet"/>
      <w:lvlText w:val="o"/>
      <w:lvlJc w:val="left"/>
      <w:pPr>
        <w:ind w:left="1452" w:hanging="360"/>
      </w:pPr>
      <w:rPr>
        <w:rFonts w:ascii="Courier New" w:hAnsi="Courier New" w:cs="Courier New" w:hint="default"/>
      </w:rPr>
    </w:lvl>
    <w:lvl w:ilvl="2" w:tplc="580A0005" w:tentative="1">
      <w:start w:val="1"/>
      <w:numFmt w:val="bullet"/>
      <w:lvlText w:val=""/>
      <w:lvlJc w:val="left"/>
      <w:pPr>
        <w:ind w:left="2172" w:hanging="360"/>
      </w:pPr>
      <w:rPr>
        <w:rFonts w:ascii="Wingdings" w:hAnsi="Wingdings" w:hint="default"/>
      </w:rPr>
    </w:lvl>
    <w:lvl w:ilvl="3" w:tplc="580A0001" w:tentative="1">
      <w:start w:val="1"/>
      <w:numFmt w:val="bullet"/>
      <w:lvlText w:val=""/>
      <w:lvlJc w:val="left"/>
      <w:pPr>
        <w:ind w:left="2892" w:hanging="360"/>
      </w:pPr>
      <w:rPr>
        <w:rFonts w:ascii="Symbol" w:hAnsi="Symbol" w:hint="default"/>
      </w:rPr>
    </w:lvl>
    <w:lvl w:ilvl="4" w:tplc="580A0003" w:tentative="1">
      <w:start w:val="1"/>
      <w:numFmt w:val="bullet"/>
      <w:lvlText w:val="o"/>
      <w:lvlJc w:val="left"/>
      <w:pPr>
        <w:ind w:left="3612" w:hanging="360"/>
      </w:pPr>
      <w:rPr>
        <w:rFonts w:ascii="Courier New" w:hAnsi="Courier New" w:cs="Courier New" w:hint="default"/>
      </w:rPr>
    </w:lvl>
    <w:lvl w:ilvl="5" w:tplc="580A0005" w:tentative="1">
      <w:start w:val="1"/>
      <w:numFmt w:val="bullet"/>
      <w:lvlText w:val=""/>
      <w:lvlJc w:val="left"/>
      <w:pPr>
        <w:ind w:left="4332" w:hanging="360"/>
      </w:pPr>
      <w:rPr>
        <w:rFonts w:ascii="Wingdings" w:hAnsi="Wingdings" w:hint="default"/>
      </w:rPr>
    </w:lvl>
    <w:lvl w:ilvl="6" w:tplc="580A0001" w:tentative="1">
      <w:start w:val="1"/>
      <w:numFmt w:val="bullet"/>
      <w:lvlText w:val=""/>
      <w:lvlJc w:val="left"/>
      <w:pPr>
        <w:ind w:left="5052" w:hanging="360"/>
      </w:pPr>
      <w:rPr>
        <w:rFonts w:ascii="Symbol" w:hAnsi="Symbol" w:hint="default"/>
      </w:rPr>
    </w:lvl>
    <w:lvl w:ilvl="7" w:tplc="580A0003" w:tentative="1">
      <w:start w:val="1"/>
      <w:numFmt w:val="bullet"/>
      <w:lvlText w:val="o"/>
      <w:lvlJc w:val="left"/>
      <w:pPr>
        <w:ind w:left="5772" w:hanging="360"/>
      </w:pPr>
      <w:rPr>
        <w:rFonts w:ascii="Courier New" w:hAnsi="Courier New" w:cs="Courier New" w:hint="default"/>
      </w:rPr>
    </w:lvl>
    <w:lvl w:ilvl="8" w:tplc="580A0005" w:tentative="1">
      <w:start w:val="1"/>
      <w:numFmt w:val="bullet"/>
      <w:lvlText w:val=""/>
      <w:lvlJc w:val="left"/>
      <w:pPr>
        <w:ind w:left="6492" w:hanging="360"/>
      </w:pPr>
      <w:rPr>
        <w:rFonts w:ascii="Wingdings" w:hAnsi="Wingdings" w:hint="default"/>
      </w:rPr>
    </w:lvl>
  </w:abstractNum>
  <w:abstractNum w:abstractNumId="1" w15:restartNumberingAfterBreak="0">
    <w:nsid w:val="0489370E"/>
    <w:multiLevelType w:val="multilevel"/>
    <w:tmpl w:val="3EB052BE"/>
    <w:lvl w:ilvl="0">
      <w:start w:val="1"/>
      <w:numFmt w:val="decimal"/>
      <w:lvlText w:val="%1."/>
      <w:lvlJc w:val="left"/>
      <w:pPr>
        <w:tabs>
          <w:tab w:val="num" w:pos="720"/>
        </w:tabs>
        <w:ind w:left="720" w:hanging="360"/>
      </w:pPr>
      <w:rPr>
        <w:rFonts w:hint="default"/>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2" w15:restartNumberingAfterBreak="0">
    <w:nsid w:val="070576AB"/>
    <w:multiLevelType w:val="hybridMultilevel"/>
    <w:tmpl w:val="A0A2FCEA"/>
    <w:lvl w:ilvl="0" w:tplc="208E5CE4">
      <w:start w:val="1"/>
      <w:numFmt w:val="bullet"/>
      <w:lvlText w:val="-"/>
      <w:lvlJc w:val="left"/>
      <w:pPr>
        <w:ind w:left="720" w:hanging="360"/>
      </w:pPr>
      <w:rPr>
        <w:rFonts w:ascii="Calibri" w:eastAsiaTheme="minorHAnsi" w:hAnsi="Calibri" w:cs="Calibri" w:hint="default"/>
        <w:b/>
      </w:rPr>
    </w:lvl>
    <w:lvl w:ilvl="1" w:tplc="140A0003">
      <w:start w:val="1"/>
      <w:numFmt w:val="bullet"/>
      <w:lvlText w:val="o"/>
      <w:lvlJc w:val="left"/>
      <w:pPr>
        <w:ind w:left="1440" w:hanging="360"/>
      </w:pPr>
      <w:rPr>
        <w:rFonts w:ascii="Courier New" w:hAnsi="Courier New" w:cs="Courier New" w:hint="default"/>
      </w:rPr>
    </w:lvl>
    <w:lvl w:ilvl="2" w:tplc="140A0005">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3" w15:restartNumberingAfterBreak="0">
    <w:nsid w:val="07ED2F91"/>
    <w:multiLevelType w:val="hybridMultilevel"/>
    <w:tmpl w:val="5E86D144"/>
    <w:lvl w:ilvl="0" w:tplc="140A0017">
      <w:start w:val="1"/>
      <w:numFmt w:val="lowerLetter"/>
      <w:lvlText w:val="%1)"/>
      <w:lvlJc w:val="left"/>
      <w:pPr>
        <w:ind w:left="1068" w:hanging="360"/>
      </w:pPr>
    </w:lvl>
    <w:lvl w:ilvl="1" w:tplc="140A0019" w:tentative="1">
      <w:start w:val="1"/>
      <w:numFmt w:val="lowerLetter"/>
      <w:lvlText w:val="%2."/>
      <w:lvlJc w:val="left"/>
      <w:pPr>
        <w:ind w:left="1788" w:hanging="360"/>
      </w:pPr>
    </w:lvl>
    <w:lvl w:ilvl="2" w:tplc="140A001B" w:tentative="1">
      <w:start w:val="1"/>
      <w:numFmt w:val="lowerRoman"/>
      <w:lvlText w:val="%3."/>
      <w:lvlJc w:val="right"/>
      <w:pPr>
        <w:ind w:left="2508" w:hanging="180"/>
      </w:pPr>
    </w:lvl>
    <w:lvl w:ilvl="3" w:tplc="140A000F" w:tentative="1">
      <w:start w:val="1"/>
      <w:numFmt w:val="decimal"/>
      <w:lvlText w:val="%4."/>
      <w:lvlJc w:val="left"/>
      <w:pPr>
        <w:ind w:left="3228" w:hanging="360"/>
      </w:pPr>
    </w:lvl>
    <w:lvl w:ilvl="4" w:tplc="140A0019" w:tentative="1">
      <w:start w:val="1"/>
      <w:numFmt w:val="lowerLetter"/>
      <w:lvlText w:val="%5."/>
      <w:lvlJc w:val="left"/>
      <w:pPr>
        <w:ind w:left="3948" w:hanging="360"/>
      </w:pPr>
    </w:lvl>
    <w:lvl w:ilvl="5" w:tplc="140A001B" w:tentative="1">
      <w:start w:val="1"/>
      <w:numFmt w:val="lowerRoman"/>
      <w:lvlText w:val="%6."/>
      <w:lvlJc w:val="right"/>
      <w:pPr>
        <w:ind w:left="4668" w:hanging="180"/>
      </w:pPr>
    </w:lvl>
    <w:lvl w:ilvl="6" w:tplc="140A000F" w:tentative="1">
      <w:start w:val="1"/>
      <w:numFmt w:val="decimal"/>
      <w:lvlText w:val="%7."/>
      <w:lvlJc w:val="left"/>
      <w:pPr>
        <w:ind w:left="5388" w:hanging="360"/>
      </w:pPr>
    </w:lvl>
    <w:lvl w:ilvl="7" w:tplc="140A0019" w:tentative="1">
      <w:start w:val="1"/>
      <w:numFmt w:val="lowerLetter"/>
      <w:lvlText w:val="%8."/>
      <w:lvlJc w:val="left"/>
      <w:pPr>
        <w:ind w:left="6108" w:hanging="360"/>
      </w:pPr>
    </w:lvl>
    <w:lvl w:ilvl="8" w:tplc="140A001B" w:tentative="1">
      <w:start w:val="1"/>
      <w:numFmt w:val="lowerRoman"/>
      <w:lvlText w:val="%9."/>
      <w:lvlJc w:val="right"/>
      <w:pPr>
        <w:ind w:left="6828" w:hanging="180"/>
      </w:pPr>
    </w:lvl>
  </w:abstractNum>
  <w:abstractNum w:abstractNumId="4" w15:restartNumberingAfterBreak="0">
    <w:nsid w:val="0A367B34"/>
    <w:multiLevelType w:val="multilevel"/>
    <w:tmpl w:val="B876FD2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15:restartNumberingAfterBreak="0">
    <w:nsid w:val="0EFE58F8"/>
    <w:multiLevelType w:val="hybridMultilevel"/>
    <w:tmpl w:val="9AE00E38"/>
    <w:lvl w:ilvl="0" w:tplc="140A0001">
      <w:start w:val="1"/>
      <w:numFmt w:val="bullet"/>
      <w:lvlText w:val=""/>
      <w:lvlJc w:val="left"/>
      <w:pPr>
        <w:ind w:left="720" w:hanging="360"/>
      </w:pPr>
      <w:rPr>
        <w:rFonts w:ascii="Symbol" w:hAnsi="Symbol"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 w15:restartNumberingAfterBreak="0">
    <w:nsid w:val="0F531D6B"/>
    <w:multiLevelType w:val="multilevel"/>
    <w:tmpl w:val="14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17956B89"/>
    <w:multiLevelType w:val="hybridMultilevel"/>
    <w:tmpl w:val="53962768"/>
    <w:lvl w:ilvl="0" w:tplc="43EC1D2E">
      <w:start w:val="11"/>
      <w:numFmt w:val="bullet"/>
      <w:lvlText w:val="-"/>
      <w:lvlJc w:val="left"/>
      <w:pPr>
        <w:ind w:left="1440" w:hanging="360"/>
      </w:pPr>
      <w:rPr>
        <w:rFonts w:ascii="Arial" w:eastAsia="Calibri" w:hAnsi="Arial" w:cs="Arial" w:hint="default"/>
      </w:rPr>
    </w:lvl>
    <w:lvl w:ilvl="1" w:tplc="140A0003" w:tentative="1">
      <w:start w:val="1"/>
      <w:numFmt w:val="bullet"/>
      <w:lvlText w:val="o"/>
      <w:lvlJc w:val="left"/>
      <w:pPr>
        <w:ind w:left="2160" w:hanging="360"/>
      </w:pPr>
      <w:rPr>
        <w:rFonts w:ascii="Courier New" w:hAnsi="Courier New" w:cs="Courier New" w:hint="default"/>
      </w:rPr>
    </w:lvl>
    <w:lvl w:ilvl="2" w:tplc="140A0005" w:tentative="1">
      <w:start w:val="1"/>
      <w:numFmt w:val="bullet"/>
      <w:lvlText w:val=""/>
      <w:lvlJc w:val="left"/>
      <w:pPr>
        <w:ind w:left="2880" w:hanging="360"/>
      </w:pPr>
      <w:rPr>
        <w:rFonts w:ascii="Wingdings" w:hAnsi="Wingdings" w:hint="default"/>
      </w:rPr>
    </w:lvl>
    <w:lvl w:ilvl="3" w:tplc="140A0001" w:tentative="1">
      <w:start w:val="1"/>
      <w:numFmt w:val="bullet"/>
      <w:lvlText w:val=""/>
      <w:lvlJc w:val="left"/>
      <w:pPr>
        <w:ind w:left="3600" w:hanging="360"/>
      </w:pPr>
      <w:rPr>
        <w:rFonts w:ascii="Symbol" w:hAnsi="Symbol" w:hint="default"/>
      </w:rPr>
    </w:lvl>
    <w:lvl w:ilvl="4" w:tplc="140A0003" w:tentative="1">
      <w:start w:val="1"/>
      <w:numFmt w:val="bullet"/>
      <w:lvlText w:val="o"/>
      <w:lvlJc w:val="left"/>
      <w:pPr>
        <w:ind w:left="4320" w:hanging="360"/>
      </w:pPr>
      <w:rPr>
        <w:rFonts w:ascii="Courier New" w:hAnsi="Courier New" w:cs="Courier New" w:hint="default"/>
      </w:rPr>
    </w:lvl>
    <w:lvl w:ilvl="5" w:tplc="140A0005" w:tentative="1">
      <w:start w:val="1"/>
      <w:numFmt w:val="bullet"/>
      <w:lvlText w:val=""/>
      <w:lvlJc w:val="left"/>
      <w:pPr>
        <w:ind w:left="5040" w:hanging="360"/>
      </w:pPr>
      <w:rPr>
        <w:rFonts w:ascii="Wingdings" w:hAnsi="Wingdings" w:hint="default"/>
      </w:rPr>
    </w:lvl>
    <w:lvl w:ilvl="6" w:tplc="140A0001" w:tentative="1">
      <w:start w:val="1"/>
      <w:numFmt w:val="bullet"/>
      <w:lvlText w:val=""/>
      <w:lvlJc w:val="left"/>
      <w:pPr>
        <w:ind w:left="5760" w:hanging="360"/>
      </w:pPr>
      <w:rPr>
        <w:rFonts w:ascii="Symbol" w:hAnsi="Symbol" w:hint="default"/>
      </w:rPr>
    </w:lvl>
    <w:lvl w:ilvl="7" w:tplc="140A0003" w:tentative="1">
      <w:start w:val="1"/>
      <w:numFmt w:val="bullet"/>
      <w:lvlText w:val="o"/>
      <w:lvlJc w:val="left"/>
      <w:pPr>
        <w:ind w:left="6480" w:hanging="360"/>
      </w:pPr>
      <w:rPr>
        <w:rFonts w:ascii="Courier New" w:hAnsi="Courier New" w:cs="Courier New" w:hint="default"/>
      </w:rPr>
    </w:lvl>
    <w:lvl w:ilvl="8" w:tplc="140A0005" w:tentative="1">
      <w:start w:val="1"/>
      <w:numFmt w:val="bullet"/>
      <w:lvlText w:val=""/>
      <w:lvlJc w:val="left"/>
      <w:pPr>
        <w:ind w:left="7200" w:hanging="360"/>
      </w:pPr>
      <w:rPr>
        <w:rFonts w:ascii="Wingdings" w:hAnsi="Wingdings" w:hint="default"/>
      </w:rPr>
    </w:lvl>
  </w:abstractNum>
  <w:abstractNum w:abstractNumId="8" w15:restartNumberingAfterBreak="0">
    <w:nsid w:val="1B6C2342"/>
    <w:multiLevelType w:val="hybridMultilevel"/>
    <w:tmpl w:val="9EE07706"/>
    <w:lvl w:ilvl="0" w:tplc="140A0017">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9" w15:restartNumberingAfterBreak="0">
    <w:nsid w:val="1F2C0534"/>
    <w:multiLevelType w:val="hybridMultilevel"/>
    <w:tmpl w:val="AD1A4CD6"/>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0" w15:restartNumberingAfterBreak="0">
    <w:nsid w:val="23F94A33"/>
    <w:multiLevelType w:val="hybridMultilevel"/>
    <w:tmpl w:val="567EBBE2"/>
    <w:lvl w:ilvl="0" w:tplc="140A0017">
      <w:start w:val="1"/>
      <w:numFmt w:val="lowerLetter"/>
      <w:lvlText w:val="%1)"/>
      <w:lvlJc w:val="left"/>
      <w:pPr>
        <w:ind w:left="1068" w:hanging="360"/>
      </w:pPr>
    </w:lvl>
    <w:lvl w:ilvl="1" w:tplc="FFFFFFFF" w:tentative="1">
      <w:start w:val="1"/>
      <w:numFmt w:val="lowerLetter"/>
      <w:lvlText w:val="%2."/>
      <w:lvlJc w:val="left"/>
      <w:pPr>
        <w:ind w:left="1788" w:hanging="360"/>
      </w:pPr>
    </w:lvl>
    <w:lvl w:ilvl="2" w:tplc="FFFFFFFF" w:tentative="1">
      <w:start w:val="1"/>
      <w:numFmt w:val="lowerRoman"/>
      <w:lvlText w:val="%3."/>
      <w:lvlJc w:val="right"/>
      <w:pPr>
        <w:ind w:left="2508" w:hanging="180"/>
      </w:pPr>
    </w:lvl>
    <w:lvl w:ilvl="3" w:tplc="FFFFFFFF" w:tentative="1">
      <w:start w:val="1"/>
      <w:numFmt w:val="decimal"/>
      <w:lvlText w:val="%4."/>
      <w:lvlJc w:val="left"/>
      <w:pPr>
        <w:ind w:left="3228" w:hanging="360"/>
      </w:pPr>
    </w:lvl>
    <w:lvl w:ilvl="4" w:tplc="FFFFFFFF" w:tentative="1">
      <w:start w:val="1"/>
      <w:numFmt w:val="lowerLetter"/>
      <w:lvlText w:val="%5."/>
      <w:lvlJc w:val="left"/>
      <w:pPr>
        <w:ind w:left="3948" w:hanging="360"/>
      </w:pPr>
    </w:lvl>
    <w:lvl w:ilvl="5" w:tplc="FFFFFFFF" w:tentative="1">
      <w:start w:val="1"/>
      <w:numFmt w:val="lowerRoman"/>
      <w:lvlText w:val="%6."/>
      <w:lvlJc w:val="right"/>
      <w:pPr>
        <w:ind w:left="4668" w:hanging="180"/>
      </w:pPr>
    </w:lvl>
    <w:lvl w:ilvl="6" w:tplc="FFFFFFFF" w:tentative="1">
      <w:start w:val="1"/>
      <w:numFmt w:val="decimal"/>
      <w:lvlText w:val="%7."/>
      <w:lvlJc w:val="left"/>
      <w:pPr>
        <w:ind w:left="5388" w:hanging="360"/>
      </w:pPr>
    </w:lvl>
    <w:lvl w:ilvl="7" w:tplc="FFFFFFFF" w:tentative="1">
      <w:start w:val="1"/>
      <w:numFmt w:val="lowerLetter"/>
      <w:lvlText w:val="%8."/>
      <w:lvlJc w:val="left"/>
      <w:pPr>
        <w:ind w:left="6108" w:hanging="360"/>
      </w:pPr>
    </w:lvl>
    <w:lvl w:ilvl="8" w:tplc="FFFFFFFF" w:tentative="1">
      <w:start w:val="1"/>
      <w:numFmt w:val="lowerRoman"/>
      <w:lvlText w:val="%9."/>
      <w:lvlJc w:val="right"/>
      <w:pPr>
        <w:ind w:left="6828" w:hanging="180"/>
      </w:pPr>
    </w:lvl>
  </w:abstractNum>
  <w:abstractNum w:abstractNumId="11" w15:restartNumberingAfterBreak="0">
    <w:nsid w:val="28027CB8"/>
    <w:multiLevelType w:val="hybridMultilevel"/>
    <w:tmpl w:val="F8A0C6F6"/>
    <w:lvl w:ilvl="0" w:tplc="777E9502">
      <w:start w:val="1"/>
      <w:numFmt w:val="decimal"/>
      <w:lvlText w:val="%1."/>
      <w:lvlJc w:val="left"/>
      <w:pPr>
        <w:ind w:left="1020" w:hanging="360"/>
      </w:pPr>
    </w:lvl>
    <w:lvl w:ilvl="1" w:tplc="F19A455A">
      <w:start w:val="1"/>
      <w:numFmt w:val="decimal"/>
      <w:lvlText w:val="%2."/>
      <w:lvlJc w:val="left"/>
      <w:pPr>
        <w:ind w:left="1020" w:hanging="360"/>
      </w:pPr>
    </w:lvl>
    <w:lvl w:ilvl="2" w:tplc="180A820E">
      <w:start w:val="1"/>
      <w:numFmt w:val="decimal"/>
      <w:lvlText w:val="%3."/>
      <w:lvlJc w:val="left"/>
      <w:pPr>
        <w:ind w:left="1020" w:hanging="360"/>
      </w:pPr>
    </w:lvl>
    <w:lvl w:ilvl="3" w:tplc="C2945B24">
      <w:start w:val="1"/>
      <w:numFmt w:val="decimal"/>
      <w:lvlText w:val="%4."/>
      <w:lvlJc w:val="left"/>
      <w:pPr>
        <w:ind w:left="1020" w:hanging="360"/>
      </w:pPr>
    </w:lvl>
    <w:lvl w:ilvl="4" w:tplc="C792AE38">
      <w:start w:val="1"/>
      <w:numFmt w:val="decimal"/>
      <w:lvlText w:val="%5."/>
      <w:lvlJc w:val="left"/>
      <w:pPr>
        <w:ind w:left="1020" w:hanging="360"/>
      </w:pPr>
    </w:lvl>
    <w:lvl w:ilvl="5" w:tplc="2D0A54BC">
      <w:start w:val="1"/>
      <w:numFmt w:val="decimal"/>
      <w:lvlText w:val="%6."/>
      <w:lvlJc w:val="left"/>
      <w:pPr>
        <w:ind w:left="1020" w:hanging="360"/>
      </w:pPr>
    </w:lvl>
    <w:lvl w:ilvl="6" w:tplc="23221512">
      <w:start w:val="1"/>
      <w:numFmt w:val="decimal"/>
      <w:lvlText w:val="%7."/>
      <w:lvlJc w:val="left"/>
      <w:pPr>
        <w:ind w:left="1020" w:hanging="360"/>
      </w:pPr>
    </w:lvl>
    <w:lvl w:ilvl="7" w:tplc="A65233C4">
      <w:start w:val="1"/>
      <w:numFmt w:val="decimal"/>
      <w:lvlText w:val="%8."/>
      <w:lvlJc w:val="left"/>
      <w:pPr>
        <w:ind w:left="1020" w:hanging="360"/>
      </w:pPr>
    </w:lvl>
    <w:lvl w:ilvl="8" w:tplc="64966EAE">
      <w:start w:val="1"/>
      <w:numFmt w:val="decimal"/>
      <w:lvlText w:val="%9."/>
      <w:lvlJc w:val="left"/>
      <w:pPr>
        <w:ind w:left="1020" w:hanging="360"/>
      </w:pPr>
    </w:lvl>
  </w:abstractNum>
  <w:abstractNum w:abstractNumId="12" w15:restartNumberingAfterBreak="0">
    <w:nsid w:val="287E2DF8"/>
    <w:multiLevelType w:val="hybridMultilevel"/>
    <w:tmpl w:val="88CC7BA0"/>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3" w15:restartNumberingAfterBreak="0">
    <w:nsid w:val="288C2CBB"/>
    <w:multiLevelType w:val="hybridMultilevel"/>
    <w:tmpl w:val="9356DC0C"/>
    <w:lvl w:ilvl="0" w:tplc="140A0017">
      <w:start w:val="1"/>
      <w:numFmt w:val="lowerLetter"/>
      <w:lvlText w:val="%1)"/>
      <w:lvlJc w:val="left"/>
      <w:pPr>
        <w:ind w:left="1068" w:hanging="360"/>
      </w:pPr>
    </w:lvl>
    <w:lvl w:ilvl="1" w:tplc="140A0019" w:tentative="1">
      <w:start w:val="1"/>
      <w:numFmt w:val="lowerLetter"/>
      <w:lvlText w:val="%2."/>
      <w:lvlJc w:val="left"/>
      <w:pPr>
        <w:ind w:left="1788" w:hanging="360"/>
      </w:pPr>
    </w:lvl>
    <w:lvl w:ilvl="2" w:tplc="140A001B" w:tentative="1">
      <w:start w:val="1"/>
      <w:numFmt w:val="lowerRoman"/>
      <w:lvlText w:val="%3."/>
      <w:lvlJc w:val="right"/>
      <w:pPr>
        <w:ind w:left="2508" w:hanging="180"/>
      </w:pPr>
    </w:lvl>
    <w:lvl w:ilvl="3" w:tplc="140A000F" w:tentative="1">
      <w:start w:val="1"/>
      <w:numFmt w:val="decimal"/>
      <w:lvlText w:val="%4."/>
      <w:lvlJc w:val="left"/>
      <w:pPr>
        <w:ind w:left="3228" w:hanging="360"/>
      </w:pPr>
    </w:lvl>
    <w:lvl w:ilvl="4" w:tplc="140A0019" w:tentative="1">
      <w:start w:val="1"/>
      <w:numFmt w:val="lowerLetter"/>
      <w:lvlText w:val="%5."/>
      <w:lvlJc w:val="left"/>
      <w:pPr>
        <w:ind w:left="3948" w:hanging="360"/>
      </w:pPr>
    </w:lvl>
    <w:lvl w:ilvl="5" w:tplc="140A001B" w:tentative="1">
      <w:start w:val="1"/>
      <w:numFmt w:val="lowerRoman"/>
      <w:lvlText w:val="%6."/>
      <w:lvlJc w:val="right"/>
      <w:pPr>
        <w:ind w:left="4668" w:hanging="180"/>
      </w:pPr>
    </w:lvl>
    <w:lvl w:ilvl="6" w:tplc="140A000F" w:tentative="1">
      <w:start w:val="1"/>
      <w:numFmt w:val="decimal"/>
      <w:lvlText w:val="%7."/>
      <w:lvlJc w:val="left"/>
      <w:pPr>
        <w:ind w:left="5388" w:hanging="360"/>
      </w:pPr>
    </w:lvl>
    <w:lvl w:ilvl="7" w:tplc="140A0019" w:tentative="1">
      <w:start w:val="1"/>
      <w:numFmt w:val="lowerLetter"/>
      <w:lvlText w:val="%8."/>
      <w:lvlJc w:val="left"/>
      <w:pPr>
        <w:ind w:left="6108" w:hanging="360"/>
      </w:pPr>
    </w:lvl>
    <w:lvl w:ilvl="8" w:tplc="140A001B" w:tentative="1">
      <w:start w:val="1"/>
      <w:numFmt w:val="lowerRoman"/>
      <w:lvlText w:val="%9."/>
      <w:lvlJc w:val="right"/>
      <w:pPr>
        <w:ind w:left="6828" w:hanging="180"/>
      </w:pPr>
    </w:lvl>
  </w:abstractNum>
  <w:abstractNum w:abstractNumId="14" w15:restartNumberingAfterBreak="0">
    <w:nsid w:val="2AEE3784"/>
    <w:multiLevelType w:val="hybridMultilevel"/>
    <w:tmpl w:val="156628D8"/>
    <w:lvl w:ilvl="0" w:tplc="D7B84360">
      <w:start w:val="1"/>
      <w:numFmt w:val="decimal"/>
      <w:lvlText w:val="(%1)"/>
      <w:lvlJc w:val="left"/>
      <w:pPr>
        <w:ind w:left="720" w:hanging="360"/>
      </w:pPr>
      <w:rPr>
        <w:rFonts w:hint="default"/>
      </w:rPr>
    </w:lvl>
    <w:lvl w:ilvl="1" w:tplc="580A0019" w:tentative="1">
      <w:start w:val="1"/>
      <w:numFmt w:val="lowerLetter"/>
      <w:lvlText w:val="%2."/>
      <w:lvlJc w:val="left"/>
      <w:pPr>
        <w:ind w:left="1440" w:hanging="360"/>
      </w:pPr>
    </w:lvl>
    <w:lvl w:ilvl="2" w:tplc="580A001B" w:tentative="1">
      <w:start w:val="1"/>
      <w:numFmt w:val="lowerRoman"/>
      <w:lvlText w:val="%3."/>
      <w:lvlJc w:val="right"/>
      <w:pPr>
        <w:ind w:left="2160" w:hanging="180"/>
      </w:pPr>
    </w:lvl>
    <w:lvl w:ilvl="3" w:tplc="580A000F" w:tentative="1">
      <w:start w:val="1"/>
      <w:numFmt w:val="decimal"/>
      <w:lvlText w:val="%4."/>
      <w:lvlJc w:val="left"/>
      <w:pPr>
        <w:ind w:left="2880" w:hanging="360"/>
      </w:pPr>
    </w:lvl>
    <w:lvl w:ilvl="4" w:tplc="580A0019" w:tentative="1">
      <w:start w:val="1"/>
      <w:numFmt w:val="lowerLetter"/>
      <w:lvlText w:val="%5."/>
      <w:lvlJc w:val="left"/>
      <w:pPr>
        <w:ind w:left="3600" w:hanging="360"/>
      </w:pPr>
    </w:lvl>
    <w:lvl w:ilvl="5" w:tplc="580A001B" w:tentative="1">
      <w:start w:val="1"/>
      <w:numFmt w:val="lowerRoman"/>
      <w:lvlText w:val="%6."/>
      <w:lvlJc w:val="right"/>
      <w:pPr>
        <w:ind w:left="4320" w:hanging="180"/>
      </w:pPr>
    </w:lvl>
    <w:lvl w:ilvl="6" w:tplc="580A000F" w:tentative="1">
      <w:start w:val="1"/>
      <w:numFmt w:val="decimal"/>
      <w:lvlText w:val="%7."/>
      <w:lvlJc w:val="left"/>
      <w:pPr>
        <w:ind w:left="5040" w:hanging="360"/>
      </w:pPr>
    </w:lvl>
    <w:lvl w:ilvl="7" w:tplc="580A0019" w:tentative="1">
      <w:start w:val="1"/>
      <w:numFmt w:val="lowerLetter"/>
      <w:lvlText w:val="%8."/>
      <w:lvlJc w:val="left"/>
      <w:pPr>
        <w:ind w:left="5760" w:hanging="360"/>
      </w:pPr>
    </w:lvl>
    <w:lvl w:ilvl="8" w:tplc="580A001B" w:tentative="1">
      <w:start w:val="1"/>
      <w:numFmt w:val="lowerRoman"/>
      <w:lvlText w:val="%9."/>
      <w:lvlJc w:val="right"/>
      <w:pPr>
        <w:ind w:left="6480" w:hanging="180"/>
      </w:pPr>
    </w:lvl>
  </w:abstractNum>
  <w:abstractNum w:abstractNumId="15" w15:restartNumberingAfterBreak="0">
    <w:nsid w:val="2D2C32A8"/>
    <w:multiLevelType w:val="multilevel"/>
    <w:tmpl w:val="140A001F"/>
    <w:lvl w:ilvl="0">
      <w:start w:val="1"/>
      <w:numFmt w:val="decimal"/>
      <w:lvlText w:val="%1."/>
      <w:lvlJc w:val="left"/>
      <w:pPr>
        <w:ind w:left="360" w:hanging="360"/>
      </w:pPr>
    </w:lvl>
    <w:lvl w:ilvl="1">
      <w:start w:val="1"/>
      <w:numFmt w:val="decimal"/>
      <w:lvlText w:val="%1.%2."/>
      <w:lvlJc w:val="left"/>
      <w:pPr>
        <w:ind w:left="43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1787DF2"/>
    <w:multiLevelType w:val="hybridMultilevel"/>
    <w:tmpl w:val="F10A9E74"/>
    <w:lvl w:ilvl="0" w:tplc="140A0017">
      <w:start w:val="1"/>
      <w:numFmt w:val="lowerLetter"/>
      <w:lvlText w:val="%1)"/>
      <w:lvlJc w:val="left"/>
      <w:pPr>
        <w:ind w:left="1068" w:hanging="360"/>
      </w:pPr>
    </w:lvl>
    <w:lvl w:ilvl="1" w:tplc="463A7678">
      <w:start w:val="1"/>
      <w:numFmt w:val="decimal"/>
      <w:lvlText w:val="%2."/>
      <w:lvlJc w:val="left"/>
      <w:pPr>
        <w:ind w:left="1788" w:hanging="360"/>
      </w:pPr>
      <w:rPr>
        <w:rFonts w:hint="default"/>
      </w:rPr>
    </w:lvl>
    <w:lvl w:ilvl="2" w:tplc="140A001B" w:tentative="1">
      <w:start w:val="1"/>
      <w:numFmt w:val="lowerRoman"/>
      <w:lvlText w:val="%3."/>
      <w:lvlJc w:val="right"/>
      <w:pPr>
        <w:ind w:left="2508" w:hanging="180"/>
      </w:pPr>
    </w:lvl>
    <w:lvl w:ilvl="3" w:tplc="140A000F" w:tentative="1">
      <w:start w:val="1"/>
      <w:numFmt w:val="decimal"/>
      <w:lvlText w:val="%4."/>
      <w:lvlJc w:val="left"/>
      <w:pPr>
        <w:ind w:left="3228" w:hanging="360"/>
      </w:pPr>
    </w:lvl>
    <w:lvl w:ilvl="4" w:tplc="140A0019" w:tentative="1">
      <w:start w:val="1"/>
      <w:numFmt w:val="lowerLetter"/>
      <w:lvlText w:val="%5."/>
      <w:lvlJc w:val="left"/>
      <w:pPr>
        <w:ind w:left="3948" w:hanging="360"/>
      </w:pPr>
    </w:lvl>
    <w:lvl w:ilvl="5" w:tplc="140A001B" w:tentative="1">
      <w:start w:val="1"/>
      <w:numFmt w:val="lowerRoman"/>
      <w:lvlText w:val="%6."/>
      <w:lvlJc w:val="right"/>
      <w:pPr>
        <w:ind w:left="4668" w:hanging="180"/>
      </w:pPr>
    </w:lvl>
    <w:lvl w:ilvl="6" w:tplc="140A000F" w:tentative="1">
      <w:start w:val="1"/>
      <w:numFmt w:val="decimal"/>
      <w:lvlText w:val="%7."/>
      <w:lvlJc w:val="left"/>
      <w:pPr>
        <w:ind w:left="5388" w:hanging="360"/>
      </w:pPr>
    </w:lvl>
    <w:lvl w:ilvl="7" w:tplc="140A0019" w:tentative="1">
      <w:start w:val="1"/>
      <w:numFmt w:val="lowerLetter"/>
      <w:lvlText w:val="%8."/>
      <w:lvlJc w:val="left"/>
      <w:pPr>
        <w:ind w:left="6108" w:hanging="360"/>
      </w:pPr>
    </w:lvl>
    <w:lvl w:ilvl="8" w:tplc="140A001B" w:tentative="1">
      <w:start w:val="1"/>
      <w:numFmt w:val="lowerRoman"/>
      <w:lvlText w:val="%9."/>
      <w:lvlJc w:val="right"/>
      <w:pPr>
        <w:ind w:left="6828" w:hanging="180"/>
      </w:pPr>
    </w:lvl>
  </w:abstractNum>
  <w:abstractNum w:abstractNumId="17" w15:restartNumberingAfterBreak="0">
    <w:nsid w:val="349E48F5"/>
    <w:multiLevelType w:val="hybridMultilevel"/>
    <w:tmpl w:val="8168E3EE"/>
    <w:lvl w:ilvl="0" w:tplc="140A0013">
      <w:start w:val="1"/>
      <w:numFmt w:val="upperRoman"/>
      <w:lvlText w:val="%1."/>
      <w:lvlJc w:val="right"/>
      <w:pPr>
        <w:ind w:left="1428" w:hanging="360"/>
      </w:pPr>
    </w:lvl>
    <w:lvl w:ilvl="1" w:tplc="140A0019">
      <w:start w:val="1"/>
      <w:numFmt w:val="lowerLetter"/>
      <w:lvlText w:val="%2."/>
      <w:lvlJc w:val="left"/>
      <w:pPr>
        <w:ind w:left="2148" w:hanging="360"/>
      </w:pPr>
    </w:lvl>
    <w:lvl w:ilvl="2" w:tplc="140A001B" w:tentative="1">
      <w:start w:val="1"/>
      <w:numFmt w:val="lowerRoman"/>
      <w:lvlText w:val="%3."/>
      <w:lvlJc w:val="right"/>
      <w:pPr>
        <w:ind w:left="2868" w:hanging="180"/>
      </w:pPr>
    </w:lvl>
    <w:lvl w:ilvl="3" w:tplc="140A000F" w:tentative="1">
      <w:start w:val="1"/>
      <w:numFmt w:val="decimal"/>
      <w:lvlText w:val="%4."/>
      <w:lvlJc w:val="left"/>
      <w:pPr>
        <w:ind w:left="3588" w:hanging="360"/>
      </w:pPr>
    </w:lvl>
    <w:lvl w:ilvl="4" w:tplc="140A0019" w:tentative="1">
      <w:start w:val="1"/>
      <w:numFmt w:val="lowerLetter"/>
      <w:lvlText w:val="%5."/>
      <w:lvlJc w:val="left"/>
      <w:pPr>
        <w:ind w:left="4308" w:hanging="360"/>
      </w:pPr>
    </w:lvl>
    <w:lvl w:ilvl="5" w:tplc="140A001B" w:tentative="1">
      <w:start w:val="1"/>
      <w:numFmt w:val="lowerRoman"/>
      <w:lvlText w:val="%6."/>
      <w:lvlJc w:val="right"/>
      <w:pPr>
        <w:ind w:left="5028" w:hanging="180"/>
      </w:pPr>
    </w:lvl>
    <w:lvl w:ilvl="6" w:tplc="140A000F" w:tentative="1">
      <w:start w:val="1"/>
      <w:numFmt w:val="decimal"/>
      <w:lvlText w:val="%7."/>
      <w:lvlJc w:val="left"/>
      <w:pPr>
        <w:ind w:left="5748" w:hanging="360"/>
      </w:pPr>
    </w:lvl>
    <w:lvl w:ilvl="7" w:tplc="140A0019" w:tentative="1">
      <w:start w:val="1"/>
      <w:numFmt w:val="lowerLetter"/>
      <w:lvlText w:val="%8."/>
      <w:lvlJc w:val="left"/>
      <w:pPr>
        <w:ind w:left="6468" w:hanging="360"/>
      </w:pPr>
    </w:lvl>
    <w:lvl w:ilvl="8" w:tplc="140A001B" w:tentative="1">
      <w:start w:val="1"/>
      <w:numFmt w:val="lowerRoman"/>
      <w:lvlText w:val="%9."/>
      <w:lvlJc w:val="right"/>
      <w:pPr>
        <w:ind w:left="7188" w:hanging="180"/>
      </w:pPr>
    </w:lvl>
  </w:abstractNum>
  <w:abstractNum w:abstractNumId="18" w15:restartNumberingAfterBreak="0">
    <w:nsid w:val="36576F41"/>
    <w:multiLevelType w:val="multilevel"/>
    <w:tmpl w:val="14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3A05200A"/>
    <w:multiLevelType w:val="hybridMultilevel"/>
    <w:tmpl w:val="CC161AA2"/>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20" w15:restartNumberingAfterBreak="0">
    <w:nsid w:val="3ADE28B8"/>
    <w:multiLevelType w:val="multilevel"/>
    <w:tmpl w:val="14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3F1A13AA"/>
    <w:multiLevelType w:val="hybridMultilevel"/>
    <w:tmpl w:val="5E86D144"/>
    <w:lvl w:ilvl="0" w:tplc="140A0017">
      <w:start w:val="1"/>
      <w:numFmt w:val="lowerLetter"/>
      <w:lvlText w:val="%1)"/>
      <w:lvlJc w:val="left"/>
      <w:pPr>
        <w:ind w:left="1068" w:hanging="360"/>
      </w:pPr>
    </w:lvl>
    <w:lvl w:ilvl="1" w:tplc="140A0019" w:tentative="1">
      <w:start w:val="1"/>
      <w:numFmt w:val="lowerLetter"/>
      <w:lvlText w:val="%2."/>
      <w:lvlJc w:val="left"/>
      <w:pPr>
        <w:ind w:left="1788" w:hanging="360"/>
      </w:pPr>
    </w:lvl>
    <w:lvl w:ilvl="2" w:tplc="140A001B" w:tentative="1">
      <w:start w:val="1"/>
      <w:numFmt w:val="lowerRoman"/>
      <w:lvlText w:val="%3."/>
      <w:lvlJc w:val="right"/>
      <w:pPr>
        <w:ind w:left="2508" w:hanging="180"/>
      </w:pPr>
    </w:lvl>
    <w:lvl w:ilvl="3" w:tplc="140A000F" w:tentative="1">
      <w:start w:val="1"/>
      <w:numFmt w:val="decimal"/>
      <w:lvlText w:val="%4."/>
      <w:lvlJc w:val="left"/>
      <w:pPr>
        <w:ind w:left="3228" w:hanging="360"/>
      </w:pPr>
    </w:lvl>
    <w:lvl w:ilvl="4" w:tplc="140A0019" w:tentative="1">
      <w:start w:val="1"/>
      <w:numFmt w:val="lowerLetter"/>
      <w:lvlText w:val="%5."/>
      <w:lvlJc w:val="left"/>
      <w:pPr>
        <w:ind w:left="3948" w:hanging="360"/>
      </w:pPr>
    </w:lvl>
    <w:lvl w:ilvl="5" w:tplc="140A001B" w:tentative="1">
      <w:start w:val="1"/>
      <w:numFmt w:val="lowerRoman"/>
      <w:lvlText w:val="%6."/>
      <w:lvlJc w:val="right"/>
      <w:pPr>
        <w:ind w:left="4668" w:hanging="180"/>
      </w:pPr>
    </w:lvl>
    <w:lvl w:ilvl="6" w:tplc="140A000F" w:tentative="1">
      <w:start w:val="1"/>
      <w:numFmt w:val="decimal"/>
      <w:lvlText w:val="%7."/>
      <w:lvlJc w:val="left"/>
      <w:pPr>
        <w:ind w:left="5388" w:hanging="360"/>
      </w:pPr>
    </w:lvl>
    <w:lvl w:ilvl="7" w:tplc="140A0019" w:tentative="1">
      <w:start w:val="1"/>
      <w:numFmt w:val="lowerLetter"/>
      <w:lvlText w:val="%8."/>
      <w:lvlJc w:val="left"/>
      <w:pPr>
        <w:ind w:left="6108" w:hanging="360"/>
      </w:pPr>
    </w:lvl>
    <w:lvl w:ilvl="8" w:tplc="140A001B" w:tentative="1">
      <w:start w:val="1"/>
      <w:numFmt w:val="lowerRoman"/>
      <w:lvlText w:val="%9."/>
      <w:lvlJc w:val="right"/>
      <w:pPr>
        <w:ind w:left="6828" w:hanging="180"/>
      </w:pPr>
    </w:lvl>
  </w:abstractNum>
  <w:abstractNum w:abstractNumId="22" w15:restartNumberingAfterBreak="0">
    <w:nsid w:val="3FD93110"/>
    <w:multiLevelType w:val="hybridMultilevel"/>
    <w:tmpl w:val="CF6CED5A"/>
    <w:lvl w:ilvl="0" w:tplc="140A0019">
      <w:start w:val="1"/>
      <w:numFmt w:val="lowerLetter"/>
      <w:lvlText w:val="%1."/>
      <w:lvlJc w:val="left"/>
      <w:pPr>
        <w:ind w:left="2148" w:hanging="360"/>
      </w:pPr>
    </w:lvl>
    <w:lvl w:ilvl="1" w:tplc="140A0019" w:tentative="1">
      <w:start w:val="1"/>
      <w:numFmt w:val="lowerLetter"/>
      <w:lvlText w:val="%2."/>
      <w:lvlJc w:val="left"/>
      <w:pPr>
        <w:ind w:left="2868" w:hanging="360"/>
      </w:pPr>
    </w:lvl>
    <w:lvl w:ilvl="2" w:tplc="140A001B" w:tentative="1">
      <w:start w:val="1"/>
      <w:numFmt w:val="lowerRoman"/>
      <w:lvlText w:val="%3."/>
      <w:lvlJc w:val="right"/>
      <w:pPr>
        <w:ind w:left="3588" w:hanging="180"/>
      </w:pPr>
    </w:lvl>
    <w:lvl w:ilvl="3" w:tplc="140A000F" w:tentative="1">
      <w:start w:val="1"/>
      <w:numFmt w:val="decimal"/>
      <w:lvlText w:val="%4."/>
      <w:lvlJc w:val="left"/>
      <w:pPr>
        <w:ind w:left="4308" w:hanging="360"/>
      </w:pPr>
    </w:lvl>
    <w:lvl w:ilvl="4" w:tplc="140A0019" w:tentative="1">
      <w:start w:val="1"/>
      <w:numFmt w:val="lowerLetter"/>
      <w:lvlText w:val="%5."/>
      <w:lvlJc w:val="left"/>
      <w:pPr>
        <w:ind w:left="5028" w:hanging="360"/>
      </w:pPr>
    </w:lvl>
    <w:lvl w:ilvl="5" w:tplc="140A001B" w:tentative="1">
      <w:start w:val="1"/>
      <w:numFmt w:val="lowerRoman"/>
      <w:lvlText w:val="%6."/>
      <w:lvlJc w:val="right"/>
      <w:pPr>
        <w:ind w:left="5748" w:hanging="180"/>
      </w:pPr>
    </w:lvl>
    <w:lvl w:ilvl="6" w:tplc="140A000F" w:tentative="1">
      <w:start w:val="1"/>
      <w:numFmt w:val="decimal"/>
      <w:lvlText w:val="%7."/>
      <w:lvlJc w:val="left"/>
      <w:pPr>
        <w:ind w:left="6468" w:hanging="360"/>
      </w:pPr>
    </w:lvl>
    <w:lvl w:ilvl="7" w:tplc="140A0019" w:tentative="1">
      <w:start w:val="1"/>
      <w:numFmt w:val="lowerLetter"/>
      <w:lvlText w:val="%8."/>
      <w:lvlJc w:val="left"/>
      <w:pPr>
        <w:ind w:left="7188" w:hanging="360"/>
      </w:pPr>
    </w:lvl>
    <w:lvl w:ilvl="8" w:tplc="140A001B" w:tentative="1">
      <w:start w:val="1"/>
      <w:numFmt w:val="lowerRoman"/>
      <w:lvlText w:val="%9."/>
      <w:lvlJc w:val="right"/>
      <w:pPr>
        <w:ind w:left="7908" w:hanging="180"/>
      </w:pPr>
    </w:lvl>
  </w:abstractNum>
  <w:abstractNum w:abstractNumId="23" w15:restartNumberingAfterBreak="0">
    <w:nsid w:val="405009C4"/>
    <w:multiLevelType w:val="hybridMultilevel"/>
    <w:tmpl w:val="CF80DA28"/>
    <w:lvl w:ilvl="0" w:tplc="140A0017">
      <w:start w:val="1"/>
      <w:numFmt w:val="lowerLetter"/>
      <w:lvlText w:val="%1)"/>
      <w:lvlJc w:val="left"/>
      <w:pPr>
        <w:ind w:left="1068" w:hanging="360"/>
      </w:pPr>
    </w:lvl>
    <w:lvl w:ilvl="1" w:tplc="140A0019" w:tentative="1">
      <w:start w:val="1"/>
      <w:numFmt w:val="lowerLetter"/>
      <w:lvlText w:val="%2."/>
      <w:lvlJc w:val="left"/>
      <w:pPr>
        <w:ind w:left="1788" w:hanging="360"/>
      </w:pPr>
    </w:lvl>
    <w:lvl w:ilvl="2" w:tplc="140A001B" w:tentative="1">
      <w:start w:val="1"/>
      <w:numFmt w:val="lowerRoman"/>
      <w:lvlText w:val="%3."/>
      <w:lvlJc w:val="right"/>
      <w:pPr>
        <w:ind w:left="2508" w:hanging="180"/>
      </w:pPr>
    </w:lvl>
    <w:lvl w:ilvl="3" w:tplc="140A000F" w:tentative="1">
      <w:start w:val="1"/>
      <w:numFmt w:val="decimal"/>
      <w:lvlText w:val="%4."/>
      <w:lvlJc w:val="left"/>
      <w:pPr>
        <w:ind w:left="3228" w:hanging="360"/>
      </w:pPr>
    </w:lvl>
    <w:lvl w:ilvl="4" w:tplc="140A0019" w:tentative="1">
      <w:start w:val="1"/>
      <w:numFmt w:val="lowerLetter"/>
      <w:lvlText w:val="%5."/>
      <w:lvlJc w:val="left"/>
      <w:pPr>
        <w:ind w:left="3948" w:hanging="360"/>
      </w:pPr>
    </w:lvl>
    <w:lvl w:ilvl="5" w:tplc="140A001B" w:tentative="1">
      <w:start w:val="1"/>
      <w:numFmt w:val="lowerRoman"/>
      <w:lvlText w:val="%6."/>
      <w:lvlJc w:val="right"/>
      <w:pPr>
        <w:ind w:left="4668" w:hanging="180"/>
      </w:pPr>
    </w:lvl>
    <w:lvl w:ilvl="6" w:tplc="140A000F" w:tentative="1">
      <w:start w:val="1"/>
      <w:numFmt w:val="decimal"/>
      <w:lvlText w:val="%7."/>
      <w:lvlJc w:val="left"/>
      <w:pPr>
        <w:ind w:left="5388" w:hanging="360"/>
      </w:pPr>
    </w:lvl>
    <w:lvl w:ilvl="7" w:tplc="140A0019" w:tentative="1">
      <w:start w:val="1"/>
      <w:numFmt w:val="lowerLetter"/>
      <w:lvlText w:val="%8."/>
      <w:lvlJc w:val="left"/>
      <w:pPr>
        <w:ind w:left="6108" w:hanging="360"/>
      </w:pPr>
    </w:lvl>
    <w:lvl w:ilvl="8" w:tplc="140A001B" w:tentative="1">
      <w:start w:val="1"/>
      <w:numFmt w:val="lowerRoman"/>
      <w:lvlText w:val="%9."/>
      <w:lvlJc w:val="right"/>
      <w:pPr>
        <w:ind w:left="6828" w:hanging="180"/>
      </w:pPr>
    </w:lvl>
  </w:abstractNum>
  <w:abstractNum w:abstractNumId="24" w15:restartNumberingAfterBreak="0">
    <w:nsid w:val="430B2EDA"/>
    <w:multiLevelType w:val="multilevel"/>
    <w:tmpl w:val="B77A6684"/>
    <w:lvl w:ilvl="0">
      <w:start w:val="1"/>
      <w:numFmt w:val="bullet"/>
      <w:lvlText w:val=""/>
      <w:lvlJc w:val="left"/>
      <w:pPr>
        <w:ind w:left="644" w:hanging="360"/>
      </w:pPr>
      <w:rPr>
        <w:rFonts w:ascii="Symbol" w:hAnsi="Symbol" w:hint="default"/>
      </w:rPr>
    </w:lvl>
    <w:lvl w:ilvl="1">
      <w:start w:val="1"/>
      <w:numFmt w:val="bullet"/>
      <w:lvlText w:val=""/>
      <w:lvlJc w:val="left"/>
      <w:pPr>
        <w:ind w:left="928" w:hanging="360"/>
      </w:pPr>
      <w:rPr>
        <w:rFonts w:ascii="Symbol" w:hAnsi="Symbol" w:hint="default"/>
      </w:rPr>
    </w:lvl>
    <w:lvl w:ilvl="2">
      <w:start w:val="1"/>
      <w:numFmt w:val="decimal"/>
      <w:lvlText w:val="%1.%2.%3."/>
      <w:lvlJc w:val="left"/>
      <w:pPr>
        <w:ind w:left="1508" w:hanging="504"/>
      </w:pPr>
    </w:lvl>
    <w:lvl w:ilvl="3">
      <w:start w:val="1"/>
      <w:numFmt w:val="decimal"/>
      <w:lvlText w:val="%1.%2.%3.%4."/>
      <w:lvlJc w:val="left"/>
      <w:pPr>
        <w:ind w:left="2012" w:hanging="648"/>
      </w:pPr>
    </w:lvl>
    <w:lvl w:ilvl="4">
      <w:start w:val="1"/>
      <w:numFmt w:val="decimal"/>
      <w:lvlText w:val="%1.%2.%3.%4.%5."/>
      <w:lvlJc w:val="left"/>
      <w:pPr>
        <w:ind w:left="2516" w:hanging="792"/>
      </w:pPr>
    </w:lvl>
    <w:lvl w:ilvl="5">
      <w:start w:val="1"/>
      <w:numFmt w:val="decimal"/>
      <w:lvlText w:val="%1.%2.%3.%4.%5.%6."/>
      <w:lvlJc w:val="left"/>
      <w:pPr>
        <w:ind w:left="3020" w:hanging="936"/>
      </w:pPr>
    </w:lvl>
    <w:lvl w:ilvl="6">
      <w:start w:val="1"/>
      <w:numFmt w:val="decimal"/>
      <w:lvlText w:val="%1.%2.%3.%4.%5.%6.%7."/>
      <w:lvlJc w:val="left"/>
      <w:pPr>
        <w:ind w:left="3524" w:hanging="1080"/>
      </w:pPr>
    </w:lvl>
    <w:lvl w:ilvl="7">
      <w:start w:val="1"/>
      <w:numFmt w:val="decimal"/>
      <w:lvlText w:val="%1.%2.%3.%4.%5.%6.%7.%8."/>
      <w:lvlJc w:val="left"/>
      <w:pPr>
        <w:ind w:left="4028" w:hanging="1224"/>
      </w:pPr>
    </w:lvl>
    <w:lvl w:ilvl="8">
      <w:start w:val="1"/>
      <w:numFmt w:val="decimal"/>
      <w:lvlText w:val="%1.%2.%3.%4.%5.%6.%7.%8.%9."/>
      <w:lvlJc w:val="left"/>
      <w:pPr>
        <w:ind w:left="4604" w:hanging="1440"/>
      </w:pPr>
    </w:lvl>
  </w:abstractNum>
  <w:abstractNum w:abstractNumId="25" w15:restartNumberingAfterBreak="0">
    <w:nsid w:val="475C498C"/>
    <w:multiLevelType w:val="hybridMultilevel"/>
    <w:tmpl w:val="ED6261F0"/>
    <w:lvl w:ilvl="0" w:tplc="E4B804F8">
      <w:numFmt w:val="bullet"/>
      <w:lvlText w:val="-"/>
      <w:lvlJc w:val="left"/>
      <w:pPr>
        <w:ind w:left="720" w:hanging="360"/>
      </w:pPr>
      <w:rPr>
        <w:rFonts w:ascii="Arial" w:eastAsiaTheme="minorHAnsi" w:hAnsi="Arial" w:cs="Aria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26" w15:restartNumberingAfterBreak="0">
    <w:nsid w:val="4C2441E3"/>
    <w:multiLevelType w:val="hybridMultilevel"/>
    <w:tmpl w:val="E542A7B4"/>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27" w15:restartNumberingAfterBreak="0">
    <w:nsid w:val="51446AEB"/>
    <w:multiLevelType w:val="hybridMultilevel"/>
    <w:tmpl w:val="1B3AF9A4"/>
    <w:lvl w:ilvl="0" w:tplc="1F80F8B8">
      <w:start w:val="1"/>
      <w:numFmt w:val="lowerLetter"/>
      <w:lvlText w:val="%1)"/>
      <w:lvlJc w:val="left"/>
      <w:pPr>
        <w:ind w:left="1068" w:hanging="360"/>
      </w:pPr>
    </w:lvl>
    <w:lvl w:ilvl="1" w:tplc="140A0019" w:tentative="1">
      <w:start w:val="1"/>
      <w:numFmt w:val="lowerLetter"/>
      <w:lvlText w:val="%2."/>
      <w:lvlJc w:val="left"/>
      <w:pPr>
        <w:ind w:left="1788" w:hanging="360"/>
      </w:pPr>
    </w:lvl>
    <w:lvl w:ilvl="2" w:tplc="140A001B" w:tentative="1">
      <w:start w:val="1"/>
      <w:numFmt w:val="lowerRoman"/>
      <w:lvlText w:val="%3."/>
      <w:lvlJc w:val="right"/>
      <w:pPr>
        <w:ind w:left="2508" w:hanging="180"/>
      </w:pPr>
    </w:lvl>
    <w:lvl w:ilvl="3" w:tplc="140A000F" w:tentative="1">
      <w:start w:val="1"/>
      <w:numFmt w:val="decimal"/>
      <w:lvlText w:val="%4."/>
      <w:lvlJc w:val="left"/>
      <w:pPr>
        <w:ind w:left="3228" w:hanging="360"/>
      </w:pPr>
    </w:lvl>
    <w:lvl w:ilvl="4" w:tplc="140A0019" w:tentative="1">
      <w:start w:val="1"/>
      <w:numFmt w:val="lowerLetter"/>
      <w:lvlText w:val="%5."/>
      <w:lvlJc w:val="left"/>
      <w:pPr>
        <w:ind w:left="3948" w:hanging="360"/>
      </w:pPr>
    </w:lvl>
    <w:lvl w:ilvl="5" w:tplc="140A001B" w:tentative="1">
      <w:start w:val="1"/>
      <w:numFmt w:val="lowerRoman"/>
      <w:lvlText w:val="%6."/>
      <w:lvlJc w:val="right"/>
      <w:pPr>
        <w:ind w:left="4668" w:hanging="180"/>
      </w:pPr>
    </w:lvl>
    <w:lvl w:ilvl="6" w:tplc="140A000F" w:tentative="1">
      <w:start w:val="1"/>
      <w:numFmt w:val="decimal"/>
      <w:lvlText w:val="%7."/>
      <w:lvlJc w:val="left"/>
      <w:pPr>
        <w:ind w:left="5388" w:hanging="360"/>
      </w:pPr>
    </w:lvl>
    <w:lvl w:ilvl="7" w:tplc="140A0019" w:tentative="1">
      <w:start w:val="1"/>
      <w:numFmt w:val="lowerLetter"/>
      <w:lvlText w:val="%8."/>
      <w:lvlJc w:val="left"/>
      <w:pPr>
        <w:ind w:left="6108" w:hanging="360"/>
      </w:pPr>
    </w:lvl>
    <w:lvl w:ilvl="8" w:tplc="140A001B" w:tentative="1">
      <w:start w:val="1"/>
      <w:numFmt w:val="lowerRoman"/>
      <w:lvlText w:val="%9."/>
      <w:lvlJc w:val="right"/>
      <w:pPr>
        <w:ind w:left="6828" w:hanging="180"/>
      </w:pPr>
    </w:lvl>
  </w:abstractNum>
  <w:abstractNum w:abstractNumId="28" w15:restartNumberingAfterBreak="0">
    <w:nsid w:val="52704F7E"/>
    <w:multiLevelType w:val="hybridMultilevel"/>
    <w:tmpl w:val="08FC2238"/>
    <w:lvl w:ilvl="0" w:tplc="0FB880D4">
      <w:start w:val="1"/>
      <w:numFmt w:val="lowerLetter"/>
      <w:lvlText w:val="%1)"/>
      <w:lvlJc w:val="left"/>
      <w:pPr>
        <w:ind w:left="720" w:hanging="360"/>
      </w:pPr>
      <w:rPr>
        <w:b/>
        <w:bCs/>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9" w15:restartNumberingAfterBreak="0">
    <w:nsid w:val="5437088E"/>
    <w:multiLevelType w:val="multilevel"/>
    <w:tmpl w:val="14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54493E53"/>
    <w:multiLevelType w:val="hybridMultilevel"/>
    <w:tmpl w:val="6F74204E"/>
    <w:lvl w:ilvl="0" w:tplc="AEF8CF06">
      <w:start w:val="1"/>
      <w:numFmt w:val="decimal"/>
      <w:lvlText w:val="%1."/>
      <w:lvlJc w:val="left"/>
      <w:pPr>
        <w:ind w:left="1020" w:hanging="360"/>
      </w:pPr>
    </w:lvl>
    <w:lvl w:ilvl="1" w:tplc="C206DAAE">
      <w:start w:val="1"/>
      <w:numFmt w:val="decimal"/>
      <w:lvlText w:val="%2."/>
      <w:lvlJc w:val="left"/>
      <w:pPr>
        <w:ind w:left="1020" w:hanging="360"/>
      </w:pPr>
    </w:lvl>
    <w:lvl w:ilvl="2" w:tplc="0204D5C6">
      <w:start w:val="1"/>
      <w:numFmt w:val="decimal"/>
      <w:lvlText w:val="%3."/>
      <w:lvlJc w:val="left"/>
      <w:pPr>
        <w:ind w:left="1020" w:hanging="360"/>
      </w:pPr>
    </w:lvl>
    <w:lvl w:ilvl="3" w:tplc="AF642E24">
      <w:start w:val="1"/>
      <w:numFmt w:val="decimal"/>
      <w:lvlText w:val="%4."/>
      <w:lvlJc w:val="left"/>
      <w:pPr>
        <w:ind w:left="1020" w:hanging="360"/>
      </w:pPr>
    </w:lvl>
    <w:lvl w:ilvl="4" w:tplc="6DBE9164">
      <w:start w:val="1"/>
      <w:numFmt w:val="decimal"/>
      <w:lvlText w:val="%5."/>
      <w:lvlJc w:val="left"/>
      <w:pPr>
        <w:ind w:left="1020" w:hanging="360"/>
      </w:pPr>
    </w:lvl>
    <w:lvl w:ilvl="5" w:tplc="20B2D048">
      <w:start w:val="1"/>
      <w:numFmt w:val="decimal"/>
      <w:lvlText w:val="%6."/>
      <w:lvlJc w:val="left"/>
      <w:pPr>
        <w:ind w:left="1020" w:hanging="360"/>
      </w:pPr>
    </w:lvl>
    <w:lvl w:ilvl="6" w:tplc="18C0C47C">
      <w:start w:val="1"/>
      <w:numFmt w:val="decimal"/>
      <w:lvlText w:val="%7."/>
      <w:lvlJc w:val="left"/>
      <w:pPr>
        <w:ind w:left="1020" w:hanging="360"/>
      </w:pPr>
    </w:lvl>
    <w:lvl w:ilvl="7" w:tplc="4BD239A6">
      <w:start w:val="1"/>
      <w:numFmt w:val="decimal"/>
      <w:lvlText w:val="%8."/>
      <w:lvlJc w:val="left"/>
      <w:pPr>
        <w:ind w:left="1020" w:hanging="360"/>
      </w:pPr>
    </w:lvl>
    <w:lvl w:ilvl="8" w:tplc="E6968FFE">
      <w:start w:val="1"/>
      <w:numFmt w:val="decimal"/>
      <w:lvlText w:val="%9."/>
      <w:lvlJc w:val="left"/>
      <w:pPr>
        <w:ind w:left="1020" w:hanging="360"/>
      </w:pPr>
    </w:lvl>
  </w:abstractNum>
  <w:abstractNum w:abstractNumId="31" w15:restartNumberingAfterBreak="0">
    <w:nsid w:val="56140A3A"/>
    <w:multiLevelType w:val="hybridMultilevel"/>
    <w:tmpl w:val="F03E1032"/>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32" w15:restartNumberingAfterBreak="0">
    <w:nsid w:val="565E1379"/>
    <w:multiLevelType w:val="multilevel"/>
    <w:tmpl w:val="C406CE7C"/>
    <w:lvl w:ilvl="0">
      <w:start w:val="1"/>
      <w:numFmt w:val="decimal"/>
      <w:lvlText w:val="%1."/>
      <w:lvlJc w:val="left"/>
      <w:pPr>
        <w:ind w:left="360" w:hanging="360"/>
      </w:pPr>
    </w:lvl>
    <w:lvl w:ilvl="1">
      <w:start w:val="1"/>
      <w:numFmt w:val="bullet"/>
      <w:lvlText w:val=""/>
      <w:lvlJc w:val="left"/>
      <w:pPr>
        <w:ind w:left="644" w:hanging="360"/>
      </w:pPr>
      <w:rPr>
        <w:rFonts w:ascii="Symbol" w:hAnsi="Symbol"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3" w15:restartNumberingAfterBreak="0">
    <w:nsid w:val="58A61188"/>
    <w:multiLevelType w:val="hybridMultilevel"/>
    <w:tmpl w:val="A9523016"/>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34" w15:restartNumberingAfterBreak="0">
    <w:nsid w:val="5B9A7A19"/>
    <w:multiLevelType w:val="hybridMultilevel"/>
    <w:tmpl w:val="D1509AF8"/>
    <w:lvl w:ilvl="0" w:tplc="B4522F76">
      <w:start w:val="1"/>
      <w:numFmt w:val="decimal"/>
      <w:lvlText w:val="%1."/>
      <w:lvlJc w:val="left"/>
      <w:pPr>
        <w:ind w:left="1020" w:hanging="360"/>
      </w:pPr>
    </w:lvl>
    <w:lvl w:ilvl="1" w:tplc="2124B5A2">
      <w:start w:val="1"/>
      <w:numFmt w:val="decimal"/>
      <w:lvlText w:val="%2."/>
      <w:lvlJc w:val="left"/>
      <w:pPr>
        <w:ind w:left="1020" w:hanging="360"/>
      </w:pPr>
    </w:lvl>
    <w:lvl w:ilvl="2" w:tplc="7D9EA6E4">
      <w:start w:val="1"/>
      <w:numFmt w:val="decimal"/>
      <w:lvlText w:val="%3."/>
      <w:lvlJc w:val="left"/>
      <w:pPr>
        <w:ind w:left="1020" w:hanging="360"/>
      </w:pPr>
    </w:lvl>
    <w:lvl w:ilvl="3" w:tplc="00E83424">
      <w:start w:val="1"/>
      <w:numFmt w:val="decimal"/>
      <w:lvlText w:val="%4."/>
      <w:lvlJc w:val="left"/>
      <w:pPr>
        <w:ind w:left="1020" w:hanging="360"/>
      </w:pPr>
    </w:lvl>
    <w:lvl w:ilvl="4" w:tplc="BE0EC1BC">
      <w:start w:val="1"/>
      <w:numFmt w:val="decimal"/>
      <w:lvlText w:val="%5."/>
      <w:lvlJc w:val="left"/>
      <w:pPr>
        <w:ind w:left="1020" w:hanging="360"/>
      </w:pPr>
    </w:lvl>
    <w:lvl w:ilvl="5" w:tplc="F4D07CF8">
      <w:start w:val="1"/>
      <w:numFmt w:val="decimal"/>
      <w:lvlText w:val="%6."/>
      <w:lvlJc w:val="left"/>
      <w:pPr>
        <w:ind w:left="1020" w:hanging="360"/>
      </w:pPr>
    </w:lvl>
    <w:lvl w:ilvl="6" w:tplc="D17C1126">
      <w:start w:val="1"/>
      <w:numFmt w:val="decimal"/>
      <w:lvlText w:val="%7."/>
      <w:lvlJc w:val="left"/>
      <w:pPr>
        <w:ind w:left="1020" w:hanging="360"/>
      </w:pPr>
    </w:lvl>
    <w:lvl w:ilvl="7" w:tplc="1B282E7C">
      <w:start w:val="1"/>
      <w:numFmt w:val="decimal"/>
      <w:lvlText w:val="%8."/>
      <w:lvlJc w:val="left"/>
      <w:pPr>
        <w:ind w:left="1020" w:hanging="360"/>
      </w:pPr>
    </w:lvl>
    <w:lvl w:ilvl="8" w:tplc="AF606E3A">
      <w:start w:val="1"/>
      <w:numFmt w:val="decimal"/>
      <w:lvlText w:val="%9."/>
      <w:lvlJc w:val="left"/>
      <w:pPr>
        <w:ind w:left="1020" w:hanging="360"/>
      </w:pPr>
    </w:lvl>
  </w:abstractNum>
  <w:abstractNum w:abstractNumId="35" w15:restartNumberingAfterBreak="0">
    <w:nsid w:val="5BA46FE6"/>
    <w:multiLevelType w:val="hybridMultilevel"/>
    <w:tmpl w:val="CD70C2EC"/>
    <w:lvl w:ilvl="0" w:tplc="140A0013">
      <w:start w:val="1"/>
      <w:numFmt w:val="upperRoman"/>
      <w:lvlText w:val="%1."/>
      <w:lvlJc w:val="right"/>
      <w:pPr>
        <w:ind w:left="1428" w:hanging="360"/>
      </w:pPr>
    </w:lvl>
    <w:lvl w:ilvl="1" w:tplc="140A0019" w:tentative="1">
      <w:start w:val="1"/>
      <w:numFmt w:val="lowerLetter"/>
      <w:lvlText w:val="%2."/>
      <w:lvlJc w:val="left"/>
      <w:pPr>
        <w:ind w:left="2148" w:hanging="360"/>
      </w:pPr>
    </w:lvl>
    <w:lvl w:ilvl="2" w:tplc="140A001B" w:tentative="1">
      <w:start w:val="1"/>
      <w:numFmt w:val="lowerRoman"/>
      <w:lvlText w:val="%3."/>
      <w:lvlJc w:val="right"/>
      <w:pPr>
        <w:ind w:left="2868" w:hanging="180"/>
      </w:pPr>
    </w:lvl>
    <w:lvl w:ilvl="3" w:tplc="140A000F" w:tentative="1">
      <w:start w:val="1"/>
      <w:numFmt w:val="decimal"/>
      <w:lvlText w:val="%4."/>
      <w:lvlJc w:val="left"/>
      <w:pPr>
        <w:ind w:left="3588" w:hanging="360"/>
      </w:pPr>
    </w:lvl>
    <w:lvl w:ilvl="4" w:tplc="140A0019" w:tentative="1">
      <w:start w:val="1"/>
      <w:numFmt w:val="lowerLetter"/>
      <w:lvlText w:val="%5."/>
      <w:lvlJc w:val="left"/>
      <w:pPr>
        <w:ind w:left="4308" w:hanging="360"/>
      </w:pPr>
    </w:lvl>
    <w:lvl w:ilvl="5" w:tplc="140A001B" w:tentative="1">
      <w:start w:val="1"/>
      <w:numFmt w:val="lowerRoman"/>
      <w:lvlText w:val="%6."/>
      <w:lvlJc w:val="right"/>
      <w:pPr>
        <w:ind w:left="5028" w:hanging="180"/>
      </w:pPr>
    </w:lvl>
    <w:lvl w:ilvl="6" w:tplc="140A000F" w:tentative="1">
      <w:start w:val="1"/>
      <w:numFmt w:val="decimal"/>
      <w:lvlText w:val="%7."/>
      <w:lvlJc w:val="left"/>
      <w:pPr>
        <w:ind w:left="5748" w:hanging="360"/>
      </w:pPr>
    </w:lvl>
    <w:lvl w:ilvl="7" w:tplc="140A0019" w:tentative="1">
      <w:start w:val="1"/>
      <w:numFmt w:val="lowerLetter"/>
      <w:lvlText w:val="%8."/>
      <w:lvlJc w:val="left"/>
      <w:pPr>
        <w:ind w:left="6468" w:hanging="360"/>
      </w:pPr>
    </w:lvl>
    <w:lvl w:ilvl="8" w:tplc="140A001B" w:tentative="1">
      <w:start w:val="1"/>
      <w:numFmt w:val="lowerRoman"/>
      <w:lvlText w:val="%9."/>
      <w:lvlJc w:val="right"/>
      <w:pPr>
        <w:ind w:left="7188" w:hanging="180"/>
      </w:pPr>
    </w:lvl>
  </w:abstractNum>
  <w:abstractNum w:abstractNumId="36" w15:restartNumberingAfterBreak="0">
    <w:nsid w:val="5E6B733A"/>
    <w:multiLevelType w:val="multilevel"/>
    <w:tmpl w:val="14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7" w15:restartNumberingAfterBreak="0">
    <w:nsid w:val="62A102BC"/>
    <w:multiLevelType w:val="hybridMultilevel"/>
    <w:tmpl w:val="4D204182"/>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38" w15:restartNumberingAfterBreak="0">
    <w:nsid w:val="6535666A"/>
    <w:multiLevelType w:val="hybridMultilevel"/>
    <w:tmpl w:val="F98E5574"/>
    <w:lvl w:ilvl="0" w:tplc="6944AEA2">
      <w:start w:val="1"/>
      <w:numFmt w:val="decimal"/>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 w15:restartNumberingAfterBreak="0">
    <w:nsid w:val="66B276D6"/>
    <w:multiLevelType w:val="hybridMultilevel"/>
    <w:tmpl w:val="80D4CBB4"/>
    <w:lvl w:ilvl="0" w:tplc="140A000F">
      <w:start w:val="1"/>
      <w:numFmt w:val="decimal"/>
      <w:lvlText w:val="%1."/>
      <w:lvlJc w:val="left"/>
      <w:pPr>
        <w:ind w:left="1068" w:hanging="360"/>
      </w:pPr>
    </w:lvl>
    <w:lvl w:ilvl="1" w:tplc="140A0019" w:tentative="1">
      <w:start w:val="1"/>
      <w:numFmt w:val="lowerLetter"/>
      <w:lvlText w:val="%2."/>
      <w:lvlJc w:val="left"/>
      <w:pPr>
        <w:ind w:left="1788" w:hanging="360"/>
      </w:pPr>
    </w:lvl>
    <w:lvl w:ilvl="2" w:tplc="140A001B" w:tentative="1">
      <w:start w:val="1"/>
      <w:numFmt w:val="lowerRoman"/>
      <w:lvlText w:val="%3."/>
      <w:lvlJc w:val="right"/>
      <w:pPr>
        <w:ind w:left="2508" w:hanging="180"/>
      </w:pPr>
    </w:lvl>
    <w:lvl w:ilvl="3" w:tplc="140A000F" w:tentative="1">
      <w:start w:val="1"/>
      <w:numFmt w:val="decimal"/>
      <w:lvlText w:val="%4."/>
      <w:lvlJc w:val="left"/>
      <w:pPr>
        <w:ind w:left="3228" w:hanging="360"/>
      </w:pPr>
    </w:lvl>
    <w:lvl w:ilvl="4" w:tplc="140A0019" w:tentative="1">
      <w:start w:val="1"/>
      <w:numFmt w:val="lowerLetter"/>
      <w:lvlText w:val="%5."/>
      <w:lvlJc w:val="left"/>
      <w:pPr>
        <w:ind w:left="3948" w:hanging="360"/>
      </w:pPr>
    </w:lvl>
    <w:lvl w:ilvl="5" w:tplc="140A001B" w:tentative="1">
      <w:start w:val="1"/>
      <w:numFmt w:val="lowerRoman"/>
      <w:lvlText w:val="%6."/>
      <w:lvlJc w:val="right"/>
      <w:pPr>
        <w:ind w:left="4668" w:hanging="180"/>
      </w:pPr>
    </w:lvl>
    <w:lvl w:ilvl="6" w:tplc="140A000F" w:tentative="1">
      <w:start w:val="1"/>
      <w:numFmt w:val="decimal"/>
      <w:lvlText w:val="%7."/>
      <w:lvlJc w:val="left"/>
      <w:pPr>
        <w:ind w:left="5388" w:hanging="360"/>
      </w:pPr>
    </w:lvl>
    <w:lvl w:ilvl="7" w:tplc="140A0019" w:tentative="1">
      <w:start w:val="1"/>
      <w:numFmt w:val="lowerLetter"/>
      <w:lvlText w:val="%8."/>
      <w:lvlJc w:val="left"/>
      <w:pPr>
        <w:ind w:left="6108" w:hanging="360"/>
      </w:pPr>
    </w:lvl>
    <w:lvl w:ilvl="8" w:tplc="140A001B" w:tentative="1">
      <w:start w:val="1"/>
      <w:numFmt w:val="lowerRoman"/>
      <w:lvlText w:val="%9."/>
      <w:lvlJc w:val="right"/>
      <w:pPr>
        <w:ind w:left="6828" w:hanging="180"/>
      </w:pPr>
    </w:lvl>
  </w:abstractNum>
  <w:abstractNum w:abstractNumId="40" w15:restartNumberingAfterBreak="0">
    <w:nsid w:val="67417BAB"/>
    <w:multiLevelType w:val="hybridMultilevel"/>
    <w:tmpl w:val="5FA46EFA"/>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41" w15:restartNumberingAfterBreak="0">
    <w:nsid w:val="6A8E18B1"/>
    <w:multiLevelType w:val="hybridMultilevel"/>
    <w:tmpl w:val="5A480C96"/>
    <w:lvl w:ilvl="0" w:tplc="140A0001">
      <w:start w:val="1"/>
      <w:numFmt w:val="bullet"/>
      <w:lvlText w:val=""/>
      <w:lvlJc w:val="left"/>
      <w:pPr>
        <w:ind w:left="720" w:hanging="360"/>
      </w:pPr>
      <w:rPr>
        <w:rFonts w:ascii="Symbol" w:hAnsi="Symbol" w:hint="default"/>
      </w:rPr>
    </w:lvl>
    <w:lvl w:ilvl="1" w:tplc="43EC1D2E">
      <w:start w:val="11"/>
      <w:numFmt w:val="bullet"/>
      <w:lvlText w:val="-"/>
      <w:lvlJc w:val="left"/>
      <w:pPr>
        <w:ind w:left="720" w:hanging="360"/>
      </w:pPr>
      <w:rPr>
        <w:rFonts w:ascii="Arial" w:eastAsia="Calibri" w:hAnsi="Arial" w:cs="Arial" w:hint="default"/>
      </w:rPr>
    </w:lvl>
    <w:lvl w:ilvl="2" w:tplc="140A0005">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42" w15:restartNumberingAfterBreak="0">
    <w:nsid w:val="6CD03174"/>
    <w:multiLevelType w:val="hybridMultilevel"/>
    <w:tmpl w:val="DDCEC1C8"/>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43" w15:restartNumberingAfterBreak="0">
    <w:nsid w:val="6DE254C9"/>
    <w:multiLevelType w:val="multilevel"/>
    <w:tmpl w:val="14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4" w15:restartNumberingAfterBreak="0">
    <w:nsid w:val="6DE83776"/>
    <w:multiLevelType w:val="hybridMultilevel"/>
    <w:tmpl w:val="5E86D144"/>
    <w:lvl w:ilvl="0" w:tplc="140A0017">
      <w:start w:val="1"/>
      <w:numFmt w:val="lowerLetter"/>
      <w:lvlText w:val="%1)"/>
      <w:lvlJc w:val="left"/>
      <w:pPr>
        <w:ind w:left="1068" w:hanging="360"/>
      </w:pPr>
    </w:lvl>
    <w:lvl w:ilvl="1" w:tplc="140A0019" w:tentative="1">
      <w:start w:val="1"/>
      <w:numFmt w:val="lowerLetter"/>
      <w:lvlText w:val="%2."/>
      <w:lvlJc w:val="left"/>
      <w:pPr>
        <w:ind w:left="1788" w:hanging="360"/>
      </w:pPr>
    </w:lvl>
    <w:lvl w:ilvl="2" w:tplc="140A001B" w:tentative="1">
      <w:start w:val="1"/>
      <w:numFmt w:val="lowerRoman"/>
      <w:lvlText w:val="%3."/>
      <w:lvlJc w:val="right"/>
      <w:pPr>
        <w:ind w:left="2508" w:hanging="180"/>
      </w:pPr>
    </w:lvl>
    <w:lvl w:ilvl="3" w:tplc="140A000F" w:tentative="1">
      <w:start w:val="1"/>
      <w:numFmt w:val="decimal"/>
      <w:lvlText w:val="%4."/>
      <w:lvlJc w:val="left"/>
      <w:pPr>
        <w:ind w:left="3228" w:hanging="360"/>
      </w:pPr>
    </w:lvl>
    <w:lvl w:ilvl="4" w:tplc="140A0019" w:tentative="1">
      <w:start w:val="1"/>
      <w:numFmt w:val="lowerLetter"/>
      <w:lvlText w:val="%5."/>
      <w:lvlJc w:val="left"/>
      <w:pPr>
        <w:ind w:left="3948" w:hanging="360"/>
      </w:pPr>
    </w:lvl>
    <w:lvl w:ilvl="5" w:tplc="140A001B" w:tentative="1">
      <w:start w:val="1"/>
      <w:numFmt w:val="lowerRoman"/>
      <w:lvlText w:val="%6."/>
      <w:lvlJc w:val="right"/>
      <w:pPr>
        <w:ind w:left="4668" w:hanging="180"/>
      </w:pPr>
    </w:lvl>
    <w:lvl w:ilvl="6" w:tplc="140A000F" w:tentative="1">
      <w:start w:val="1"/>
      <w:numFmt w:val="decimal"/>
      <w:lvlText w:val="%7."/>
      <w:lvlJc w:val="left"/>
      <w:pPr>
        <w:ind w:left="5388" w:hanging="360"/>
      </w:pPr>
    </w:lvl>
    <w:lvl w:ilvl="7" w:tplc="140A0019" w:tentative="1">
      <w:start w:val="1"/>
      <w:numFmt w:val="lowerLetter"/>
      <w:lvlText w:val="%8."/>
      <w:lvlJc w:val="left"/>
      <w:pPr>
        <w:ind w:left="6108" w:hanging="360"/>
      </w:pPr>
    </w:lvl>
    <w:lvl w:ilvl="8" w:tplc="140A001B" w:tentative="1">
      <w:start w:val="1"/>
      <w:numFmt w:val="lowerRoman"/>
      <w:lvlText w:val="%9."/>
      <w:lvlJc w:val="right"/>
      <w:pPr>
        <w:ind w:left="6828" w:hanging="180"/>
      </w:pPr>
    </w:lvl>
  </w:abstractNum>
  <w:abstractNum w:abstractNumId="45" w15:restartNumberingAfterBreak="0">
    <w:nsid w:val="711346E9"/>
    <w:multiLevelType w:val="hybridMultilevel"/>
    <w:tmpl w:val="5E86D144"/>
    <w:lvl w:ilvl="0" w:tplc="140A0017">
      <w:start w:val="1"/>
      <w:numFmt w:val="lowerLetter"/>
      <w:lvlText w:val="%1)"/>
      <w:lvlJc w:val="left"/>
      <w:pPr>
        <w:ind w:left="1068" w:hanging="360"/>
      </w:pPr>
    </w:lvl>
    <w:lvl w:ilvl="1" w:tplc="140A0019" w:tentative="1">
      <w:start w:val="1"/>
      <w:numFmt w:val="lowerLetter"/>
      <w:lvlText w:val="%2."/>
      <w:lvlJc w:val="left"/>
      <w:pPr>
        <w:ind w:left="1788" w:hanging="360"/>
      </w:pPr>
    </w:lvl>
    <w:lvl w:ilvl="2" w:tplc="140A001B" w:tentative="1">
      <w:start w:val="1"/>
      <w:numFmt w:val="lowerRoman"/>
      <w:lvlText w:val="%3."/>
      <w:lvlJc w:val="right"/>
      <w:pPr>
        <w:ind w:left="2508" w:hanging="180"/>
      </w:pPr>
    </w:lvl>
    <w:lvl w:ilvl="3" w:tplc="140A000F" w:tentative="1">
      <w:start w:val="1"/>
      <w:numFmt w:val="decimal"/>
      <w:lvlText w:val="%4."/>
      <w:lvlJc w:val="left"/>
      <w:pPr>
        <w:ind w:left="3228" w:hanging="360"/>
      </w:pPr>
    </w:lvl>
    <w:lvl w:ilvl="4" w:tplc="140A0019" w:tentative="1">
      <w:start w:val="1"/>
      <w:numFmt w:val="lowerLetter"/>
      <w:lvlText w:val="%5."/>
      <w:lvlJc w:val="left"/>
      <w:pPr>
        <w:ind w:left="3948" w:hanging="360"/>
      </w:pPr>
    </w:lvl>
    <w:lvl w:ilvl="5" w:tplc="140A001B" w:tentative="1">
      <w:start w:val="1"/>
      <w:numFmt w:val="lowerRoman"/>
      <w:lvlText w:val="%6."/>
      <w:lvlJc w:val="right"/>
      <w:pPr>
        <w:ind w:left="4668" w:hanging="180"/>
      </w:pPr>
    </w:lvl>
    <w:lvl w:ilvl="6" w:tplc="140A000F" w:tentative="1">
      <w:start w:val="1"/>
      <w:numFmt w:val="decimal"/>
      <w:lvlText w:val="%7."/>
      <w:lvlJc w:val="left"/>
      <w:pPr>
        <w:ind w:left="5388" w:hanging="360"/>
      </w:pPr>
    </w:lvl>
    <w:lvl w:ilvl="7" w:tplc="140A0019" w:tentative="1">
      <w:start w:val="1"/>
      <w:numFmt w:val="lowerLetter"/>
      <w:lvlText w:val="%8."/>
      <w:lvlJc w:val="left"/>
      <w:pPr>
        <w:ind w:left="6108" w:hanging="360"/>
      </w:pPr>
    </w:lvl>
    <w:lvl w:ilvl="8" w:tplc="140A001B" w:tentative="1">
      <w:start w:val="1"/>
      <w:numFmt w:val="lowerRoman"/>
      <w:lvlText w:val="%9."/>
      <w:lvlJc w:val="right"/>
      <w:pPr>
        <w:ind w:left="6828" w:hanging="180"/>
      </w:pPr>
    </w:lvl>
  </w:abstractNum>
  <w:abstractNum w:abstractNumId="46" w15:restartNumberingAfterBreak="0">
    <w:nsid w:val="761B4023"/>
    <w:multiLevelType w:val="hybridMultilevel"/>
    <w:tmpl w:val="6228FB88"/>
    <w:lvl w:ilvl="0" w:tplc="2F0C692A">
      <w:start w:val="1"/>
      <w:numFmt w:val="decimal"/>
      <w:lvlText w:val="%1."/>
      <w:lvlJc w:val="left"/>
      <w:pPr>
        <w:ind w:left="1020" w:hanging="360"/>
      </w:pPr>
    </w:lvl>
    <w:lvl w:ilvl="1" w:tplc="C7DE291C">
      <w:start w:val="1"/>
      <w:numFmt w:val="decimal"/>
      <w:lvlText w:val="%2."/>
      <w:lvlJc w:val="left"/>
      <w:pPr>
        <w:ind w:left="1020" w:hanging="360"/>
      </w:pPr>
    </w:lvl>
    <w:lvl w:ilvl="2" w:tplc="96D28C46">
      <w:start w:val="1"/>
      <w:numFmt w:val="decimal"/>
      <w:lvlText w:val="%3."/>
      <w:lvlJc w:val="left"/>
      <w:pPr>
        <w:ind w:left="1020" w:hanging="360"/>
      </w:pPr>
    </w:lvl>
    <w:lvl w:ilvl="3" w:tplc="E0EC3838">
      <w:start w:val="1"/>
      <w:numFmt w:val="decimal"/>
      <w:lvlText w:val="%4."/>
      <w:lvlJc w:val="left"/>
      <w:pPr>
        <w:ind w:left="1020" w:hanging="360"/>
      </w:pPr>
    </w:lvl>
    <w:lvl w:ilvl="4" w:tplc="1B20221E">
      <w:start w:val="1"/>
      <w:numFmt w:val="decimal"/>
      <w:lvlText w:val="%5."/>
      <w:lvlJc w:val="left"/>
      <w:pPr>
        <w:ind w:left="1020" w:hanging="360"/>
      </w:pPr>
    </w:lvl>
    <w:lvl w:ilvl="5" w:tplc="5D945722">
      <w:start w:val="1"/>
      <w:numFmt w:val="decimal"/>
      <w:lvlText w:val="%6."/>
      <w:lvlJc w:val="left"/>
      <w:pPr>
        <w:ind w:left="1020" w:hanging="360"/>
      </w:pPr>
    </w:lvl>
    <w:lvl w:ilvl="6" w:tplc="2AC05B54">
      <w:start w:val="1"/>
      <w:numFmt w:val="decimal"/>
      <w:lvlText w:val="%7."/>
      <w:lvlJc w:val="left"/>
      <w:pPr>
        <w:ind w:left="1020" w:hanging="360"/>
      </w:pPr>
    </w:lvl>
    <w:lvl w:ilvl="7" w:tplc="2E8AA8F8">
      <w:start w:val="1"/>
      <w:numFmt w:val="decimal"/>
      <w:lvlText w:val="%8."/>
      <w:lvlJc w:val="left"/>
      <w:pPr>
        <w:ind w:left="1020" w:hanging="360"/>
      </w:pPr>
    </w:lvl>
    <w:lvl w:ilvl="8" w:tplc="CD3AD250">
      <w:start w:val="1"/>
      <w:numFmt w:val="decimal"/>
      <w:lvlText w:val="%9."/>
      <w:lvlJc w:val="left"/>
      <w:pPr>
        <w:ind w:left="1020" w:hanging="360"/>
      </w:pPr>
    </w:lvl>
  </w:abstractNum>
  <w:abstractNum w:abstractNumId="47" w15:restartNumberingAfterBreak="0">
    <w:nsid w:val="79C31307"/>
    <w:multiLevelType w:val="hybridMultilevel"/>
    <w:tmpl w:val="A31E6500"/>
    <w:lvl w:ilvl="0" w:tplc="8E62B8F8">
      <w:start w:val="1"/>
      <w:numFmt w:val="decimal"/>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 w15:restartNumberingAfterBreak="0">
    <w:nsid w:val="7B3A216C"/>
    <w:multiLevelType w:val="hybridMultilevel"/>
    <w:tmpl w:val="C452F2A0"/>
    <w:lvl w:ilvl="0" w:tplc="91A4C854">
      <w:start w:val="1"/>
      <w:numFmt w:val="decimal"/>
      <w:lvlText w:val="%1."/>
      <w:lvlJc w:val="left"/>
      <w:pPr>
        <w:ind w:left="405" w:hanging="360"/>
      </w:pPr>
      <w:rPr>
        <w:rFonts w:hint="default"/>
      </w:rPr>
    </w:lvl>
    <w:lvl w:ilvl="1" w:tplc="140A0019">
      <w:start w:val="1"/>
      <w:numFmt w:val="lowerLetter"/>
      <w:lvlText w:val="%2."/>
      <w:lvlJc w:val="left"/>
      <w:pPr>
        <w:ind w:left="785" w:hanging="360"/>
      </w:pPr>
    </w:lvl>
    <w:lvl w:ilvl="2" w:tplc="140A001B" w:tentative="1">
      <w:start w:val="1"/>
      <w:numFmt w:val="lowerRoman"/>
      <w:lvlText w:val="%3."/>
      <w:lvlJc w:val="right"/>
      <w:pPr>
        <w:ind w:left="1845" w:hanging="180"/>
      </w:pPr>
    </w:lvl>
    <w:lvl w:ilvl="3" w:tplc="140A000F" w:tentative="1">
      <w:start w:val="1"/>
      <w:numFmt w:val="decimal"/>
      <w:lvlText w:val="%4."/>
      <w:lvlJc w:val="left"/>
      <w:pPr>
        <w:ind w:left="2565" w:hanging="360"/>
      </w:pPr>
    </w:lvl>
    <w:lvl w:ilvl="4" w:tplc="140A0019" w:tentative="1">
      <w:start w:val="1"/>
      <w:numFmt w:val="lowerLetter"/>
      <w:lvlText w:val="%5."/>
      <w:lvlJc w:val="left"/>
      <w:pPr>
        <w:ind w:left="3285" w:hanging="360"/>
      </w:pPr>
    </w:lvl>
    <w:lvl w:ilvl="5" w:tplc="140A001B" w:tentative="1">
      <w:start w:val="1"/>
      <w:numFmt w:val="lowerRoman"/>
      <w:lvlText w:val="%6."/>
      <w:lvlJc w:val="right"/>
      <w:pPr>
        <w:ind w:left="4005" w:hanging="180"/>
      </w:pPr>
    </w:lvl>
    <w:lvl w:ilvl="6" w:tplc="140A000F" w:tentative="1">
      <w:start w:val="1"/>
      <w:numFmt w:val="decimal"/>
      <w:lvlText w:val="%7."/>
      <w:lvlJc w:val="left"/>
      <w:pPr>
        <w:ind w:left="4725" w:hanging="360"/>
      </w:pPr>
    </w:lvl>
    <w:lvl w:ilvl="7" w:tplc="140A0019" w:tentative="1">
      <w:start w:val="1"/>
      <w:numFmt w:val="lowerLetter"/>
      <w:lvlText w:val="%8."/>
      <w:lvlJc w:val="left"/>
      <w:pPr>
        <w:ind w:left="5445" w:hanging="360"/>
      </w:pPr>
    </w:lvl>
    <w:lvl w:ilvl="8" w:tplc="140A001B" w:tentative="1">
      <w:start w:val="1"/>
      <w:numFmt w:val="lowerRoman"/>
      <w:lvlText w:val="%9."/>
      <w:lvlJc w:val="right"/>
      <w:pPr>
        <w:ind w:left="6165" w:hanging="180"/>
      </w:pPr>
    </w:lvl>
  </w:abstractNum>
  <w:abstractNum w:abstractNumId="49" w15:restartNumberingAfterBreak="0">
    <w:nsid w:val="7BDD2CB1"/>
    <w:multiLevelType w:val="hybridMultilevel"/>
    <w:tmpl w:val="59BC0B9C"/>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50" w15:restartNumberingAfterBreak="0">
    <w:nsid w:val="7E17045A"/>
    <w:multiLevelType w:val="multilevel"/>
    <w:tmpl w:val="14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1" w15:restartNumberingAfterBreak="0">
    <w:nsid w:val="7E320A12"/>
    <w:multiLevelType w:val="hybridMultilevel"/>
    <w:tmpl w:val="085A9DC2"/>
    <w:lvl w:ilvl="0" w:tplc="140A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num w:numId="1" w16cid:durableId="1628273349">
    <w:abstractNumId w:val="49"/>
  </w:num>
  <w:num w:numId="2" w16cid:durableId="1822189808">
    <w:abstractNumId w:val="28"/>
  </w:num>
  <w:num w:numId="3" w16cid:durableId="1947616189">
    <w:abstractNumId w:val="15"/>
  </w:num>
  <w:num w:numId="4" w16cid:durableId="1278563206">
    <w:abstractNumId w:val="18"/>
  </w:num>
  <w:num w:numId="5" w16cid:durableId="1953629965">
    <w:abstractNumId w:val="20"/>
  </w:num>
  <w:num w:numId="6" w16cid:durableId="342128812">
    <w:abstractNumId w:val="36"/>
  </w:num>
  <w:num w:numId="7" w16cid:durableId="1407612307">
    <w:abstractNumId w:val="29"/>
  </w:num>
  <w:num w:numId="8" w16cid:durableId="39716432">
    <w:abstractNumId w:val="43"/>
  </w:num>
  <w:num w:numId="9" w16cid:durableId="679816389">
    <w:abstractNumId w:val="31"/>
  </w:num>
  <w:num w:numId="10" w16cid:durableId="744304388">
    <w:abstractNumId w:val="3"/>
  </w:num>
  <w:num w:numId="11" w16cid:durableId="1979732">
    <w:abstractNumId w:val="13"/>
  </w:num>
  <w:num w:numId="12" w16cid:durableId="386687053">
    <w:abstractNumId w:val="44"/>
  </w:num>
  <w:num w:numId="13" w16cid:durableId="188222636">
    <w:abstractNumId w:val="21"/>
  </w:num>
  <w:num w:numId="14" w16cid:durableId="759369429">
    <w:abstractNumId w:val="45"/>
  </w:num>
  <w:num w:numId="15" w16cid:durableId="457144720">
    <w:abstractNumId w:val="27"/>
  </w:num>
  <w:num w:numId="16" w16cid:durableId="999231222">
    <w:abstractNumId w:val="16"/>
  </w:num>
  <w:num w:numId="17" w16cid:durableId="549193757">
    <w:abstractNumId w:val="32"/>
  </w:num>
  <w:num w:numId="18" w16cid:durableId="185759081">
    <w:abstractNumId w:val="6"/>
  </w:num>
  <w:num w:numId="19" w16cid:durableId="20325159">
    <w:abstractNumId w:val="23"/>
  </w:num>
  <w:num w:numId="20" w16cid:durableId="534267757">
    <w:abstractNumId w:val="12"/>
  </w:num>
  <w:num w:numId="21" w16cid:durableId="1299800072">
    <w:abstractNumId w:val="40"/>
  </w:num>
  <w:num w:numId="22" w16cid:durableId="526914810">
    <w:abstractNumId w:val="41"/>
  </w:num>
  <w:num w:numId="23" w16cid:durableId="14889450">
    <w:abstractNumId w:val="38"/>
  </w:num>
  <w:num w:numId="24" w16cid:durableId="1540166299">
    <w:abstractNumId w:val="0"/>
  </w:num>
  <w:num w:numId="25" w16cid:durableId="1741098053">
    <w:abstractNumId w:val="14"/>
  </w:num>
  <w:num w:numId="26" w16cid:durableId="100342508">
    <w:abstractNumId w:val="51"/>
  </w:num>
  <w:num w:numId="27" w16cid:durableId="823666351">
    <w:abstractNumId w:val="26"/>
  </w:num>
  <w:num w:numId="28" w16cid:durableId="752165753">
    <w:abstractNumId w:val="2"/>
  </w:num>
  <w:num w:numId="29" w16cid:durableId="1013610918">
    <w:abstractNumId w:val="7"/>
  </w:num>
  <w:num w:numId="30" w16cid:durableId="1672490846">
    <w:abstractNumId w:val="42"/>
  </w:num>
  <w:num w:numId="31" w16cid:durableId="78599466">
    <w:abstractNumId w:val="25"/>
  </w:num>
  <w:num w:numId="32" w16cid:durableId="461192617">
    <w:abstractNumId w:val="47"/>
  </w:num>
  <w:num w:numId="33" w16cid:durableId="1989892894">
    <w:abstractNumId w:val="33"/>
  </w:num>
  <w:num w:numId="34" w16cid:durableId="1767648172">
    <w:abstractNumId w:val="9"/>
  </w:num>
  <w:num w:numId="35" w16cid:durableId="338314687">
    <w:abstractNumId w:val="37"/>
  </w:num>
  <w:num w:numId="36" w16cid:durableId="412507321">
    <w:abstractNumId w:val="4"/>
  </w:num>
  <w:num w:numId="37" w16cid:durableId="1461415968">
    <w:abstractNumId w:val="19"/>
  </w:num>
  <w:num w:numId="38" w16cid:durableId="449207768">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74665817">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63263545">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373040743">
    <w:abstractNumId w:val="17"/>
  </w:num>
  <w:num w:numId="42" w16cid:durableId="26183989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818034446">
    <w:abstractNumId w:val="19"/>
  </w:num>
  <w:num w:numId="44" w16cid:durableId="1657952416">
    <w:abstractNumId w:val="22"/>
  </w:num>
  <w:num w:numId="45" w16cid:durableId="2077511773">
    <w:abstractNumId w:val="17"/>
  </w:num>
  <w:num w:numId="46" w16cid:durableId="1237084128">
    <w:abstractNumId w:val="10"/>
  </w:num>
  <w:num w:numId="47" w16cid:durableId="748773135">
    <w:abstractNumId w:val="5"/>
  </w:num>
  <w:num w:numId="48" w16cid:durableId="381174123">
    <w:abstractNumId w:val="24"/>
  </w:num>
  <w:num w:numId="49" w16cid:durableId="375854659">
    <w:abstractNumId w:val="48"/>
  </w:num>
  <w:num w:numId="50" w16cid:durableId="678967888">
    <w:abstractNumId w:val="8"/>
  </w:num>
  <w:num w:numId="51" w16cid:durableId="1676569873">
    <w:abstractNumId w:val="46"/>
  </w:num>
  <w:num w:numId="52" w16cid:durableId="1233614326">
    <w:abstractNumId w:val="30"/>
  </w:num>
  <w:num w:numId="53" w16cid:durableId="292295500">
    <w:abstractNumId w:val="34"/>
  </w:num>
  <w:num w:numId="54" w16cid:durableId="1057318302">
    <w:abstractNumId w:val="11"/>
  </w:num>
  <w:num w:numId="55" w16cid:durableId="1275021873">
    <w:abstractNumId w:val="1"/>
  </w:num>
  <w:numIdMacAtCleanup w:val="4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na Patricia Morera Martinelli">
    <w15:presenceInfo w15:providerId="AD" w15:userId="S::amorera21040@fifco.com::264fa759-e1cd-4713-945f-92768dad923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B751F"/>
    <w:rsid w:val="00000298"/>
    <w:rsid w:val="00000BBC"/>
    <w:rsid w:val="00000BE3"/>
    <w:rsid w:val="00001304"/>
    <w:rsid w:val="000013AC"/>
    <w:rsid w:val="000014A2"/>
    <w:rsid w:val="00001684"/>
    <w:rsid w:val="00001EA7"/>
    <w:rsid w:val="0000206A"/>
    <w:rsid w:val="0000230E"/>
    <w:rsid w:val="000023F9"/>
    <w:rsid w:val="000025BA"/>
    <w:rsid w:val="00002828"/>
    <w:rsid w:val="00002847"/>
    <w:rsid w:val="00002AE4"/>
    <w:rsid w:val="00002CDB"/>
    <w:rsid w:val="00002E46"/>
    <w:rsid w:val="00002F4F"/>
    <w:rsid w:val="000035E9"/>
    <w:rsid w:val="000038D4"/>
    <w:rsid w:val="000046D6"/>
    <w:rsid w:val="00004882"/>
    <w:rsid w:val="00004B43"/>
    <w:rsid w:val="00004B94"/>
    <w:rsid w:val="0000560A"/>
    <w:rsid w:val="00005DC1"/>
    <w:rsid w:val="000061B9"/>
    <w:rsid w:val="0000708F"/>
    <w:rsid w:val="000073B8"/>
    <w:rsid w:val="0000793D"/>
    <w:rsid w:val="000107D2"/>
    <w:rsid w:val="000111EC"/>
    <w:rsid w:val="000117B4"/>
    <w:rsid w:val="00012B14"/>
    <w:rsid w:val="00012C5D"/>
    <w:rsid w:val="00012E33"/>
    <w:rsid w:val="000132A0"/>
    <w:rsid w:val="000141B9"/>
    <w:rsid w:val="00014538"/>
    <w:rsid w:val="00014B0E"/>
    <w:rsid w:val="00014D8B"/>
    <w:rsid w:val="00014EDF"/>
    <w:rsid w:val="00015D7C"/>
    <w:rsid w:val="00015E7B"/>
    <w:rsid w:val="00015E96"/>
    <w:rsid w:val="0001612A"/>
    <w:rsid w:val="00016412"/>
    <w:rsid w:val="000167FF"/>
    <w:rsid w:val="0001681A"/>
    <w:rsid w:val="00016D1C"/>
    <w:rsid w:val="0001702C"/>
    <w:rsid w:val="000171BC"/>
    <w:rsid w:val="0001746A"/>
    <w:rsid w:val="00017AA8"/>
    <w:rsid w:val="00017B08"/>
    <w:rsid w:val="00020154"/>
    <w:rsid w:val="0002194A"/>
    <w:rsid w:val="00022A61"/>
    <w:rsid w:val="000237CB"/>
    <w:rsid w:val="00024369"/>
    <w:rsid w:val="000247CC"/>
    <w:rsid w:val="0002490A"/>
    <w:rsid w:val="00024FC5"/>
    <w:rsid w:val="000250AA"/>
    <w:rsid w:val="0002510D"/>
    <w:rsid w:val="00025192"/>
    <w:rsid w:val="0002539F"/>
    <w:rsid w:val="00025F10"/>
    <w:rsid w:val="000260A3"/>
    <w:rsid w:val="0002648F"/>
    <w:rsid w:val="0002688B"/>
    <w:rsid w:val="00026E25"/>
    <w:rsid w:val="00027498"/>
    <w:rsid w:val="000278C2"/>
    <w:rsid w:val="00027B3F"/>
    <w:rsid w:val="00030186"/>
    <w:rsid w:val="000303E4"/>
    <w:rsid w:val="0003040E"/>
    <w:rsid w:val="00030C1A"/>
    <w:rsid w:val="00030F6C"/>
    <w:rsid w:val="00031A8D"/>
    <w:rsid w:val="00031D6B"/>
    <w:rsid w:val="00032748"/>
    <w:rsid w:val="00032EDB"/>
    <w:rsid w:val="00033121"/>
    <w:rsid w:val="000331C5"/>
    <w:rsid w:val="000333A6"/>
    <w:rsid w:val="00033CF3"/>
    <w:rsid w:val="00034021"/>
    <w:rsid w:val="0003415E"/>
    <w:rsid w:val="00034387"/>
    <w:rsid w:val="000348A1"/>
    <w:rsid w:val="000349F5"/>
    <w:rsid w:val="00034BA2"/>
    <w:rsid w:val="00035283"/>
    <w:rsid w:val="000356D8"/>
    <w:rsid w:val="0003571D"/>
    <w:rsid w:val="00035AAA"/>
    <w:rsid w:val="00035F17"/>
    <w:rsid w:val="000363B3"/>
    <w:rsid w:val="000363FD"/>
    <w:rsid w:val="0003657B"/>
    <w:rsid w:val="00037090"/>
    <w:rsid w:val="0003779F"/>
    <w:rsid w:val="00037A64"/>
    <w:rsid w:val="00037F0E"/>
    <w:rsid w:val="00037F96"/>
    <w:rsid w:val="0004030B"/>
    <w:rsid w:val="00040497"/>
    <w:rsid w:val="00040569"/>
    <w:rsid w:val="00041A06"/>
    <w:rsid w:val="00041C61"/>
    <w:rsid w:val="00041DAD"/>
    <w:rsid w:val="00041F69"/>
    <w:rsid w:val="00043EC5"/>
    <w:rsid w:val="00044223"/>
    <w:rsid w:val="000443BA"/>
    <w:rsid w:val="00044895"/>
    <w:rsid w:val="00044C71"/>
    <w:rsid w:val="00044D83"/>
    <w:rsid w:val="00045216"/>
    <w:rsid w:val="00045437"/>
    <w:rsid w:val="000461C4"/>
    <w:rsid w:val="000465BF"/>
    <w:rsid w:val="00046A17"/>
    <w:rsid w:val="00046B13"/>
    <w:rsid w:val="00046B8B"/>
    <w:rsid w:val="0004716C"/>
    <w:rsid w:val="00047A68"/>
    <w:rsid w:val="0005001D"/>
    <w:rsid w:val="00051134"/>
    <w:rsid w:val="00051A49"/>
    <w:rsid w:val="00051C3C"/>
    <w:rsid w:val="00051EF0"/>
    <w:rsid w:val="00053A4F"/>
    <w:rsid w:val="000541B6"/>
    <w:rsid w:val="0005435F"/>
    <w:rsid w:val="00054AFB"/>
    <w:rsid w:val="00054D13"/>
    <w:rsid w:val="00054D94"/>
    <w:rsid w:val="000550CA"/>
    <w:rsid w:val="0005520C"/>
    <w:rsid w:val="00055849"/>
    <w:rsid w:val="00055A98"/>
    <w:rsid w:val="00055BBE"/>
    <w:rsid w:val="00056103"/>
    <w:rsid w:val="00056663"/>
    <w:rsid w:val="00056D93"/>
    <w:rsid w:val="000572BA"/>
    <w:rsid w:val="00057AAC"/>
    <w:rsid w:val="00057B89"/>
    <w:rsid w:val="00057EFB"/>
    <w:rsid w:val="00057FF2"/>
    <w:rsid w:val="000608E8"/>
    <w:rsid w:val="00060B11"/>
    <w:rsid w:val="00061C7C"/>
    <w:rsid w:val="000624D8"/>
    <w:rsid w:val="00062AC5"/>
    <w:rsid w:val="00062C96"/>
    <w:rsid w:val="00062D83"/>
    <w:rsid w:val="0006314C"/>
    <w:rsid w:val="000633A1"/>
    <w:rsid w:val="00063D03"/>
    <w:rsid w:val="00063EC2"/>
    <w:rsid w:val="00064255"/>
    <w:rsid w:val="00064684"/>
    <w:rsid w:val="00064B01"/>
    <w:rsid w:val="00065ADE"/>
    <w:rsid w:val="00065BAE"/>
    <w:rsid w:val="00065C33"/>
    <w:rsid w:val="00065D5E"/>
    <w:rsid w:val="00066411"/>
    <w:rsid w:val="0006701E"/>
    <w:rsid w:val="000676CA"/>
    <w:rsid w:val="00067D2D"/>
    <w:rsid w:val="00071080"/>
    <w:rsid w:val="00071252"/>
    <w:rsid w:val="00071729"/>
    <w:rsid w:val="00071BED"/>
    <w:rsid w:val="00071E9B"/>
    <w:rsid w:val="00072009"/>
    <w:rsid w:val="000722DA"/>
    <w:rsid w:val="00072340"/>
    <w:rsid w:val="0007259A"/>
    <w:rsid w:val="00072885"/>
    <w:rsid w:val="00072E57"/>
    <w:rsid w:val="000731D9"/>
    <w:rsid w:val="00073873"/>
    <w:rsid w:val="00073C87"/>
    <w:rsid w:val="00073CC5"/>
    <w:rsid w:val="000771A5"/>
    <w:rsid w:val="000772AF"/>
    <w:rsid w:val="000774A9"/>
    <w:rsid w:val="00077583"/>
    <w:rsid w:val="00077E4D"/>
    <w:rsid w:val="00080145"/>
    <w:rsid w:val="000803EB"/>
    <w:rsid w:val="000808B8"/>
    <w:rsid w:val="00080AB9"/>
    <w:rsid w:val="00080C78"/>
    <w:rsid w:val="0008129D"/>
    <w:rsid w:val="0008273D"/>
    <w:rsid w:val="0008317D"/>
    <w:rsid w:val="00083430"/>
    <w:rsid w:val="00083563"/>
    <w:rsid w:val="00083B02"/>
    <w:rsid w:val="00083C03"/>
    <w:rsid w:val="000842EE"/>
    <w:rsid w:val="000843BB"/>
    <w:rsid w:val="0008446B"/>
    <w:rsid w:val="000848FC"/>
    <w:rsid w:val="00084D36"/>
    <w:rsid w:val="00084E50"/>
    <w:rsid w:val="0008504D"/>
    <w:rsid w:val="000858A4"/>
    <w:rsid w:val="00085D50"/>
    <w:rsid w:val="0008643F"/>
    <w:rsid w:val="000867A1"/>
    <w:rsid w:val="0008721E"/>
    <w:rsid w:val="00087561"/>
    <w:rsid w:val="00087909"/>
    <w:rsid w:val="00087D1B"/>
    <w:rsid w:val="00087E3C"/>
    <w:rsid w:val="00090000"/>
    <w:rsid w:val="000909BF"/>
    <w:rsid w:val="00090BB9"/>
    <w:rsid w:val="000911CA"/>
    <w:rsid w:val="00091908"/>
    <w:rsid w:val="00091935"/>
    <w:rsid w:val="00091A13"/>
    <w:rsid w:val="00091F26"/>
    <w:rsid w:val="00092178"/>
    <w:rsid w:val="00092778"/>
    <w:rsid w:val="00092A65"/>
    <w:rsid w:val="00092A67"/>
    <w:rsid w:val="00092A70"/>
    <w:rsid w:val="00092D24"/>
    <w:rsid w:val="00093763"/>
    <w:rsid w:val="000947D1"/>
    <w:rsid w:val="00094C11"/>
    <w:rsid w:val="0009546D"/>
    <w:rsid w:val="00095496"/>
    <w:rsid w:val="000958F3"/>
    <w:rsid w:val="000959D4"/>
    <w:rsid w:val="00095A61"/>
    <w:rsid w:val="00095C70"/>
    <w:rsid w:val="0009601B"/>
    <w:rsid w:val="0009613B"/>
    <w:rsid w:val="000965AB"/>
    <w:rsid w:val="00096AE2"/>
    <w:rsid w:val="00096B4B"/>
    <w:rsid w:val="00096E6D"/>
    <w:rsid w:val="0009726E"/>
    <w:rsid w:val="00097CAC"/>
    <w:rsid w:val="000A085B"/>
    <w:rsid w:val="000A0F40"/>
    <w:rsid w:val="000A11AB"/>
    <w:rsid w:val="000A136C"/>
    <w:rsid w:val="000A138A"/>
    <w:rsid w:val="000A14CF"/>
    <w:rsid w:val="000A1B08"/>
    <w:rsid w:val="000A1B66"/>
    <w:rsid w:val="000A1B70"/>
    <w:rsid w:val="000A232D"/>
    <w:rsid w:val="000A2909"/>
    <w:rsid w:val="000A2D90"/>
    <w:rsid w:val="000A317E"/>
    <w:rsid w:val="000A32B7"/>
    <w:rsid w:val="000A385A"/>
    <w:rsid w:val="000A39B2"/>
    <w:rsid w:val="000A3E33"/>
    <w:rsid w:val="000A419A"/>
    <w:rsid w:val="000A4448"/>
    <w:rsid w:val="000A4F3B"/>
    <w:rsid w:val="000A50F4"/>
    <w:rsid w:val="000A52D0"/>
    <w:rsid w:val="000A6009"/>
    <w:rsid w:val="000A63CB"/>
    <w:rsid w:val="000A643E"/>
    <w:rsid w:val="000A6623"/>
    <w:rsid w:val="000A6DAD"/>
    <w:rsid w:val="000A6DC9"/>
    <w:rsid w:val="000A707E"/>
    <w:rsid w:val="000A70C4"/>
    <w:rsid w:val="000A7483"/>
    <w:rsid w:val="000A7CB7"/>
    <w:rsid w:val="000A7F3D"/>
    <w:rsid w:val="000B0588"/>
    <w:rsid w:val="000B07D4"/>
    <w:rsid w:val="000B09F4"/>
    <w:rsid w:val="000B0E21"/>
    <w:rsid w:val="000B100B"/>
    <w:rsid w:val="000B105D"/>
    <w:rsid w:val="000B116A"/>
    <w:rsid w:val="000B12E6"/>
    <w:rsid w:val="000B2046"/>
    <w:rsid w:val="000B25DB"/>
    <w:rsid w:val="000B2666"/>
    <w:rsid w:val="000B278F"/>
    <w:rsid w:val="000B2878"/>
    <w:rsid w:val="000B287D"/>
    <w:rsid w:val="000B2AD3"/>
    <w:rsid w:val="000B2C7A"/>
    <w:rsid w:val="000B359E"/>
    <w:rsid w:val="000B378B"/>
    <w:rsid w:val="000B3867"/>
    <w:rsid w:val="000B38A5"/>
    <w:rsid w:val="000B41C8"/>
    <w:rsid w:val="000B481B"/>
    <w:rsid w:val="000B497E"/>
    <w:rsid w:val="000B51C3"/>
    <w:rsid w:val="000B5830"/>
    <w:rsid w:val="000B5872"/>
    <w:rsid w:val="000B5D33"/>
    <w:rsid w:val="000B5F3B"/>
    <w:rsid w:val="000B6137"/>
    <w:rsid w:val="000B6BD4"/>
    <w:rsid w:val="000B6C4C"/>
    <w:rsid w:val="000B6CFA"/>
    <w:rsid w:val="000B6CFE"/>
    <w:rsid w:val="000B6EF9"/>
    <w:rsid w:val="000B6F88"/>
    <w:rsid w:val="000B75E7"/>
    <w:rsid w:val="000B7777"/>
    <w:rsid w:val="000B7C10"/>
    <w:rsid w:val="000B7F4D"/>
    <w:rsid w:val="000C1370"/>
    <w:rsid w:val="000C1B87"/>
    <w:rsid w:val="000C240F"/>
    <w:rsid w:val="000C2589"/>
    <w:rsid w:val="000C2C92"/>
    <w:rsid w:val="000C2CAF"/>
    <w:rsid w:val="000C36A2"/>
    <w:rsid w:val="000C37B1"/>
    <w:rsid w:val="000C3C23"/>
    <w:rsid w:val="000C3D48"/>
    <w:rsid w:val="000C51DB"/>
    <w:rsid w:val="000C5753"/>
    <w:rsid w:val="000C5838"/>
    <w:rsid w:val="000C5DB4"/>
    <w:rsid w:val="000C60E6"/>
    <w:rsid w:val="000C6345"/>
    <w:rsid w:val="000C6362"/>
    <w:rsid w:val="000C65D0"/>
    <w:rsid w:val="000C6785"/>
    <w:rsid w:val="000C72B5"/>
    <w:rsid w:val="000C7306"/>
    <w:rsid w:val="000C7714"/>
    <w:rsid w:val="000D0167"/>
    <w:rsid w:val="000D07EA"/>
    <w:rsid w:val="000D11B9"/>
    <w:rsid w:val="000D11E1"/>
    <w:rsid w:val="000D13BE"/>
    <w:rsid w:val="000D1596"/>
    <w:rsid w:val="000D17F0"/>
    <w:rsid w:val="000D1CF9"/>
    <w:rsid w:val="000D2D95"/>
    <w:rsid w:val="000D2EE8"/>
    <w:rsid w:val="000D31FE"/>
    <w:rsid w:val="000D35D2"/>
    <w:rsid w:val="000D486B"/>
    <w:rsid w:val="000D488A"/>
    <w:rsid w:val="000D4BDD"/>
    <w:rsid w:val="000D5616"/>
    <w:rsid w:val="000D5BCB"/>
    <w:rsid w:val="000D5DBC"/>
    <w:rsid w:val="000D5E0B"/>
    <w:rsid w:val="000D6731"/>
    <w:rsid w:val="000D67DA"/>
    <w:rsid w:val="000D73AD"/>
    <w:rsid w:val="000D7520"/>
    <w:rsid w:val="000D78EB"/>
    <w:rsid w:val="000D7920"/>
    <w:rsid w:val="000D7E6B"/>
    <w:rsid w:val="000D7F14"/>
    <w:rsid w:val="000E03DE"/>
    <w:rsid w:val="000E0521"/>
    <w:rsid w:val="000E08FA"/>
    <w:rsid w:val="000E2096"/>
    <w:rsid w:val="000E22C4"/>
    <w:rsid w:val="000E24C9"/>
    <w:rsid w:val="000E25F6"/>
    <w:rsid w:val="000E3204"/>
    <w:rsid w:val="000E3503"/>
    <w:rsid w:val="000E3DBE"/>
    <w:rsid w:val="000E4763"/>
    <w:rsid w:val="000E4948"/>
    <w:rsid w:val="000E4ACA"/>
    <w:rsid w:val="000E4DE7"/>
    <w:rsid w:val="000E4FF8"/>
    <w:rsid w:val="000E50B5"/>
    <w:rsid w:val="000E519F"/>
    <w:rsid w:val="000E5253"/>
    <w:rsid w:val="000E57CC"/>
    <w:rsid w:val="000E5D96"/>
    <w:rsid w:val="000E6762"/>
    <w:rsid w:val="000E686F"/>
    <w:rsid w:val="000F0018"/>
    <w:rsid w:val="000F0219"/>
    <w:rsid w:val="000F0259"/>
    <w:rsid w:val="000F02E4"/>
    <w:rsid w:val="000F03B7"/>
    <w:rsid w:val="000F0707"/>
    <w:rsid w:val="000F0D9A"/>
    <w:rsid w:val="000F0E66"/>
    <w:rsid w:val="000F0F0F"/>
    <w:rsid w:val="000F1309"/>
    <w:rsid w:val="000F1B8A"/>
    <w:rsid w:val="000F1BD9"/>
    <w:rsid w:val="000F247E"/>
    <w:rsid w:val="000F28AA"/>
    <w:rsid w:val="000F29CA"/>
    <w:rsid w:val="000F2DF0"/>
    <w:rsid w:val="000F2EE8"/>
    <w:rsid w:val="000F358B"/>
    <w:rsid w:val="000F35A1"/>
    <w:rsid w:val="000F3D59"/>
    <w:rsid w:val="000F3EE4"/>
    <w:rsid w:val="000F429D"/>
    <w:rsid w:val="000F4816"/>
    <w:rsid w:val="000F4F3D"/>
    <w:rsid w:val="000F4F4C"/>
    <w:rsid w:val="000F50BE"/>
    <w:rsid w:val="000F58A6"/>
    <w:rsid w:val="000F5FE2"/>
    <w:rsid w:val="000F6127"/>
    <w:rsid w:val="000F6BE0"/>
    <w:rsid w:val="000F6E20"/>
    <w:rsid w:val="000F749F"/>
    <w:rsid w:val="000F757A"/>
    <w:rsid w:val="000F77DC"/>
    <w:rsid w:val="000F7995"/>
    <w:rsid w:val="000F7A20"/>
    <w:rsid w:val="001005AA"/>
    <w:rsid w:val="001008B5"/>
    <w:rsid w:val="00100903"/>
    <w:rsid w:val="00100ECD"/>
    <w:rsid w:val="001010E1"/>
    <w:rsid w:val="0010134F"/>
    <w:rsid w:val="00101565"/>
    <w:rsid w:val="00101680"/>
    <w:rsid w:val="00101F5D"/>
    <w:rsid w:val="0010215C"/>
    <w:rsid w:val="001026F2"/>
    <w:rsid w:val="001027FC"/>
    <w:rsid w:val="001030E9"/>
    <w:rsid w:val="001031DE"/>
    <w:rsid w:val="00103379"/>
    <w:rsid w:val="001036AE"/>
    <w:rsid w:val="00103911"/>
    <w:rsid w:val="00103B9C"/>
    <w:rsid w:val="00103D84"/>
    <w:rsid w:val="00103FEE"/>
    <w:rsid w:val="00104353"/>
    <w:rsid w:val="00104B48"/>
    <w:rsid w:val="0010522C"/>
    <w:rsid w:val="00105726"/>
    <w:rsid w:val="00105BD2"/>
    <w:rsid w:val="00105C91"/>
    <w:rsid w:val="00106554"/>
    <w:rsid w:val="00106ECB"/>
    <w:rsid w:val="001070A9"/>
    <w:rsid w:val="00107627"/>
    <w:rsid w:val="00107721"/>
    <w:rsid w:val="00107A23"/>
    <w:rsid w:val="00110641"/>
    <w:rsid w:val="00111383"/>
    <w:rsid w:val="00111642"/>
    <w:rsid w:val="00111851"/>
    <w:rsid w:val="00111C6A"/>
    <w:rsid w:val="00111D1B"/>
    <w:rsid w:val="00111D39"/>
    <w:rsid w:val="00111D49"/>
    <w:rsid w:val="00111D4A"/>
    <w:rsid w:val="00112013"/>
    <w:rsid w:val="00112637"/>
    <w:rsid w:val="00112AEE"/>
    <w:rsid w:val="00112D60"/>
    <w:rsid w:val="00112DBD"/>
    <w:rsid w:val="00113532"/>
    <w:rsid w:val="0011372E"/>
    <w:rsid w:val="00113B13"/>
    <w:rsid w:val="00114027"/>
    <w:rsid w:val="0011421A"/>
    <w:rsid w:val="001144D6"/>
    <w:rsid w:val="00114E27"/>
    <w:rsid w:val="00114EA4"/>
    <w:rsid w:val="00114F68"/>
    <w:rsid w:val="001153C8"/>
    <w:rsid w:val="001157F9"/>
    <w:rsid w:val="00115866"/>
    <w:rsid w:val="001162FB"/>
    <w:rsid w:val="001165BB"/>
    <w:rsid w:val="00116B32"/>
    <w:rsid w:val="00116D68"/>
    <w:rsid w:val="001174DC"/>
    <w:rsid w:val="001176C1"/>
    <w:rsid w:val="0011771B"/>
    <w:rsid w:val="00117D6C"/>
    <w:rsid w:val="00117EE3"/>
    <w:rsid w:val="001202A8"/>
    <w:rsid w:val="00120475"/>
    <w:rsid w:val="0012123B"/>
    <w:rsid w:val="0012266E"/>
    <w:rsid w:val="00122D45"/>
    <w:rsid w:val="00123294"/>
    <w:rsid w:val="001236E0"/>
    <w:rsid w:val="00123902"/>
    <w:rsid w:val="00123A2A"/>
    <w:rsid w:val="00123F6B"/>
    <w:rsid w:val="001240B3"/>
    <w:rsid w:val="001240EB"/>
    <w:rsid w:val="0012479F"/>
    <w:rsid w:val="0012517C"/>
    <w:rsid w:val="001251D0"/>
    <w:rsid w:val="0012542D"/>
    <w:rsid w:val="00125B23"/>
    <w:rsid w:val="0012614E"/>
    <w:rsid w:val="001264E3"/>
    <w:rsid w:val="0012662C"/>
    <w:rsid w:val="001269B1"/>
    <w:rsid w:val="0012704B"/>
    <w:rsid w:val="00127166"/>
    <w:rsid w:val="0012740D"/>
    <w:rsid w:val="001307E2"/>
    <w:rsid w:val="001308A3"/>
    <w:rsid w:val="0013191A"/>
    <w:rsid w:val="00131ED0"/>
    <w:rsid w:val="00132313"/>
    <w:rsid w:val="00132317"/>
    <w:rsid w:val="00132601"/>
    <w:rsid w:val="0013270A"/>
    <w:rsid w:val="00133185"/>
    <w:rsid w:val="001335FB"/>
    <w:rsid w:val="00133A07"/>
    <w:rsid w:val="00133A87"/>
    <w:rsid w:val="00133CE8"/>
    <w:rsid w:val="00134308"/>
    <w:rsid w:val="00134F5E"/>
    <w:rsid w:val="00134F9A"/>
    <w:rsid w:val="00134FEB"/>
    <w:rsid w:val="0013507D"/>
    <w:rsid w:val="00135279"/>
    <w:rsid w:val="00135A11"/>
    <w:rsid w:val="00135CF3"/>
    <w:rsid w:val="00135D61"/>
    <w:rsid w:val="00135EE2"/>
    <w:rsid w:val="00136045"/>
    <w:rsid w:val="001365B9"/>
    <w:rsid w:val="001365C9"/>
    <w:rsid w:val="00136CE1"/>
    <w:rsid w:val="001375BA"/>
    <w:rsid w:val="001378F5"/>
    <w:rsid w:val="00137BDA"/>
    <w:rsid w:val="00137D07"/>
    <w:rsid w:val="00137DFF"/>
    <w:rsid w:val="00137E7D"/>
    <w:rsid w:val="001408B6"/>
    <w:rsid w:val="00140EFC"/>
    <w:rsid w:val="00141703"/>
    <w:rsid w:val="001418F4"/>
    <w:rsid w:val="00141AB6"/>
    <w:rsid w:val="00141C73"/>
    <w:rsid w:val="00141EBB"/>
    <w:rsid w:val="00141F8B"/>
    <w:rsid w:val="00142C9B"/>
    <w:rsid w:val="00142CE9"/>
    <w:rsid w:val="001434FE"/>
    <w:rsid w:val="00143B67"/>
    <w:rsid w:val="00143C47"/>
    <w:rsid w:val="00143E31"/>
    <w:rsid w:val="00144847"/>
    <w:rsid w:val="00145318"/>
    <w:rsid w:val="00145459"/>
    <w:rsid w:val="001454E9"/>
    <w:rsid w:val="00145B1C"/>
    <w:rsid w:val="00145EC1"/>
    <w:rsid w:val="00145ECA"/>
    <w:rsid w:val="00145FF4"/>
    <w:rsid w:val="00146876"/>
    <w:rsid w:val="00146AA2"/>
    <w:rsid w:val="001474AF"/>
    <w:rsid w:val="0014773E"/>
    <w:rsid w:val="00147910"/>
    <w:rsid w:val="00147CEE"/>
    <w:rsid w:val="00147CF2"/>
    <w:rsid w:val="00147D41"/>
    <w:rsid w:val="0015015E"/>
    <w:rsid w:val="001501AD"/>
    <w:rsid w:val="00150B4D"/>
    <w:rsid w:val="00150CAB"/>
    <w:rsid w:val="001519D9"/>
    <w:rsid w:val="00151F55"/>
    <w:rsid w:val="0015230C"/>
    <w:rsid w:val="001530C5"/>
    <w:rsid w:val="0015313C"/>
    <w:rsid w:val="00153436"/>
    <w:rsid w:val="001536A7"/>
    <w:rsid w:val="00153974"/>
    <w:rsid w:val="0015423E"/>
    <w:rsid w:val="00154581"/>
    <w:rsid w:val="00155688"/>
    <w:rsid w:val="001556A3"/>
    <w:rsid w:val="00155927"/>
    <w:rsid w:val="00155ABD"/>
    <w:rsid w:val="00155F23"/>
    <w:rsid w:val="001560B0"/>
    <w:rsid w:val="001561EC"/>
    <w:rsid w:val="0015664D"/>
    <w:rsid w:val="0015666F"/>
    <w:rsid w:val="00156947"/>
    <w:rsid w:val="00156FF8"/>
    <w:rsid w:val="00157062"/>
    <w:rsid w:val="00157205"/>
    <w:rsid w:val="0015737F"/>
    <w:rsid w:val="00157524"/>
    <w:rsid w:val="0016009C"/>
    <w:rsid w:val="001602FE"/>
    <w:rsid w:val="00160374"/>
    <w:rsid w:val="001603A5"/>
    <w:rsid w:val="00160459"/>
    <w:rsid w:val="001606CC"/>
    <w:rsid w:val="00161078"/>
    <w:rsid w:val="0016133D"/>
    <w:rsid w:val="0016159F"/>
    <w:rsid w:val="0016191B"/>
    <w:rsid w:val="00161B4E"/>
    <w:rsid w:val="00161CEF"/>
    <w:rsid w:val="00161E7D"/>
    <w:rsid w:val="00161FFA"/>
    <w:rsid w:val="001622D5"/>
    <w:rsid w:val="0016232E"/>
    <w:rsid w:val="00162879"/>
    <w:rsid w:val="001628E0"/>
    <w:rsid w:val="00163A0B"/>
    <w:rsid w:val="00163AB5"/>
    <w:rsid w:val="00163AD5"/>
    <w:rsid w:val="00163FC7"/>
    <w:rsid w:val="001645D5"/>
    <w:rsid w:val="00164C21"/>
    <w:rsid w:val="00164F08"/>
    <w:rsid w:val="00164F68"/>
    <w:rsid w:val="00165014"/>
    <w:rsid w:val="00165CE5"/>
    <w:rsid w:val="00165CE9"/>
    <w:rsid w:val="00165F74"/>
    <w:rsid w:val="001665D6"/>
    <w:rsid w:val="001666C5"/>
    <w:rsid w:val="00166B0A"/>
    <w:rsid w:val="00166F37"/>
    <w:rsid w:val="00166FA7"/>
    <w:rsid w:val="001672FA"/>
    <w:rsid w:val="0016749F"/>
    <w:rsid w:val="0016780A"/>
    <w:rsid w:val="00167CED"/>
    <w:rsid w:val="00170697"/>
    <w:rsid w:val="0017080D"/>
    <w:rsid w:val="0017087E"/>
    <w:rsid w:val="00171355"/>
    <w:rsid w:val="00171644"/>
    <w:rsid w:val="001716DC"/>
    <w:rsid w:val="00172055"/>
    <w:rsid w:val="0017205F"/>
    <w:rsid w:val="001730DB"/>
    <w:rsid w:val="0017320C"/>
    <w:rsid w:val="001733E0"/>
    <w:rsid w:val="0017405A"/>
    <w:rsid w:val="00174595"/>
    <w:rsid w:val="00174736"/>
    <w:rsid w:val="00174A1C"/>
    <w:rsid w:val="00174CD8"/>
    <w:rsid w:val="0017530C"/>
    <w:rsid w:val="001758E6"/>
    <w:rsid w:val="00175EA7"/>
    <w:rsid w:val="00175F46"/>
    <w:rsid w:val="0017628E"/>
    <w:rsid w:val="0017649F"/>
    <w:rsid w:val="001767C7"/>
    <w:rsid w:val="00176D86"/>
    <w:rsid w:val="00176E03"/>
    <w:rsid w:val="00176E2C"/>
    <w:rsid w:val="00177373"/>
    <w:rsid w:val="00177849"/>
    <w:rsid w:val="00177EA1"/>
    <w:rsid w:val="001805A9"/>
    <w:rsid w:val="00180F4B"/>
    <w:rsid w:val="00181193"/>
    <w:rsid w:val="00181231"/>
    <w:rsid w:val="00181E82"/>
    <w:rsid w:val="001822AB"/>
    <w:rsid w:val="0018255A"/>
    <w:rsid w:val="001827B3"/>
    <w:rsid w:val="001831D3"/>
    <w:rsid w:val="001833F4"/>
    <w:rsid w:val="001837D8"/>
    <w:rsid w:val="00183C80"/>
    <w:rsid w:val="001840D4"/>
    <w:rsid w:val="001842F7"/>
    <w:rsid w:val="00184325"/>
    <w:rsid w:val="00184430"/>
    <w:rsid w:val="001847A9"/>
    <w:rsid w:val="001847FA"/>
    <w:rsid w:val="00184B26"/>
    <w:rsid w:val="00184C26"/>
    <w:rsid w:val="00185121"/>
    <w:rsid w:val="001851A2"/>
    <w:rsid w:val="0018522A"/>
    <w:rsid w:val="00185613"/>
    <w:rsid w:val="00185F9E"/>
    <w:rsid w:val="0018655F"/>
    <w:rsid w:val="00186904"/>
    <w:rsid w:val="00186B79"/>
    <w:rsid w:val="001875E6"/>
    <w:rsid w:val="001877B4"/>
    <w:rsid w:val="00190032"/>
    <w:rsid w:val="0019044A"/>
    <w:rsid w:val="001904DD"/>
    <w:rsid w:val="0019076D"/>
    <w:rsid w:val="00190C89"/>
    <w:rsid w:val="00190F0B"/>
    <w:rsid w:val="00191A45"/>
    <w:rsid w:val="00191A80"/>
    <w:rsid w:val="00191D25"/>
    <w:rsid w:val="001922D8"/>
    <w:rsid w:val="00192727"/>
    <w:rsid w:val="00193D7E"/>
    <w:rsid w:val="00193E2F"/>
    <w:rsid w:val="001941A0"/>
    <w:rsid w:val="0019433A"/>
    <w:rsid w:val="00194C3F"/>
    <w:rsid w:val="00196940"/>
    <w:rsid w:val="00196BE3"/>
    <w:rsid w:val="00197260"/>
    <w:rsid w:val="001A0836"/>
    <w:rsid w:val="001A0F63"/>
    <w:rsid w:val="001A1016"/>
    <w:rsid w:val="001A1857"/>
    <w:rsid w:val="001A18C7"/>
    <w:rsid w:val="001A196C"/>
    <w:rsid w:val="001A1B96"/>
    <w:rsid w:val="001A1F11"/>
    <w:rsid w:val="001A2249"/>
    <w:rsid w:val="001A2798"/>
    <w:rsid w:val="001A27A1"/>
    <w:rsid w:val="001A3006"/>
    <w:rsid w:val="001A38D5"/>
    <w:rsid w:val="001A3955"/>
    <w:rsid w:val="001A44EA"/>
    <w:rsid w:val="001A462C"/>
    <w:rsid w:val="001A4FE3"/>
    <w:rsid w:val="001A53AB"/>
    <w:rsid w:val="001A5483"/>
    <w:rsid w:val="001A5754"/>
    <w:rsid w:val="001A57C1"/>
    <w:rsid w:val="001A5BB7"/>
    <w:rsid w:val="001A5CA1"/>
    <w:rsid w:val="001A5E4D"/>
    <w:rsid w:val="001A6265"/>
    <w:rsid w:val="001A642A"/>
    <w:rsid w:val="001A681B"/>
    <w:rsid w:val="001A79CA"/>
    <w:rsid w:val="001A7FA8"/>
    <w:rsid w:val="001B0045"/>
    <w:rsid w:val="001B00C6"/>
    <w:rsid w:val="001B0566"/>
    <w:rsid w:val="001B085E"/>
    <w:rsid w:val="001B08B4"/>
    <w:rsid w:val="001B098F"/>
    <w:rsid w:val="001B0F2B"/>
    <w:rsid w:val="001B217C"/>
    <w:rsid w:val="001B286D"/>
    <w:rsid w:val="001B2D86"/>
    <w:rsid w:val="001B319E"/>
    <w:rsid w:val="001B3219"/>
    <w:rsid w:val="001B3432"/>
    <w:rsid w:val="001B3448"/>
    <w:rsid w:val="001B392B"/>
    <w:rsid w:val="001B3A53"/>
    <w:rsid w:val="001B4643"/>
    <w:rsid w:val="001B473B"/>
    <w:rsid w:val="001B4AAE"/>
    <w:rsid w:val="001B4D5B"/>
    <w:rsid w:val="001B5BBA"/>
    <w:rsid w:val="001B5BE7"/>
    <w:rsid w:val="001B6C1F"/>
    <w:rsid w:val="001B6E8B"/>
    <w:rsid w:val="001B71E2"/>
    <w:rsid w:val="001B74CD"/>
    <w:rsid w:val="001B7BA5"/>
    <w:rsid w:val="001B7CBC"/>
    <w:rsid w:val="001C00AF"/>
    <w:rsid w:val="001C02B7"/>
    <w:rsid w:val="001C03C5"/>
    <w:rsid w:val="001C0433"/>
    <w:rsid w:val="001C07D1"/>
    <w:rsid w:val="001C0899"/>
    <w:rsid w:val="001C0D9F"/>
    <w:rsid w:val="001C0F66"/>
    <w:rsid w:val="001C1172"/>
    <w:rsid w:val="001C1296"/>
    <w:rsid w:val="001C20D7"/>
    <w:rsid w:val="001C22EC"/>
    <w:rsid w:val="001C30DB"/>
    <w:rsid w:val="001C31BB"/>
    <w:rsid w:val="001C3461"/>
    <w:rsid w:val="001C3509"/>
    <w:rsid w:val="001C3A8B"/>
    <w:rsid w:val="001C3FC9"/>
    <w:rsid w:val="001C40C5"/>
    <w:rsid w:val="001C42F1"/>
    <w:rsid w:val="001C47CF"/>
    <w:rsid w:val="001C4ECF"/>
    <w:rsid w:val="001C4F79"/>
    <w:rsid w:val="001C51C5"/>
    <w:rsid w:val="001C5B25"/>
    <w:rsid w:val="001C5FEE"/>
    <w:rsid w:val="001C6936"/>
    <w:rsid w:val="001C728F"/>
    <w:rsid w:val="001C7437"/>
    <w:rsid w:val="001C7580"/>
    <w:rsid w:val="001C7B24"/>
    <w:rsid w:val="001C7CF8"/>
    <w:rsid w:val="001D0430"/>
    <w:rsid w:val="001D04D6"/>
    <w:rsid w:val="001D0729"/>
    <w:rsid w:val="001D0E17"/>
    <w:rsid w:val="001D0FC9"/>
    <w:rsid w:val="001D124A"/>
    <w:rsid w:val="001D1E62"/>
    <w:rsid w:val="001D2366"/>
    <w:rsid w:val="001D2696"/>
    <w:rsid w:val="001D26A1"/>
    <w:rsid w:val="001D26BE"/>
    <w:rsid w:val="001D2E89"/>
    <w:rsid w:val="001D32D4"/>
    <w:rsid w:val="001D34CE"/>
    <w:rsid w:val="001D39EF"/>
    <w:rsid w:val="001D3E59"/>
    <w:rsid w:val="001D4151"/>
    <w:rsid w:val="001D4207"/>
    <w:rsid w:val="001D4666"/>
    <w:rsid w:val="001D4818"/>
    <w:rsid w:val="001D4BF0"/>
    <w:rsid w:val="001D5149"/>
    <w:rsid w:val="001D53C7"/>
    <w:rsid w:val="001D5B23"/>
    <w:rsid w:val="001D5C98"/>
    <w:rsid w:val="001D60C0"/>
    <w:rsid w:val="001D6248"/>
    <w:rsid w:val="001D65C4"/>
    <w:rsid w:val="001D6658"/>
    <w:rsid w:val="001D66E6"/>
    <w:rsid w:val="001D67BC"/>
    <w:rsid w:val="001D7280"/>
    <w:rsid w:val="001D7F36"/>
    <w:rsid w:val="001D7FD6"/>
    <w:rsid w:val="001E0036"/>
    <w:rsid w:val="001E037B"/>
    <w:rsid w:val="001E0445"/>
    <w:rsid w:val="001E070F"/>
    <w:rsid w:val="001E0790"/>
    <w:rsid w:val="001E0972"/>
    <w:rsid w:val="001E0D2A"/>
    <w:rsid w:val="001E133F"/>
    <w:rsid w:val="001E15B2"/>
    <w:rsid w:val="001E190B"/>
    <w:rsid w:val="001E255D"/>
    <w:rsid w:val="001E2569"/>
    <w:rsid w:val="001E2845"/>
    <w:rsid w:val="001E2B23"/>
    <w:rsid w:val="001E2CFF"/>
    <w:rsid w:val="001E2D95"/>
    <w:rsid w:val="001E2DC3"/>
    <w:rsid w:val="001E3437"/>
    <w:rsid w:val="001E35D5"/>
    <w:rsid w:val="001E3E8C"/>
    <w:rsid w:val="001E3EEE"/>
    <w:rsid w:val="001E4D79"/>
    <w:rsid w:val="001E5356"/>
    <w:rsid w:val="001E549C"/>
    <w:rsid w:val="001E5871"/>
    <w:rsid w:val="001E590D"/>
    <w:rsid w:val="001E5A92"/>
    <w:rsid w:val="001E5BEF"/>
    <w:rsid w:val="001E5D74"/>
    <w:rsid w:val="001E6C19"/>
    <w:rsid w:val="001E7432"/>
    <w:rsid w:val="001E7CA2"/>
    <w:rsid w:val="001F0838"/>
    <w:rsid w:val="001F0EA4"/>
    <w:rsid w:val="001F1019"/>
    <w:rsid w:val="001F10F5"/>
    <w:rsid w:val="001F1429"/>
    <w:rsid w:val="001F2705"/>
    <w:rsid w:val="001F29EC"/>
    <w:rsid w:val="001F2FFE"/>
    <w:rsid w:val="001F3564"/>
    <w:rsid w:val="001F3B10"/>
    <w:rsid w:val="001F3F6B"/>
    <w:rsid w:val="001F45D8"/>
    <w:rsid w:val="001F4669"/>
    <w:rsid w:val="001F4ADD"/>
    <w:rsid w:val="001F4B01"/>
    <w:rsid w:val="001F5131"/>
    <w:rsid w:val="001F59DD"/>
    <w:rsid w:val="001F5E8F"/>
    <w:rsid w:val="001F609B"/>
    <w:rsid w:val="001F6251"/>
    <w:rsid w:val="001F65D9"/>
    <w:rsid w:val="001F6C0E"/>
    <w:rsid w:val="001F7018"/>
    <w:rsid w:val="001F7087"/>
    <w:rsid w:val="001F79DC"/>
    <w:rsid w:val="001F7A4B"/>
    <w:rsid w:val="001F7E7D"/>
    <w:rsid w:val="00200604"/>
    <w:rsid w:val="00200756"/>
    <w:rsid w:val="00200983"/>
    <w:rsid w:val="00200C2B"/>
    <w:rsid w:val="00200C66"/>
    <w:rsid w:val="00200FF7"/>
    <w:rsid w:val="002011E3"/>
    <w:rsid w:val="00201518"/>
    <w:rsid w:val="00202B9D"/>
    <w:rsid w:val="002032BF"/>
    <w:rsid w:val="00203964"/>
    <w:rsid w:val="00203B1C"/>
    <w:rsid w:val="00203DD6"/>
    <w:rsid w:val="00203F9E"/>
    <w:rsid w:val="00204684"/>
    <w:rsid w:val="002046C9"/>
    <w:rsid w:val="00204899"/>
    <w:rsid w:val="00204C8D"/>
    <w:rsid w:val="00205111"/>
    <w:rsid w:val="002063A0"/>
    <w:rsid w:val="0020644C"/>
    <w:rsid w:val="00206528"/>
    <w:rsid w:val="00206D44"/>
    <w:rsid w:val="00206E9F"/>
    <w:rsid w:val="00206F96"/>
    <w:rsid w:val="002075D5"/>
    <w:rsid w:val="002076DE"/>
    <w:rsid w:val="0020798C"/>
    <w:rsid w:val="00207ACA"/>
    <w:rsid w:val="00207BF6"/>
    <w:rsid w:val="00207C5F"/>
    <w:rsid w:val="00207C6F"/>
    <w:rsid w:val="00210149"/>
    <w:rsid w:val="00210F0C"/>
    <w:rsid w:val="00211AC4"/>
    <w:rsid w:val="00211BE0"/>
    <w:rsid w:val="00212229"/>
    <w:rsid w:val="0021223B"/>
    <w:rsid w:val="0021242D"/>
    <w:rsid w:val="0021284A"/>
    <w:rsid w:val="00212992"/>
    <w:rsid w:val="00212C6A"/>
    <w:rsid w:val="0021313E"/>
    <w:rsid w:val="00213514"/>
    <w:rsid w:val="002139EF"/>
    <w:rsid w:val="002141AD"/>
    <w:rsid w:val="00214E0A"/>
    <w:rsid w:val="00215475"/>
    <w:rsid w:val="00215501"/>
    <w:rsid w:val="0021562B"/>
    <w:rsid w:val="00215A9A"/>
    <w:rsid w:val="00215BE7"/>
    <w:rsid w:val="00215FB2"/>
    <w:rsid w:val="002164E1"/>
    <w:rsid w:val="00216608"/>
    <w:rsid w:val="0021698D"/>
    <w:rsid w:val="00216D03"/>
    <w:rsid w:val="00216F5E"/>
    <w:rsid w:val="0021739A"/>
    <w:rsid w:val="002178D9"/>
    <w:rsid w:val="002179D4"/>
    <w:rsid w:val="00220341"/>
    <w:rsid w:val="00220924"/>
    <w:rsid w:val="00220CA3"/>
    <w:rsid w:val="0022123C"/>
    <w:rsid w:val="0022157D"/>
    <w:rsid w:val="00221635"/>
    <w:rsid w:val="00221BF5"/>
    <w:rsid w:val="002222B2"/>
    <w:rsid w:val="002222C9"/>
    <w:rsid w:val="00222345"/>
    <w:rsid w:val="002223B6"/>
    <w:rsid w:val="00222709"/>
    <w:rsid w:val="00222C77"/>
    <w:rsid w:val="00222DD6"/>
    <w:rsid w:val="00222EA2"/>
    <w:rsid w:val="0022317B"/>
    <w:rsid w:val="00223879"/>
    <w:rsid w:val="00225337"/>
    <w:rsid w:val="002254E9"/>
    <w:rsid w:val="0022605F"/>
    <w:rsid w:val="00226074"/>
    <w:rsid w:val="002263EF"/>
    <w:rsid w:val="002264E5"/>
    <w:rsid w:val="00226C87"/>
    <w:rsid w:val="00226F9C"/>
    <w:rsid w:val="00227AED"/>
    <w:rsid w:val="00227CF0"/>
    <w:rsid w:val="00227E3F"/>
    <w:rsid w:val="002308C3"/>
    <w:rsid w:val="00230A5D"/>
    <w:rsid w:val="00230C19"/>
    <w:rsid w:val="00231120"/>
    <w:rsid w:val="002311B1"/>
    <w:rsid w:val="0023121C"/>
    <w:rsid w:val="002312BC"/>
    <w:rsid w:val="002325C9"/>
    <w:rsid w:val="00232640"/>
    <w:rsid w:val="002328A2"/>
    <w:rsid w:val="0023319D"/>
    <w:rsid w:val="00233529"/>
    <w:rsid w:val="00233981"/>
    <w:rsid w:val="00233C82"/>
    <w:rsid w:val="00233CC1"/>
    <w:rsid w:val="00233DD1"/>
    <w:rsid w:val="00234EFD"/>
    <w:rsid w:val="002351A4"/>
    <w:rsid w:val="00235475"/>
    <w:rsid w:val="0023596B"/>
    <w:rsid w:val="00235A14"/>
    <w:rsid w:val="00235DA1"/>
    <w:rsid w:val="00235F20"/>
    <w:rsid w:val="00236056"/>
    <w:rsid w:val="00236419"/>
    <w:rsid w:val="0023664A"/>
    <w:rsid w:val="00236A36"/>
    <w:rsid w:val="0023708C"/>
    <w:rsid w:val="002370A8"/>
    <w:rsid w:val="00237192"/>
    <w:rsid w:val="00237C01"/>
    <w:rsid w:val="00237E2A"/>
    <w:rsid w:val="002402B2"/>
    <w:rsid w:val="0024039C"/>
    <w:rsid w:val="002405CD"/>
    <w:rsid w:val="00240BD7"/>
    <w:rsid w:val="00240F11"/>
    <w:rsid w:val="00241042"/>
    <w:rsid w:val="0024165B"/>
    <w:rsid w:val="0024240B"/>
    <w:rsid w:val="00243237"/>
    <w:rsid w:val="0024378C"/>
    <w:rsid w:val="00243D1F"/>
    <w:rsid w:val="00243EF9"/>
    <w:rsid w:val="0024496F"/>
    <w:rsid w:val="00245524"/>
    <w:rsid w:val="002455C0"/>
    <w:rsid w:val="002456D9"/>
    <w:rsid w:val="00245AE1"/>
    <w:rsid w:val="00245C49"/>
    <w:rsid w:val="00245EFB"/>
    <w:rsid w:val="00246636"/>
    <w:rsid w:val="002469F8"/>
    <w:rsid w:val="00246ECE"/>
    <w:rsid w:val="00246F62"/>
    <w:rsid w:val="002477C6"/>
    <w:rsid w:val="00247846"/>
    <w:rsid w:val="00247AF6"/>
    <w:rsid w:val="00247B6A"/>
    <w:rsid w:val="002509B8"/>
    <w:rsid w:val="00250BE1"/>
    <w:rsid w:val="00250F5B"/>
    <w:rsid w:val="00251602"/>
    <w:rsid w:val="002516A2"/>
    <w:rsid w:val="00251965"/>
    <w:rsid w:val="00251ADB"/>
    <w:rsid w:val="00251C19"/>
    <w:rsid w:val="00251FEA"/>
    <w:rsid w:val="002521B2"/>
    <w:rsid w:val="0025271C"/>
    <w:rsid w:val="00252991"/>
    <w:rsid w:val="00252B3F"/>
    <w:rsid w:val="00252D15"/>
    <w:rsid w:val="002534D0"/>
    <w:rsid w:val="00253C73"/>
    <w:rsid w:val="00254C83"/>
    <w:rsid w:val="002558F5"/>
    <w:rsid w:val="0025591D"/>
    <w:rsid w:val="00255D82"/>
    <w:rsid w:val="00255DFE"/>
    <w:rsid w:val="002567CB"/>
    <w:rsid w:val="00257215"/>
    <w:rsid w:val="002579E7"/>
    <w:rsid w:val="00257BCC"/>
    <w:rsid w:val="00257F1F"/>
    <w:rsid w:val="00257F66"/>
    <w:rsid w:val="00257FC3"/>
    <w:rsid w:val="002602E1"/>
    <w:rsid w:val="002612AC"/>
    <w:rsid w:val="002614A1"/>
    <w:rsid w:val="00261BD4"/>
    <w:rsid w:val="002621DF"/>
    <w:rsid w:val="00262406"/>
    <w:rsid w:val="002627EC"/>
    <w:rsid w:val="00262D05"/>
    <w:rsid w:val="00262E6C"/>
    <w:rsid w:val="00263316"/>
    <w:rsid w:val="00263683"/>
    <w:rsid w:val="00263B28"/>
    <w:rsid w:val="00263E3A"/>
    <w:rsid w:val="00264010"/>
    <w:rsid w:val="00264156"/>
    <w:rsid w:val="0026425E"/>
    <w:rsid w:val="002649BD"/>
    <w:rsid w:val="002649D1"/>
    <w:rsid w:val="00265578"/>
    <w:rsid w:val="002656C2"/>
    <w:rsid w:val="002656F2"/>
    <w:rsid w:val="00265966"/>
    <w:rsid w:val="002659F1"/>
    <w:rsid w:val="002664A9"/>
    <w:rsid w:val="0026695C"/>
    <w:rsid w:val="00266F91"/>
    <w:rsid w:val="00267079"/>
    <w:rsid w:val="002670F3"/>
    <w:rsid w:val="00267169"/>
    <w:rsid w:val="0026733D"/>
    <w:rsid w:val="00267940"/>
    <w:rsid w:val="002703AE"/>
    <w:rsid w:val="00270405"/>
    <w:rsid w:val="002704AE"/>
    <w:rsid w:val="002709F5"/>
    <w:rsid w:val="00270C87"/>
    <w:rsid w:val="00270CF2"/>
    <w:rsid w:val="00270F0B"/>
    <w:rsid w:val="002712E2"/>
    <w:rsid w:val="002716CF"/>
    <w:rsid w:val="00271761"/>
    <w:rsid w:val="00272B2C"/>
    <w:rsid w:val="00273E00"/>
    <w:rsid w:val="0027401D"/>
    <w:rsid w:val="00274277"/>
    <w:rsid w:val="0027448B"/>
    <w:rsid w:val="002745BD"/>
    <w:rsid w:val="00275323"/>
    <w:rsid w:val="00275396"/>
    <w:rsid w:val="00275A1F"/>
    <w:rsid w:val="00275B29"/>
    <w:rsid w:val="00275BE4"/>
    <w:rsid w:val="00275DD4"/>
    <w:rsid w:val="002762D1"/>
    <w:rsid w:val="00276637"/>
    <w:rsid w:val="00276979"/>
    <w:rsid w:val="002775E6"/>
    <w:rsid w:val="00277B3B"/>
    <w:rsid w:val="00277C81"/>
    <w:rsid w:val="00277CE1"/>
    <w:rsid w:val="00280BE2"/>
    <w:rsid w:val="00280DEB"/>
    <w:rsid w:val="00282328"/>
    <w:rsid w:val="00282401"/>
    <w:rsid w:val="0028278E"/>
    <w:rsid w:val="00282C9B"/>
    <w:rsid w:val="00282F19"/>
    <w:rsid w:val="00282F7E"/>
    <w:rsid w:val="0028431D"/>
    <w:rsid w:val="00284A6E"/>
    <w:rsid w:val="00284A8E"/>
    <w:rsid w:val="0028509E"/>
    <w:rsid w:val="00285267"/>
    <w:rsid w:val="00285D22"/>
    <w:rsid w:val="002861DE"/>
    <w:rsid w:val="00286B01"/>
    <w:rsid w:val="00286DE1"/>
    <w:rsid w:val="0029098B"/>
    <w:rsid w:val="00290BAE"/>
    <w:rsid w:val="00290C4B"/>
    <w:rsid w:val="00290C58"/>
    <w:rsid w:val="002911EC"/>
    <w:rsid w:val="00292004"/>
    <w:rsid w:val="002925C7"/>
    <w:rsid w:val="002926AE"/>
    <w:rsid w:val="00292A3A"/>
    <w:rsid w:val="0029389F"/>
    <w:rsid w:val="00293A58"/>
    <w:rsid w:val="002944C8"/>
    <w:rsid w:val="002947D3"/>
    <w:rsid w:val="0029558E"/>
    <w:rsid w:val="0029609F"/>
    <w:rsid w:val="002962FE"/>
    <w:rsid w:val="00296720"/>
    <w:rsid w:val="00296D2B"/>
    <w:rsid w:val="0029729B"/>
    <w:rsid w:val="00297353"/>
    <w:rsid w:val="00297B61"/>
    <w:rsid w:val="00297B6F"/>
    <w:rsid w:val="00297C00"/>
    <w:rsid w:val="00297F06"/>
    <w:rsid w:val="00297FBF"/>
    <w:rsid w:val="002A0576"/>
    <w:rsid w:val="002A111C"/>
    <w:rsid w:val="002A16DE"/>
    <w:rsid w:val="002A1B51"/>
    <w:rsid w:val="002A1DF8"/>
    <w:rsid w:val="002A1E51"/>
    <w:rsid w:val="002A1EAF"/>
    <w:rsid w:val="002A1FAB"/>
    <w:rsid w:val="002A2345"/>
    <w:rsid w:val="002A24E4"/>
    <w:rsid w:val="002A2744"/>
    <w:rsid w:val="002A2B50"/>
    <w:rsid w:val="002A2CA4"/>
    <w:rsid w:val="002A2D94"/>
    <w:rsid w:val="002A339A"/>
    <w:rsid w:val="002A45A9"/>
    <w:rsid w:val="002A4725"/>
    <w:rsid w:val="002A5086"/>
    <w:rsid w:val="002A51C0"/>
    <w:rsid w:val="002A5331"/>
    <w:rsid w:val="002A568F"/>
    <w:rsid w:val="002A5938"/>
    <w:rsid w:val="002A64F3"/>
    <w:rsid w:val="002A684C"/>
    <w:rsid w:val="002A6B8C"/>
    <w:rsid w:val="002A6CD8"/>
    <w:rsid w:val="002A6D48"/>
    <w:rsid w:val="002A7300"/>
    <w:rsid w:val="002A7350"/>
    <w:rsid w:val="002B026B"/>
    <w:rsid w:val="002B04E2"/>
    <w:rsid w:val="002B0E94"/>
    <w:rsid w:val="002B12E1"/>
    <w:rsid w:val="002B134D"/>
    <w:rsid w:val="002B1AB9"/>
    <w:rsid w:val="002B2000"/>
    <w:rsid w:val="002B2325"/>
    <w:rsid w:val="002B2523"/>
    <w:rsid w:val="002B28F1"/>
    <w:rsid w:val="002B2984"/>
    <w:rsid w:val="002B2A13"/>
    <w:rsid w:val="002B2A9A"/>
    <w:rsid w:val="002B31F6"/>
    <w:rsid w:val="002B36D2"/>
    <w:rsid w:val="002B3BC9"/>
    <w:rsid w:val="002B3CF7"/>
    <w:rsid w:val="002B40E2"/>
    <w:rsid w:val="002B426E"/>
    <w:rsid w:val="002B43BC"/>
    <w:rsid w:val="002B450D"/>
    <w:rsid w:val="002B48BF"/>
    <w:rsid w:val="002B49AE"/>
    <w:rsid w:val="002B50E5"/>
    <w:rsid w:val="002B5480"/>
    <w:rsid w:val="002B54C1"/>
    <w:rsid w:val="002B556A"/>
    <w:rsid w:val="002B58EA"/>
    <w:rsid w:val="002B5925"/>
    <w:rsid w:val="002B5C1F"/>
    <w:rsid w:val="002B60F7"/>
    <w:rsid w:val="002B66D4"/>
    <w:rsid w:val="002B6871"/>
    <w:rsid w:val="002B6A3B"/>
    <w:rsid w:val="002B7047"/>
    <w:rsid w:val="002B7131"/>
    <w:rsid w:val="002B751F"/>
    <w:rsid w:val="002B76DB"/>
    <w:rsid w:val="002B76FC"/>
    <w:rsid w:val="002B7A4F"/>
    <w:rsid w:val="002B7EAD"/>
    <w:rsid w:val="002C01BF"/>
    <w:rsid w:val="002C0570"/>
    <w:rsid w:val="002C05AF"/>
    <w:rsid w:val="002C07BE"/>
    <w:rsid w:val="002C0955"/>
    <w:rsid w:val="002C0A03"/>
    <w:rsid w:val="002C1165"/>
    <w:rsid w:val="002C11E3"/>
    <w:rsid w:val="002C14AF"/>
    <w:rsid w:val="002C2083"/>
    <w:rsid w:val="002C251D"/>
    <w:rsid w:val="002C29B1"/>
    <w:rsid w:val="002C2DE4"/>
    <w:rsid w:val="002C2E02"/>
    <w:rsid w:val="002C2FD6"/>
    <w:rsid w:val="002C3562"/>
    <w:rsid w:val="002C35E8"/>
    <w:rsid w:val="002C3894"/>
    <w:rsid w:val="002C3E6C"/>
    <w:rsid w:val="002C415B"/>
    <w:rsid w:val="002C4688"/>
    <w:rsid w:val="002C47FB"/>
    <w:rsid w:val="002C4EFC"/>
    <w:rsid w:val="002C542F"/>
    <w:rsid w:val="002C5594"/>
    <w:rsid w:val="002C57DE"/>
    <w:rsid w:val="002C5DA8"/>
    <w:rsid w:val="002C5DFC"/>
    <w:rsid w:val="002C6193"/>
    <w:rsid w:val="002C6BB3"/>
    <w:rsid w:val="002C6C67"/>
    <w:rsid w:val="002C7306"/>
    <w:rsid w:val="002C7390"/>
    <w:rsid w:val="002C78FC"/>
    <w:rsid w:val="002C7BD1"/>
    <w:rsid w:val="002D0750"/>
    <w:rsid w:val="002D09AF"/>
    <w:rsid w:val="002D0F2E"/>
    <w:rsid w:val="002D130C"/>
    <w:rsid w:val="002D184E"/>
    <w:rsid w:val="002D1DAD"/>
    <w:rsid w:val="002D268B"/>
    <w:rsid w:val="002D2B95"/>
    <w:rsid w:val="002D2D28"/>
    <w:rsid w:val="002D2DA2"/>
    <w:rsid w:val="002D2E9F"/>
    <w:rsid w:val="002D2EB7"/>
    <w:rsid w:val="002D314D"/>
    <w:rsid w:val="002D349F"/>
    <w:rsid w:val="002D3585"/>
    <w:rsid w:val="002D3795"/>
    <w:rsid w:val="002D3995"/>
    <w:rsid w:val="002D3A35"/>
    <w:rsid w:val="002D4054"/>
    <w:rsid w:val="002D46F2"/>
    <w:rsid w:val="002D4A0B"/>
    <w:rsid w:val="002D4DEC"/>
    <w:rsid w:val="002D640C"/>
    <w:rsid w:val="002D6822"/>
    <w:rsid w:val="002D739C"/>
    <w:rsid w:val="002D79CE"/>
    <w:rsid w:val="002E0AB9"/>
    <w:rsid w:val="002E0E22"/>
    <w:rsid w:val="002E1410"/>
    <w:rsid w:val="002E195C"/>
    <w:rsid w:val="002E1AAA"/>
    <w:rsid w:val="002E2142"/>
    <w:rsid w:val="002E2892"/>
    <w:rsid w:val="002E332E"/>
    <w:rsid w:val="002E383C"/>
    <w:rsid w:val="002E3BC7"/>
    <w:rsid w:val="002E3CB6"/>
    <w:rsid w:val="002E3EB2"/>
    <w:rsid w:val="002E489E"/>
    <w:rsid w:val="002E5043"/>
    <w:rsid w:val="002E5332"/>
    <w:rsid w:val="002E5FED"/>
    <w:rsid w:val="002E62F2"/>
    <w:rsid w:val="002E645C"/>
    <w:rsid w:val="002E6CCF"/>
    <w:rsid w:val="002E7112"/>
    <w:rsid w:val="002E7541"/>
    <w:rsid w:val="002E7BB1"/>
    <w:rsid w:val="002E7E9D"/>
    <w:rsid w:val="002E7F8E"/>
    <w:rsid w:val="002E7FAF"/>
    <w:rsid w:val="002F1093"/>
    <w:rsid w:val="002F12B1"/>
    <w:rsid w:val="002F16E6"/>
    <w:rsid w:val="002F1A3D"/>
    <w:rsid w:val="002F2900"/>
    <w:rsid w:val="002F2D18"/>
    <w:rsid w:val="002F3357"/>
    <w:rsid w:val="002F3797"/>
    <w:rsid w:val="002F3DBE"/>
    <w:rsid w:val="002F406C"/>
    <w:rsid w:val="002F4B68"/>
    <w:rsid w:val="002F54C7"/>
    <w:rsid w:val="002F567B"/>
    <w:rsid w:val="002F5805"/>
    <w:rsid w:val="002F59F3"/>
    <w:rsid w:val="002F5CAE"/>
    <w:rsid w:val="002F5CED"/>
    <w:rsid w:val="002F63E3"/>
    <w:rsid w:val="002F6623"/>
    <w:rsid w:val="002F6718"/>
    <w:rsid w:val="002F690D"/>
    <w:rsid w:val="002F6B09"/>
    <w:rsid w:val="002F706B"/>
    <w:rsid w:val="002F7D09"/>
    <w:rsid w:val="003007E6"/>
    <w:rsid w:val="00300A95"/>
    <w:rsid w:val="00300DAE"/>
    <w:rsid w:val="00300FE2"/>
    <w:rsid w:val="0030137E"/>
    <w:rsid w:val="00301435"/>
    <w:rsid w:val="00301627"/>
    <w:rsid w:val="003026AD"/>
    <w:rsid w:val="00302E6F"/>
    <w:rsid w:val="00303157"/>
    <w:rsid w:val="0030337C"/>
    <w:rsid w:val="0030367B"/>
    <w:rsid w:val="00303D7E"/>
    <w:rsid w:val="0030422A"/>
    <w:rsid w:val="00304622"/>
    <w:rsid w:val="003046B0"/>
    <w:rsid w:val="00304964"/>
    <w:rsid w:val="003049C8"/>
    <w:rsid w:val="00304D7B"/>
    <w:rsid w:val="003059B0"/>
    <w:rsid w:val="00306042"/>
    <w:rsid w:val="003060AC"/>
    <w:rsid w:val="003062AC"/>
    <w:rsid w:val="003066B4"/>
    <w:rsid w:val="00306BCA"/>
    <w:rsid w:val="00306CE6"/>
    <w:rsid w:val="00306F63"/>
    <w:rsid w:val="00307B51"/>
    <w:rsid w:val="00307EA1"/>
    <w:rsid w:val="003103E2"/>
    <w:rsid w:val="00310738"/>
    <w:rsid w:val="003110E6"/>
    <w:rsid w:val="00311290"/>
    <w:rsid w:val="003112A8"/>
    <w:rsid w:val="003112AA"/>
    <w:rsid w:val="0031134C"/>
    <w:rsid w:val="003119F9"/>
    <w:rsid w:val="00311CE4"/>
    <w:rsid w:val="00311CF1"/>
    <w:rsid w:val="0031205C"/>
    <w:rsid w:val="003124C5"/>
    <w:rsid w:val="00312921"/>
    <w:rsid w:val="00312F09"/>
    <w:rsid w:val="00313152"/>
    <w:rsid w:val="00313333"/>
    <w:rsid w:val="0031368E"/>
    <w:rsid w:val="00313F82"/>
    <w:rsid w:val="0031438A"/>
    <w:rsid w:val="003143BF"/>
    <w:rsid w:val="003152BE"/>
    <w:rsid w:val="00315650"/>
    <w:rsid w:val="0031622A"/>
    <w:rsid w:val="0031638E"/>
    <w:rsid w:val="00316435"/>
    <w:rsid w:val="00317069"/>
    <w:rsid w:val="003172C5"/>
    <w:rsid w:val="003173E0"/>
    <w:rsid w:val="00317487"/>
    <w:rsid w:val="003175B5"/>
    <w:rsid w:val="003177E3"/>
    <w:rsid w:val="00317CEE"/>
    <w:rsid w:val="00320FB7"/>
    <w:rsid w:val="003214AC"/>
    <w:rsid w:val="003214DC"/>
    <w:rsid w:val="00321713"/>
    <w:rsid w:val="0032182E"/>
    <w:rsid w:val="00321E05"/>
    <w:rsid w:val="00321ED2"/>
    <w:rsid w:val="003228FB"/>
    <w:rsid w:val="00322B46"/>
    <w:rsid w:val="003232D9"/>
    <w:rsid w:val="00323338"/>
    <w:rsid w:val="0032333B"/>
    <w:rsid w:val="003235FF"/>
    <w:rsid w:val="00323698"/>
    <w:rsid w:val="00323733"/>
    <w:rsid w:val="003237EC"/>
    <w:rsid w:val="00323D69"/>
    <w:rsid w:val="0032415B"/>
    <w:rsid w:val="0032447A"/>
    <w:rsid w:val="003244F9"/>
    <w:rsid w:val="003245F3"/>
    <w:rsid w:val="00324C0D"/>
    <w:rsid w:val="00324DC1"/>
    <w:rsid w:val="00324E52"/>
    <w:rsid w:val="00325C96"/>
    <w:rsid w:val="00325DA5"/>
    <w:rsid w:val="00326490"/>
    <w:rsid w:val="00326754"/>
    <w:rsid w:val="00326B7A"/>
    <w:rsid w:val="00326E07"/>
    <w:rsid w:val="003272EB"/>
    <w:rsid w:val="00327320"/>
    <w:rsid w:val="00327650"/>
    <w:rsid w:val="00327A79"/>
    <w:rsid w:val="00327C87"/>
    <w:rsid w:val="00327E6C"/>
    <w:rsid w:val="00327F09"/>
    <w:rsid w:val="00330564"/>
    <w:rsid w:val="003306F6"/>
    <w:rsid w:val="00330D5C"/>
    <w:rsid w:val="00331AB5"/>
    <w:rsid w:val="00331CC4"/>
    <w:rsid w:val="00331F2C"/>
    <w:rsid w:val="003320D2"/>
    <w:rsid w:val="0033224F"/>
    <w:rsid w:val="003327DC"/>
    <w:rsid w:val="003329DE"/>
    <w:rsid w:val="00332A93"/>
    <w:rsid w:val="00332D3B"/>
    <w:rsid w:val="00332D53"/>
    <w:rsid w:val="00332EAD"/>
    <w:rsid w:val="0033316D"/>
    <w:rsid w:val="0033341A"/>
    <w:rsid w:val="00333CF8"/>
    <w:rsid w:val="003347F5"/>
    <w:rsid w:val="00334B60"/>
    <w:rsid w:val="00334BE7"/>
    <w:rsid w:val="003351C1"/>
    <w:rsid w:val="0033613C"/>
    <w:rsid w:val="0033618E"/>
    <w:rsid w:val="0033654E"/>
    <w:rsid w:val="003365DF"/>
    <w:rsid w:val="0033661B"/>
    <w:rsid w:val="0033678A"/>
    <w:rsid w:val="00336F7E"/>
    <w:rsid w:val="00337382"/>
    <w:rsid w:val="0033780D"/>
    <w:rsid w:val="00337AC5"/>
    <w:rsid w:val="0034005C"/>
    <w:rsid w:val="00340195"/>
    <w:rsid w:val="0034032E"/>
    <w:rsid w:val="00340694"/>
    <w:rsid w:val="00340C95"/>
    <w:rsid w:val="0034107F"/>
    <w:rsid w:val="00341496"/>
    <w:rsid w:val="00341718"/>
    <w:rsid w:val="003418F5"/>
    <w:rsid w:val="00341E0B"/>
    <w:rsid w:val="00342115"/>
    <w:rsid w:val="00342215"/>
    <w:rsid w:val="00342802"/>
    <w:rsid w:val="0034284E"/>
    <w:rsid w:val="003428FB"/>
    <w:rsid w:val="00342D59"/>
    <w:rsid w:val="00343CEF"/>
    <w:rsid w:val="003441B3"/>
    <w:rsid w:val="00345153"/>
    <w:rsid w:val="003451F2"/>
    <w:rsid w:val="003455D9"/>
    <w:rsid w:val="00345862"/>
    <w:rsid w:val="0034626D"/>
    <w:rsid w:val="003467CE"/>
    <w:rsid w:val="00346E5F"/>
    <w:rsid w:val="003471A0"/>
    <w:rsid w:val="0034725A"/>
    <w:rsid w:val="00347ECA"/>
    <w:rsid w:val="00350043"/>
    <w:rsid w:val="003504A6"/>
    <w:rsid w:val="00350AF6"/>
    <w:rsid w:val="00350E87"/>
    <w:rsid w:val="00351294"/>
    <w:rsid w:val="0035210D"/>
    <w:rsid w:val="00352415"/>
    <w:rsid w:val="003524CD"/>
    <w:rsid w:val="003525B2"/>
    <w:rsid w:val="00352AAD"/>
    <w:rsid w:val="00352ADE"/>
    <w:rsid w:val="00352DF9"/>
    <w:rsid w:val="00353139"/>
    <w:rsid w:val="003533EE"/>
    <w:rsid w:val="00353B51"/>
    <w:rsid w:val="00353CFA"/>
    <w:rsid w:val="00354813"/>
    <w:rsid w:val="00354AFC"/>
    <w:rsid w:val="00355867"/>
    <w:rsid w:val="003559AA"/>
    <w:rsid w:val="003559CC"/>
    <w:rsid w:val="00355C26"/>
    <w:rsid w:val="00356697"/>
    <w:rsid w:val="00356C1F"/>
    <w:rsid w:val="00356DCA"/>
    <w:rsid w:val="00357253"/>
    <w:rsid w:val="00357289"/>
    <w:rsid w:val="00357B15"/>
    <w:rsid w:val="00357CA5"/>
    <w:rsid w:val="00357E3A"/>
    <w:rsid w:val="00360308"/>
    <w:rsid w:val="00360859"/>
    <w:rsid w:val="00361019"/>
    <w:rsid w:val="00361948"/>
    <w:rsid w:val="00361E0C"/>
    <w:rsid w:val="0036267F"/>
    <w:rsid w:val="003628D6"/>
    <w:rsid w:val="00362D31"/>
    <w:rsid w:val="003630A7"/>
    <w:rsid w:val="0036316A"/>
    <w:rsid w:val="00363228"/>
    <w:rsid w:val="0036380A"/>
    <w:rsid w:val="00363AE5"/>
    <w:rsid w:val="00364513"/>
    <w:rsid w:val="0036462F"/>
    <w:rsid w:val="00364BA8"/>
    <w:rsid w:val="00364EF4"/>
    <w:rsid w:val="00365774"/>
    <w:rsid w:val="0036579B"/>
    <w:rsid w:val="00365880"/>
    <w:rsid w:val="00366165"/>
    <w:rsid w:val="0036651C"/>
    <w:rsid w:val="00367072"/>
    <w:rsid w:val="003679FD"/>
    <w:rsid w:val="00367F53"/>
    <w:rsid w:val="00370360"/>
    <w:rsid w:val="003708D2"/>
    <w:rsid w:val="00370C76"/>
    <w:rsid w:val="00370E0F"/>
    <w:rsid w:val="003711BC"/>
    <w:rsid w:val="003719B3"/>
    <w:rsid w:val="00371A6F"/>
    <w:rsid w:val="00371B7A"/>
    <w:rsid w:val="00371C40"/>
    <w:rsid w:val="00371D39"/>
    <w:rsid w:val="00371E90"/>
    <w:rsid w:val="00371ECB"/>
    <w:rsid w:val="003725D2"/>
    <w:rsid w:val="003726E0"/>
    <w:rsid w:val="00372D96"/>
    <w:rsid w:val="0037306A"/>
    <w:rsid w:val="00373591"/>
    <w:rsid w:val="00373980"/>
    <w:rsid w:val="00373B82"/>
    <w:rsid w:val="00373F55"/>
    <w:rsid w:val="00373FFA"/>
    <w:rsid w:val="003746D1"/>
    <w:rsid w:val="003748BD"/>
    <w:rsid w:val="0037494E"/>
    <w:rsid w:val="00374BA4"/>
    <w:rsid w:val="00374F89"/>
    <w:rsid w:val="0037513F"/>
    <w:rsid w:val="0037536F"/>
    <w:rsid w:val="00375D4E"/>
    <w:rsid w:val="00376B71"/>
    <w:rsid w:val="00376F5B"/>
    <w:rsid w:val="0037792B"/>
    <w:rsid w:val="003808E8"/>
    <w:rsid w:val="0038118E"/>
    <w:rsid w:val="0038132E"/>
    <w:rsid w:val="00381335"/>
    <w:rsid w:val="00381838"/>
    <w:rsid w:val="00381B00"/>
    <w:rsid w:val="00381D53"/>
    <w:rsid w:val="00381EBA"/>
    <w:rsid w:val="00382223"/>
    <w:rsid w:val="003823CA"/>
    <w:rsid w:val="003824C4"/>
    <w:rsid w:val="00382A62"/>
    <w:rsid w:val="00382BBF"/>
    <w:rsid w:val="00382BE5"/>
    <w:rsid w:val="00382D4C"/>
    <w:rsid w:val="003830EB"/>
    <w:rsid w:val="00383542"/>
    <w:rsid w:val="0038389E"/>
    <w:rsid w:val="00383B09"/>
    <w:rsid w:val="00383BD2"/>
    <w:rsid w:val="0038428A"/>
    <w:rsid w:val="00384633"/>
    <w:rsid w:val="00384ED8"/>
    <w:rsid w:val="0038555C"/>
    <w:rsid w:val="0038575E"/>
    <w:rsid w:val="003858D6"/>
    <w:rsid w:val="0038596F"/>
    <w:rsid w:val="00385E9E"/>
    <w:rsid w:val="003860D4"/>
    <w:rsid w:val="00386185"/>
    <w:rsid w:val="00386382"/>
    <w:rsid w:val="0038644F"/>
    <w:rsid w:val="00386452"/>
    <w:rsid w:val="00386B80"/>
    <w:rsid w:val="00386E65"/>
    <w:rsid w:val="003872D2"/>
    <w:rsid w:val="003879C7"/>
    <w:rsid w:val="00387AD1"/>
    <w:rsid w:val="00387BC4"/>
    <w:rsid w:val="003905EA"/>
    <w:rsid w:val="00390A45"/>
    <w:rsid w:val="00390B21"/>
    <w:rsid w:val="00390BB0"/>
    <w:rsid w:val="00390CAE"/>
    <w:rsid w:val="00390FAB"/>
    <w:rsid w:val="00390FBB"/>
    <w:rsid w:val="0039119C"/>
    <w:rsid w:val="0039121B"/>
    <w:rsid w:val="0039162A"/>
    <w:rsid w:val="0039214E"/>
    <w:rsid w:val="00392FB4"/>
    <w:rsid w:val="003936F5"/>
    <w:rsid w:val="00393F2B"/>
    <w:rsid w:val="003952FA"/>
    <w:rsid w:val="00395690"/>
    <w:rsid w:val="00396284"/>
    <w:rsid w:val="0039638D"/>
    <w:rsid w:val="00396B1F"/>
    <w:rsid w:val="00397359"/>
    <w:rsid w:val="0039762C"/>
    <w:rsid w:val="00397875"/>
    <w:rsid w:val="00397E38"/>
    <w:rsid w:val="003A00F8"/>
    <w:rsid w:val="003A043D"/>
    <w:rsid w:val="003A1662"/>
    <w:rsid w:val="003A18E4"/>
    <w:rsid w:val="003A1ABB"/>
    <w:rsid w:val="003A1B02"/>
    <w:rsid w:val="003A1BBF"/>
    <w:rsid w:val="003A203E"/>
    <w:rsid w:val="003A2082"/>
    <w:rsid w:val="003A21FA"/>
    <w:rsid w:val="003A2226"/>
    <w:rsid w:val="003A250D"/>
    <w:rsid w:val="003A256A"/>
    <w:rsid w:val="003A293A"/>
    <w:rsid w:val="003A437C"/>
    <w:rsid w:val="003A471C"/>
    <w:rsid w:val="003A478F"/>
    <w:rsid w:val="003A4AC1"/>
    <w:rsid w:val="003A527D"/>
    <w:rsid w:val="003A53D5"/>
    <w:rsid w:val="003A5462"/>
    <w:rsid w:val="003A5680"/>
    <w:rsid w:val="003A5B51"/>
    <w:rsid w:val="003A65D5"/>
    <w:rsid w:val="003A6978"/>
    <w:rsid w:val="003A6CD6"/>
    <w:rsid w:val="003A6D38"/>
    <w:rsid w:val="003A6F3A"/>
    <w:rsid w:val="003A7B27"/>
    <w:rsid w:val="003B037D"/>
    <w:rsid w:val="003B052C"/>
    <w:rsid w:val="003B07B5"/>
    <w:rsid w:val="003B0B14"/>
    <w:rsid w:val="003B124E"/>
    <w:rsid w:val="003B12A7"/>
    <w:rsid w:val="003B1429"/>
    <w:rsid w:val="003B21B5"/>
    <w:rsid w:val="003B2229"/>
    <w:rsid w:val="003B2757"/>
    <w:rsid w:val="003B2D1B"/>
    <w:rsid w:val="003B2DFF"/>
    <w:rsid w:val="003B31D4"/>
    <w:rsid w:val="003B3213"/>
    <w:rsid w:val="003B3478"/>
    <w:rsid w:val="003B3687"/>
    <w:rsid w:val="003B3B4F"/>
    <w:rsid w:val="003B41F6"/>
    <w:rsid w:val="003B5194"/>
    <w:rsid w:val="003B57A3"/>
    <w:rsid w:val="003B5885"/>
    <w:rsid w:val="003B595D"/>
    <w:rsid w:val="003B5D4B"/>
    <w:rsid w:val="003B614A"/>
    <w:rsid w:val="003B6A6B"/>
    <w:rsid w:val="003B6FF1"/>
    <w:rsid w:val="003B7284"/>
    <w:rsid w:val="003C04C5"/>
    <w:rsid w:val="003C0572"/>
    <w:rsid w:val="003C07B0"/>
    <w:rsid w:val="003C08E7"/>
    <w:rsid w:val="003C08E9"/>
    <w:rsid w:val="003C0BF6"/>
    <w:rsid w:val="003C0E61"/>
    <w:rsid w:val="003C0F63"/>
    <w:rsid w:val="003C1331"/>
    <w:rsid w:val="003C16D5"/>
    <w:rsid w:val="003C1BF0"/>
    <w:rsid w:val="003C1CFB"/>
    <w:rsid w:val="003C1D23"/>
    <w:rsid w:val="003C2AB6"/>
    <w:rsid w:val="003C2F71"/>
    <w:rsid w:val="003C3248"/>
    <w:rsid w:val="003C335F"/>
    <w:rsid w:val="003C34C5"/>
    <w:rsid w:val="003C34D5"/>
    <w:rsid w:val="003C38DA"/>
    <w:rsid w:val="003C430D"/>
    <w:rsid w:val="003C454C"/>
    <w:rsid w:val="003C48F6"/>
    <w:rsid w:val="003C4F99"/>
    <w:rsid w:val="003C5DB0"/>
    <w:rsid w:val="003C5F5D"/>
    <w:rsid w:val="003C6047"/>
    <w:rsid w:val="003C6377"/>
    <w:rsid w:val="003C6DE3"/>
    <w:rsid w:val="003C6F32"/>
    <w:rsid w:val="003C70FB"/>
    <w:rsid w:val="003C7490"/>
    <w:rsid w:val="003C7559"/>
    <w:rsid w:val="003C76B4"/>
    <w:rsid w:val="003C7946"/>
    <w:rsid w:val="003C7A5C"/>
    <w:rsid w:val="003D0226"/>
    <w:rsid w:val="003D0236"/>
    <w:rsid w:val="003D0392"/>
    <w:rsid w:val="003D093E"/>
    <w:rsid w:val="003D104C"/>
    <w:rsid w:val="003D1799"/>
    <w:rsid w:val="003D18F8"/>
    <w:rsid w:val="003D1C73"/>
    <w:rsid w:val="003D29C1"/>
    <w:rsid w:val="003D2CC4"/>
    <w:rsid w:val="003D2FAE"/>
    <w:rsid w:val="003D305E"/>
    <w:rsid w:val="003D3483"/>
    <w:rsid w:val="003D3749"/>
    <w:rsid w:val="003D3789"/>
    <w:rsid w:val="003D3AB8"/>
    <w:rsid w:val="003D3E7F"/>
    <w:rsid w:val="003D3EE2"/>
    <w:rsid w:val="003D3EF5"/>
    <w:rsid w:val="003D4173"/>
    <w:rsid w:val="003D44DE"/>
    <w:rsid w:val="003D472F"/>
    <w:rsid w:val="003D4A17"/>
    <w:rsid w:val="003D4C3F"/>
    <w:rsid w:val="003D4D99"/>
    <w:rsid w:val="003D4F3D"/>
    <w:rsid w:val="003D4F90"/>
    <w:rsid w:val="003D587C"/>
    <w:rsid w:val="003D5DB4"/>
    <w:rsid w:val="003D640B"/>
    <w:rsid w:val="003D6FC6"/>
    <w:rsid w:val="003D730C"/>
    <w:rsid w:val="003D75FB"/>
    <w:rsid w:val="003D7855"/>
    <w:rsid w:val="003E00FD"/>
    <w:rsid w:val="003E0B6B"/>
    <w:rsid w:val="003E0E45"/>
    <w:rsid w:val="003E1098"/>
    <w:rsid w:val="003E143B"/>
    <w:rsid w:val="003E144A"/>
    <w:rsid w:val="003E1765"/>
    <w:rsid w:val="003E1792"/>
    <w:rsid w:val="003E20CD"/>
    <w:rsid w:val="003E23B1"/>
    <w:rsid w:val="003E25EC"/>
    <w:rsid w:val="003E28E1"/>
    <w:rsid w:val="003E2F28"/>
    <w:rsid w:val="003E30A2"/>
    <w:rsid w:val="003E3249"/>
    <w:rsid w:val="003E39F7"/>
    <w:rsid w:val="003E3B87"/>
    <w:rsid w:val="003E3C53"/>
    <w:rsid w:val="003E4059"/>
    <w:rsid w:val="003E4529"/>
    <w:rsid w:val="003E45D9"/>
    <w:rsid w:val="003E476A"/>
    <w:rsid w:val="003E56B0"/>
    <w:rsid w:val="003E5E45"/>
    <w:rsid w:val="003E60C7"/>
    <w:rsid w:val="003E7007"/>
    <w:rsid w:val="003E7745"/>
    <w:rsid w:val="003E7A0F"/>
    <w:rsid w:val="003F0AC0"/>
    <w:rsid w:val="003F0BBE"/>
    <w:rsid w:val="003F0D50"/>
    <w:rsid w:val="003F1479"/>
    <w:rsid w:val="003F15F4"/>
    <w:rsid w:val="003F16AC"/>
    <w:rsid w:val="003F16DD"/>
    <w:rsid w:val="003F1BF1"/>
    <w:rsid w:val="003F1D04"/>
    <w:rsid w:val="003F1FDF"/>
    <w:rsid w:val="003F2417"/>
    <w:rsid w:val="003F289A"/>
    <w:rsid w:val="003F30C1"/>
    <w:rsid w:val="003F3191"/>
    <w:rsid w:val="003F383C"/>
    <w:rsid w:val="003F3C58"/>
    <w:rsid w:val="003F3EA7"/>
    <w:rsid w:val="003F3F7F"/>
    <w:rsid w:val="003F44AA"/>
    <w:rsid w:val="003F4BCE"/>
    <w:rsid w:val="003F504D"/>
    <w:rsid w:val="003F51D4"/>
    <w:rsid w:val="003F5376"/>
    <w:rsid w:val="003F5736"/>
    <w:rsid w:val="003F5D62"/>
    <w:rsid w:val="003F6061"/>
    <w:rsid w:val="003F6D01"/>
    <w:rsid w:val="003F701F"/>
    <w:rsid w:val="003F78FD"/>
    <w:rsid w:val="003F7BD8"/>
    <w:rsid w:val="003F7C0E"/>
    <w:rsid w:val="0040035D"/>
    <w:rsid w:val="004003D5"/>
    <w:rsid w:val="004006E4"/>
    <w:rsid w:val="0040084F"/>
    <w:rsid w:val="00400ADF"/>
    <w:rsid w:val="00400EEC"/>
    <w:rsid w:val="004010D3"/>
    <w:rsid w:val="00401249"/>
    <w:rsid w:val="0040129D"/>
    <w:rsid w:val="0040155B"/>
    <w:rsid w:val="0040229F"/>
    <w:rsid w:val="0040247F"/>
    <w:rsid w:val="004027AA"/>
    <w:rsid w:val="00402D27"/>
    <w:rsid w:val="0040355A"/>
    <w:rsid w:val="00404080"/>
    <w:rsid w:val="00404D07"/>
    <w:rsid w:val="00404FDE"/>
    <w:rsid w:val="004050A6"/>
    <w:rsid w:val="00405B8A"/>
    <w:rsid w:val="00405C76"/>
    <w:rsid w:val="00405CC4"/>
    <w:rsid w:val="00405DDE"/>
    <w:rsid w:val="004065DF"/>
    <w:rsid w:val="00406AB3"/>
    <w:rsid w:val="004071F9"/>
    <w:rsid w:val="00407444"/>
    <w:rsid w:val="00407D0E"/>
    <w:rsid w:val="00407F1E"/>
    <w:rsid w:val="00407F8E"/>
    <w:rsid w:val="00410595"/>
    <w:rsid w:val="004106F3"/>
    <w:rsid w:val="00410735"/>
    <w:rsid w:val="00410CB3"/>
    <w:rsid w:val="00411083"/>
    <w:rsid w:val="00411C69"/>
    <w:rsid w:val="00411E29"/>
    <w:rsid w:val="00412322"/>
    <w:rsid w:val="004127BF"/>
    <w:rsid w:val="00412DBC"/>
    <w:rsid w:val="0041323C"/>
    <w:rsid w:val="00413672"/>
    <w:rsid w:val="0041385C"/>
    <w:rsid w:val="00413986"/>
    <w:rsid w:val="00413CE0"/>
    <w:rsid w:val="00413D10"/>
    <w:rsid w:val="00413ED1"/>
    <w:rsid w:val="00414219"/>
    <w:rsid w:val="004142BC"/>
    <w:rsid w:val="004145ED"/>
    <w:rsid w:val="004153E7"/>
    <w:rsid w:val="0041544B"/>
    <w:rsid w:val="0041566F"/>
    <w:rsid w:val="004157E5"/>
    <w:rsid w:val="0041589D"/>
    <w:rsid w:val="00415916"/>
    <w:rsid w:val="00415E87"/>
    <w:rsid w:val="00415F34"/>
    <w:rsid w:val="004162CA"/>
    <w:rsid w:val="00416E25"/>
    <w:rsid w:val="00416F9E"/>
    <w:rsid w:val="00417857"/>
    <w:rsid w:val="00417B4C"/>
    <w:rsid w:val="00417BA5"/>
    <w:rsid w:val="00417C2F"/>
    <w:rsid w:val="00417E49"/>
    <w:rsid w:val="00420376"/>
    <w:rsid w:val="00420C73"/>
    <w:rsid w:val="00420F8B"/>
    <w:rsid w:val="00421023"/>
    <w:rsid w:val="004219F3"/>
    <w:rsid w:val="00422D31"/>
    <w:rsid w:val="0042306F"/>
    <w:rsid w:val="0042372A"/>
    <w:rsid w:val="0042380B"/>
    <w:rsid w:val="00423C23"/>
    <w:rsid w:val="00424096"/>
    <w:rsid w:val="00424C78"/>
    <w:rsid w:val="00425268"/>
    <w:rsid w:val="004255EF"/>
    <w:rsid w:val="00425E4E"/>
    <w:rsid w:val="00425EF1"/>
    <w:rsid w:val="00426008"/>
    <w:rsid w:val="0042606E"/>
    <w:rsid w:val="00426087"/>
    <w:rsid w:val="0042620F"/>
    <w:rsid w:val="0042638C"/>
    <w:rsid w:val="004263FA"/>
    <w:rsid w:val="0042644E"/>
    <w:rsid w:val="00426678"/>
    <w:rsid w:val="00426930"/>
    <w:rsid w:val="00426DB7"/>
    <w:rsid w:val="00426E7A"/>
    <w:rsid w:val="00427C10"/>
    <w:rsid w:val="00427E01"/>
    <w:rsid w:val="00430215"/>
    <w:rsid w:val="00430449"/>
    <w:rsid w:val="00430A54"/>
    <w:rsid w:val="00431679"/>
    <w:rsid w:val="00431712"/>
    <w:rsid w:val="004318E4"/>
    <w:rsid w:val="00431ABC"/>
    <w:rsid w:val="00431E1F"/>
    <w:rsid w:val="00431F47"/>
    <w:rsid w:val="0043222B"/>
    <w:rsid w:val="004324A2"/>
    <w:rsid w:val="004329CD"/>
    <w:rsid w:val="00432D2A"/>
    <w:rsid w:val="00433464"/>
    <w:rsid w:val="004335BF"/>
    <w:rsid w:val="004343B4"/>
    <w:rsid w:val="00435E95"/>
    <w:rsid w:val="00436326"/>
    <w:rsid w:val="004363A2"/>
    <w:rsid w:val="00436580"/>
    <w:rsid w:val="00436E6A"/>
    <w:rsid w:val="00436EDF"/>
    <w:rsid w:val="00437CF5"/>
    <w:rsid w:val="00441B81"/>
    <w:rsid w:val="00441BEE"/>
    <w:rsid w:val="00441C54"/>
    <w:rsid w:val="0044223D"/>
    <w:rsid w:val="0044233B"/>
    <w:rsid w:val="00442529"/>
    <w:rsid w:val="00442B25"/>
    <w:rsid w:val="0044382B"/>
    <w:rsid w:val="00443B2F"/>
    <w:rsid w:val="0044479A"/>
    <w:rsid w:val="00444F90"/>
    <w:rsid w:val="0044521D"/>
    <w:rsid w:val="00445816"/>
    <w:rsid w:val="00445B96"/>
    <w:rsid w:val="00445BC5"/>
    <w:rsid w:val="00445C0F"/>
    <w:rsid w:val="00446885"/>
    <w:rsid w:val="00446D7F"/>
    <w:rsid w:val="00447C99"/>
    <w:rsid w:val="0045002B"/>
    <w:rsid w:val="00450241"/>
    <w:rsid w:val="00450459"/>
    <w:rsid w:val="00450908"/>
    <w:rsid w:val="00450B03"/>
    <w:rsid w:val="00451444"/>
    <w:rsid w:val="004515E9"/>
    <w:rsid w:val="0045161F"/>
    <w:rsid w:val="004517B0"/>
    <w:rsid w:val="00451AA7"/>
    <w:rsid w:val="00451B35"/>
    <w:rsid w:val="00452828"/>
    <w:rsid w:val="00452B6F"/>
    <w:rsid w:val="00452FC0"/>
    <w:rsid w:val="004537CA"/>
    <w:rsid w:val="004538EC"/>
    <w:rsid w:val="00454081"/>
    <w:rsid w:val="004540D8"/>
    <w:rsid w:val="0045419F"/>
    <w:rsid w:val="0045483E"/>
    <w:rsid w:val="00454D9A"/>
    <w:rsid w:val="00454DA4"/>
    <w:rsid w:val="004555C0"/>
    <w:rsid w:val="004555C1"/>
    <w:rsid w:val="00455838"/>
    <w:rsid w:val="00455AFF"/>
    <w:rsid w:val="00455B4F"/>
    <w:rsid w:val="00455DAA"/>
    <w:rsid w:val="00456073"/>
    <w:rsid w:val="00456ED2"/>
    <w:rsid w:val="0045703A"/>
    <w:rsid w:val="00457249"/>
    <w:rsid w:val="0045749D"/>
    <w:rsid w:val="00457557"/>
    <w:rsid w:val="00457678"/>
    <w:rsid w:val="004577C8"/>
    <w:rsid w:val="004578A3"/>
    <w:rsid w:val="00457DC7"/>
    <w:rsid w:val="00460DC4"/>
    <w:rsid w:val="00461208"/>
    <w:rsid w:val="0046159F"/>
    <w:rsid w:val="00461F9B"/>
    <w:rsid w:val="004627C8"/>
    <w:rsid w:val="00463218"/>
    <w:rsid w:val="0046329D"/>
    <w:rsid w:val="004636D5"/>
    <w:rsid w:val="0046385A"/>
    <w:rsid w:val="00463BEE"/>
    <w:rsid w:val="00464CC5"/>
    <w:rsid w:val="00464E46"/>
    <w:rsid w:val="004650EE"/>
    <w:rsid w:val="00465149"/>
    <w:rsid w:val="00465333"/>
    <w:rsid w:val="0046596F"/>
    <w:rsid w:val="00465A77"/>
    <w:rsid w:val="00465CC3"/>
    <w:rsid w:val="00465DA7"/>
    <w:rsid w:val="004663BB"/>
    <w:rsid w:val="00466848"/>
    <w:rsid w:val="00466BD5"/>
    <w:rsid w:val="00466CEE"/>
    <w:rsid w:val="0046746E"/>
    <w:rsid w:val="00467B32"/>
    <w:rsid w:val="00467BE6"/>
    <w:rsid w:val="004701D7"/>
    <w:rsid w:val="00470549"/>
    <w:rsid w:val="004708DB"/>
    <w:rsid w:val="00470D9D"/>
    <w:rsid w:val="00470F51"/>
    <w:rsid w:val="00470F76"/>
    <w:rsid w:val="00471141"/>
    <w:rsid w:val="00471A18"/>
    <w:rsid w:val="00471B39"/>
    <w:rsid w:val="00471BA2"/>
    <w:rsid w:val="0047215F"/>
    <w:rsid w:val="0047252E"/>
    <w:rsid w:val="004729F3"/>
    <w:rsid w:val="00472A98"/>
    <w:rsid w:val="00472CD6"/>
    <w:rsid w:val="004730B4"/>
    <w:rsid w:val="004731A9"/>
    <w:rsid w:val="00473226"/>
    <w:rsid w:val="0047345A"/>
    <w:rsid w:val="004736DA"/>
    <w:rsid w:val="0047394E"/>
    <w:rsid w:val="00473952"/>
    <w:rsid w:val="0047495E"/>
    <w:rsid w:val="00474A60"/>
    <w:rsid w:val="00474D09"/>
    <w:rsid w:val="00474DB3"/>
    <w:rsid w:val="00476293"/>
    <w:rsid w:val="004765E3"/>
    <w:rsid w:val="004768BD"/>
    <w:rsid w:val="004769D0"/>
    <w:rsid w:val="00476AAF"/>
    <w:rsid w:val="00476CBE"/>
    <w:rsid w:val="00476D46"/>
    <w:rsid w:val="00476F17"/>
    <w:rsid w:val="0047700D"/>
    <w:rsid w:val="00477247"/>
    <w:rsid w:val="00477E35"/>
    <w:rsid w:val="00480282"/>
    <w:rsid w:val="004805CC"/>
    <w:rsid w:val="0048068A"/>
    <w:rsid w:val="00480CC8"/>
    <w:rsid w:val="00480EBD"/>
    <w:rsid w:val="004810AB"/>
    <w:rsid w:val="004811CA"/>
    <w:rsid w:val="004811E4"/>
    <w:rsid w:val="004813F0"/>
    <w:rsid w:val="0048196A"/>
    <w:rsid w:val="00481A4A"/>
    <w:rsid w:val="00481E9D"/>
    <w:rsid w:val="004833A5"/>
    <w:rsid w:val="004834AE"/>
    <w:rsid w:val="004834FB"/>
    <w:rsid w:val="00483AAD"/>
    <w:rsid w:val="00483B1F"/>
    <w:rsid w:val="00483D02"/>
    <w:rsid w:val="0048443F"/>
    <w:rsid w:val="004847D4"/>
    <w:rsid w:val="00484A70"/>
    <w:rsid w:val="004856E6"/>
    <w:rsid w:val="00485C76"/>
    <w:rsid w:val="00486FBB"/>
    <w:rsid w:val="00487409"/>
    <w:rsid w:val="00487455"/>
    <w:rsid w:val="00487AC4"/>
    <w:rsid w:val="00487B44"/>
    <w:rsid w:val="0049095C"/>
    <w:rsid w:val="00490C2C"/>
    <w:rsid w:val="00491098"/>
    <w:rsid w:val="00491285"/>
    <w:rsid w:val="0049139E"/>
    <w:rsid w:val="00492135"/>
    <w:rsid w:val="004924C9"/>
    <w:rsid w:val="004926A5"/>
    <w:rsid w:val="00492DAB"/>
    <w:rsid w:val="004939E6"/>
    <w:rsid w:val="00493BA8"/>
    <w:rsid w:val="00493D3E"/>
    <w:rsid w:val="00494339"/>
    <w:rsid w:val="00494455"/>
    <w:rsid w:val="004947E2"/>
    <w:rsid w:val="004949A0"/>
    <w:rsid w:val="0049515A"/>
    <w:rsid w:val="004951AD"/>
    <w:rsid w:val="00495515"/>
    <w:rsid w:val="004956B7"/>
    <w:rsid w:val="004957B9"/>
    <w:rsid w:val="00495B58"/>
    <w:rsid w:val="00495E89"/>
    <w:rsid w:val="0049623F"/>
    <w:rsid w:val="004964F7"/>
    <w:rsid w:val="00496C57"/>
    <w:rsid w:val="00496E5E"/>
    <w:rsid w:val="00496F5E"/>
    <w:rsid w:val="00497023"/>
    <w:rsid w:val="00497591"/>
    <w:rsid w:val="004978D9"/>
    <w:rsid w:val="00497B3C"/>
    <w:rsid w:val="00497C81"/>
    <w:rsid w:val="004A011C"/>
    <w:rsid w:val="004A05B8"/>
    <w:rsid w:val="004A0A00"/>
    <w:rsid w:val="004A0BC7"/>
    <w:rsid w:val="004A1329"/>
    <w:rsid w:val="004A14A1"/>
    <w:rsid w:val="004A1793"/>
    <w:rsid w:val="004A1927"/>
    <w:rsid w:val="004A198F"/>
    <w:rsid w:val="004A2057"/>
    <w:rsid w:val="004A221A"/>
    <w:rsid w:val="004A2625"/>
    <w:rsid w:val="004A28E2"/>
    <w:rsid w:val="004A2E76"/>
    <w:rsid w:val="004A3125"/>
    <w:rsid w:val="004A36B5"/>
    <w:rsid w:val="004A3717"/>
    <w:rsid w:val="004A3892"/>
    <w:rsid w:val="004A3CC1"/>
    <w:rsid w:val="004A4025"/>
    <w:rsid w:val="004A4351"/>
    <w:rsid w:val="004A448D"/>
    <w:rsid w:val="004A4504"/>
    <w:rsid w:val="004A46F8"/>
    <w:rsid w:val="004A4769"/>
    <w:rsid w:val="004A4A69"/>
    <w:rsid w:val="004A52C9"/>
    <w:rsid w:val="004A55EC"/>
    <w:rsid w:val="004A5CC3"/>
    <w:rsid w:val="004A5D01"/>
    <w:rsid w:val="004A610E"/>
    <w:rsid w:val="004A68B1"/>
    <w:rsid w:val="004A6A44"/>
    <w:rsid w:val="004A6C99"/>
    <w:rsid w:val="004A755E"/>
    <w:rsid w:val="004A795C"/>
    <w:rsid w:val="004A7F3A"/>
    <w:rsid w:val="004B03E2"/>
    <w:rsid w:val="004B081D"/>
    <w:rsid w:val="004B0C14"/>
    <w:rsid w:val="004B0E8B"/>
    <w:rsid w:val="004B0EAC"/>
    <w:rsid w:val="004B246C"/>
    <w:rsid w:val="004B267B"/>
    <w:rsid w:val="004B2BE5"/>
    <w:rsid w:val="004B2CD7"/>
    <w:rsid w:val="004B325A"/>
    <w:rsid w:val="004B3328"/>
    <w:rsid w:val="004B3367"/>
    <w:rsid w:val="004B3439"/>
    <w:rsid w:val="004B4122"/>
    <w:rsid w:val="004B4197"/>
    <w:rsid w:val="004B4407"/>
    <w:rsid w:val="004B49C3"/>
    <w:rsid w:val="004B5073"/>
    <w:rsid w:val="004B52FF"/>
    <w:rsid w:val="004B5FB9"/>
    <w:rsid w:val="004B6579"/>
    <w:rsid w:val="004B65E4"/>
    <w:rsid w:val="004B6C35"/>
    <w:rsid w:val="004B6C85"/>
    <w:rsid w:val="004B77EF"/>
    <w:rsid w:val="004B7829"/>
    <w:rsid w:val="004B7988"/>
    <w:rsid w:val="004B7D47"/>
    <w:rsid w:val="004C0163"/>
    <w:rsid w:val="004C01D1"/>
    <w:rsid w:val="004C0273"/>
    <w:rsid w:val="004C02A6"/>
    <w:rsid w:val="004C04FE"/>
    <w:rsid w:val="004C055D"/>
    <w:rsid w:val="004C092B"/>
    <w:rsid w:val="004C0BBB"/>
    <w:rsid w:val="004C18D1"/>
    <w:rsid w:val="004C1914"/>
    <w:rsid w:val="004C1F11"/>
    <w:rsid w:val="004C22B1"/>
    <w:rsid w:val="004C234D"/>
    <w:rsid w:val="004C2508"/>
    <w:rsid w:val="004C252A"/>
    <w:rsid w:val="004C2915"/>
    <w:rsid w:val="004C2974"/>
    <w:rsid w:val="004C2EEA"/>
    <w:rsid w:val="004C30BD"/>
    <w:rsid w:val="004C341B"/>
    <w:rsid w:val="004C3665"/>
    <w:rsid w:val="004C3B16"/>
    <w:rsid w:val="004C439F"/>
    <w:rsid w:val="004C4863"/>
    <w:rsid w:val="004C4DC8"/>
    <w:rsid w:val="004C5382"/>
    <w:rsid w:val="004C56B1"/>
    <w:rsid w:val="004C5A25"/>
    <w:rsid w:val="004C5BBC"/>
    <w:rsid w:val="004C5E86"/>
    <w:rsid w:val="004C6622"/>
    <w:rsid w:val="004C68E7"/>
    <w:rsid w:val="004C6CA1"/>
    <w:rsid w:val="004C6E51"/>
    <w:rsid w:val="004C70ED"/>
    <w:rsid w:val="004C7588"/>
    <w:rsid w:val="004C76EB"/>
    <w:rsid w:val="004C77E0"/>
    <w:rsid w:val="004D0048"/>
    <w:rsid w:val="004D0213"/>
    <w:rsid w:val="004D02E7"/>
    <w:rsid w:val="004D0391"/>
    <w:rsid w:val="004D04F9"/>
    <w:rsid w:val="004D0D5D"/>
    <w:rsid w:val="004D0F1E"/>
    <w:rsid w:val="004D18D4"/>
    <w:rsid w:val="004D1B50"/>
    <w:rsid w:val="004D1FCF"/>
    <w:rsid w:val="004D3458"/>
    <w:rsid w:val="004D347E"/>
    <w:rsid w:val="004D3BAC"/>
    <w:rsid w:val="004D405D"/>
    <w:rsid w:val="004D446E"/>
    <w:rsid w:val="004D4495"/>
    <w:rsid w:val="004D46A7"/>
    <w:rsid w:val="004D5009"/>
    <w:rsid w:val="004D5206"/>
    <w:rsid w:val="004D53A3"/>
    <w:rsid w:val="004D6087"/>
    <w:rsid w:val="004D6773"/>
    <w:rsid w:val="004D699C"/>
    <w:rsid w:val="004D6B75"/>
    <w:rsid w:val="004D72B9"/>
    <w:rsid w:val="004D74B3"/>
    <w:rsid w:val="004D7943"/>
    <w:rsid w:val="004D7C6F"/>
    <w:rsid w:val="004E00A1"/>
    <w:rsid w:val="004E027C"/>
    <w:rsid w:val="004E03D6"/>
    <w:rsid w:val="004E0665"/>
    <w:rsid w:val="004E0968"/>
    <w:rsid w:val="004E09FA"/>
    <w:rsid w:val="004E1E85"/>
    <w:rsid w:val="004E2C41"/>
    <w:rsid w:val="004E2D06"/>
    <w:rsid w:val="004E2F32"/>
    <w:rsid w:val="004E3056"/>
    <w:rsid w:val="004E30F8"/>
    <w:rsid w:val="004E32CD"/>
    <w:rsid w:val="004E361A"/>
    <w:rsid w:val="004E4724"/>
    <w:rsid w:val="004E4C76"/>
    <w:rsid w:val="004E4E16"/>
    <w:rsid w:val="004E5095"/>
    <w:rsid w:val="004E663B"/>
    <w:rsid w:val="004E6734"/>
    <w:rsid w:val="004E680B"/>
    <w:rsid w:val="004E684A"/>
    <w:rsid w:val="004E6C75"/>
    <w:rsid w:val="004E6F3A"/>
    <w:rsid w:val="004E7314"/>
    <w:rsid w:val="004E75FB"/>
    <w:rsid w:val="004E766B"/>
    <w:rsid w:val="004E76C0"/>
    <w:rsid w:val="004E79E4"/>
    <w:rsid w:val="004E7CBC"/>
    <w:rsid w:val="004E7E33"/>
    <w:rsid w:val="004E7FD4"/>
    <w:rsid w:val="004F02AB"/>
    <w:rsid w:val="004F02C7"/>
    <w:rsid w:val="004F0319"/>
    <w:rsid w:val="004F0603"/>
    <w:rsid w:val="004F0972"/>
    <w:rsid w:val="004F0977"/>
    <w:rsid w:val="004F0A45"/>
    <w:rsid w:val="004F0B9D"/>
    <w:rsid w:val="004F0C72"/>
    <w:rsid w:val="004F11C0"/>
    <w:rsid w:val="004F1C24"/>
    <w:rsid w:val="004F1DBA"/>
    <w:rsid w:val="004F252C"/>
    <w:rsid w:val="004F26E8"/>
    <w:rsid w:val="004F2975"/>
    <w:rsid w:val="004F2A14"/>
    <w:rsid w:val="004F2F20"/>
    <w:rsid w:val="004F2F6F"/>
    <w:rsid w:val="004F2FF7"/>
    <w:rsid w:val="004F3308"/>
    <w:rsid w:val="004F3492"/>
    <w:rsid w:val="004F3A6C"/>
    <w:rsid w:val="004F3A9C"/>
    <w:rsid w:val="004F4360"/>
    <w:rsid w:val="004F493F"/>
    <w:rsid w:val="004F4D4E"/>
    <w:rsid w:val="004F5159"/>
    <w:rsid w:val="004F51FA"/>
    <w:rsid w:val="004F5A6B"/>
    <w:rsid w:val="004F613D"/>
    <w:rsid w:val="004F6245"/>
    <w:rsid w:val="004F64E8"/>
    <w:rsid w:val="004F6534"/>
    <w:rsid w:val="004F6609"/>
    <w:rsid w:val="004F6A19"/>
    <w:rsid w:val="004F70BF"/>
    <w:rsid w:val="004F7C25"/>
    <w:rsid w:val="004F7DFF"/>
    <w:rsid w:val="004F7E7D"/>
    <w:rsid w:val="005001D4"/>
    <w:rsid w:val="00501070"/>
    <w:rsid w:val="00501176"/>
    <w:rsid w:val="00501B50"/>
    <w:rsid w:val="00502284"/>
    <w:rsid w:val="00502A88"/>
    <w:rsid w:val="00502DBE"/>
    <w:rsid w:val="00502ED6"/>
    <w:rsid w:val="0050302F"/>
    <w:rsid w:val="0050303E"/>
    <w:rsid w:val="00503206"/>
    <w:rsid w:val="00503FB6"/>
    <w:rsid w:val="005041BB"/>
    <w:rsid w:val="005043D3"/>
    <w:rsid w:val="00504A6C"/>
    <w:rsid w:val="00504DF1"/>
    <w:rsid w:val="0050500F"/>
    <w:rsid w:val="0050510A"/>
    <w:rsid w:val="00505506"/>
    <w:rsid w:val="00505532"/>
    <w:rsid w:val="00505C54"/>
    <w:rsid w:val="00505D31"/>
    <w:rsid w:val="00506808"/>
    <w:rsid w:val="00507027"/>
    <w:rsid w:val="0050759E"/>
    <w:rsid w:val="005075C7"/>
    <w:rsid w:val="00510809"/>
    <w:rsid w:val="00510AD6"/>
    <w:rsid w:val="00510F3D"/>
    <w:rsid w:val="005112A5"/>
    <w:rsid w:val="00511FAB"/>
    <w:rsid w:val="0051229C"/>
    <w:rsid w:val="00512E03"/>
    <w:rsid w:val="005131C7"/>
    <w:rsid w:val="005136A6"/>
    <w:rsid w:val="00513C1F"/>
    <w:rsid w:val="00513C64"/>
    <w:rsid w:val="00514750"/>
    <w:rsid w:val="00514950"/>
    <w:rsid w:val="005150E7"/>
    <w:rsid w:val="0051590B"/>
    <w:rsid w:val="00515C66"/>
    <w:rsid w:val="00516263"/>
    <w:rsid w:val="005163F8"/>
    <w:rsid w:val="00516884"/>
    <w:rsid w:val="00516975"/>
    <w:rsid w:val="00516B11"/>
    <w:rsid w:val="00516D93"/>
    <w:rsid w:val="0051727F"/>
    <w:rsid w:val="005174B2"/>
    <w:rsid w:val="0051779D"/>
    <w:rsid w:val="00517A0E"/>
    <w:rsid w:val="00520225"/>
    <w:rsid w:val="005208C6"/>
    <w:rsid w:val="00520CFC"/>
    <w:rsid w:val="00520F4E"/>
    <w:rsid w:val="00521063"/>
    <w:rsid w:val="0052128B"/>
    <w:rsid w:val="0052133B"/>
    <w:rsid w:val="00521986"/>
    <w:rsid w:val="00521D39"/>
    <w:rsid w:val="00521EFD"/>
    <w:rsid w:val="00521F9D"/>
    <w:rsid w:val="00522821"/>
    <w:rsid w:val="00522996"/>
    <w:rsid w:val="00522BB3"/>
    <w:rsid w:val="00522CCE"/>
    <w:rsid w:val="00523009"/>
    <w:rsid w:val="005234EF"/>
    <w:rsid w:val="005235D4"/>
    <w:rsid w:val="00523876"/>
    <w:rsid w:val="00523D17"/>
    <w:rsid w:val="00524944"/>
    <w:rsid w:val="00524AD7"/>
    <w:rsid w:val="005256D3"/>
    <w:rsid w:val="00525B11"/>
    <w:rsid w:val="00525CBF"/>
    <w:rsid w:val="00525E6F"/>
    <w:rsid w:val="00526121"/>
    <w:rsid w:val="0052668A"/>
    <w:rsid w:val="0052690E"/>
    <w:rsid w:val="00526CD5"/>
    <w:rsid w:val="00526CEE"/>
    <w:rsid w:val="00526FCC"/>
    <w:rsid w:val="005274C9"/>
    <w:rsid w:val="005278AC"/>
    <w:rsid w:val="005279B1"/>
    <w:rsid w:val="00527CF8"/>
    <w:rsid w:val="005302BE"/>
    <w:rsid w:val="005307DC"/>
    <w:rsid w:val="00530E4B"/>
    <w:rsid w:val="00530F0C"/>
    <w:rsid w:val="0053127A"/>
    <w:rsid w:val="0053156C"/>
    <w:rsid w:val="00531C12"/>
    <w:rsid w:val="00531F7A"/>
    <w:rsid w:val="00531F85"/>
    <w:rsid w:val="0053230F"/>
    <w:rsid w:val="00532615"/>
    <w:rsid w:val="00532930"/>
    <w:rsid w:val="00533574"/>
    <w:rsid w:val="005335D9"/>
    <w:rsid w:val="00533E7E"/>
    <w:rsid w:val="00534172"/>
    <w:rsid w:val="005342BF"/>
    <w:rsid w:val="005344A4"/>
    <w:rsid w:val="005344AA"/>
    <w:rsid w:val="0053480F"/>
    <w:rsid w:val="00534E13"/>
    <w:rsid w:val="00535426"/>
    <w:rsid w:val="00535588"/>
    <w:rsid w:val="0053620F"/>
    <w:rsid w:val="005366A7"/>
    <w:rsid w:val="005366E9"/>
    <w:rsid w:val="00536722"/>
    <w:rsid w:val="00536742"/>
    <w:rsid w:val="0053692B"/>
    <w:rsid w:val="00536A7A"/>
    <w:rsid w:val="00536E88"/>
    <w:rsid w:val="00536F5F"/>
    <w:rsid w:val="00537330"/>
    <w:rsid w:val="00540042"/>
    <w:rsid w:val="005400C6"/>
    <w:rsid w:val="00540498"/>
    <w:rsid w:val="0054065B"/>
    <w:rsid w:val="00540BA7"/>
    <w:rsid w:val="00540CAB"/>
    <w:rsid w:val="005414B1"/>
    <w:rsid w:val="005416D4"/>
    <w:rsid w:val="00541C15"/>
    <w:rsid w:val="00541EE9"/>
    <w:rsid w:val="00541F62"/>
    <w:rsid w:val="005430F9"/>
    <w:rsid w:val="0054335E"/>
    <w:rsid w:val="0054401A"/>
    <w:rsid w:val="005447BE"/>
    <w:rsid w:val="00544C00"/>
    <w:rsid w:val="005453A4"/>
    <w:rsid w:val="00545629"/>
    <w:rsid w:val="00545977"/>
    <w:rsid w:val="005461A9"/>
    <w:rsid w:val="00546367"/>
    <w:rsid w:val="0054669F"/>
    <w:rsid w:val="0054687E"/>
    <w:rsid w:val="00546897"/>
    <w:rsid w:val="00547024"/>
    <w:rsid w:val="005478CA"/>
    <w:rsid w:val="00550423"/>
    <w:rsid w:val="00550502"/>
    <w:rsid w:val="00550856"/>
    <w:rsid w:val="00550914"/>
    <w:rsid w:val="00550C89"/>
    <w:rsid w:val="00551129"/>
    <w:rsid w:val="0055163C"/>
    <w:rsid w:val="0055189A"/>
    <w:rsid w:val="00551ED9"/>
    <w:rsid w:val="00551EF4"/>
    <w:rsid w:val="005520A3"/>
    <w:rsid w:val="005520B3"/>
    <w:rsid w:val="005520EB"/>
    <w:rsid w:val="00552C0A"/>
    <w:rsid w:val="00552FBD"/>
    <w:rsid w:val="0055391A"/>
    <w:rsid w:val="005539B0"/>
    <w:rsid w:val="00553B64"/>
    <w:rsid w:val="00553EDC"/>
    <w:rsid w:val="0055416A"/>
    <w:rsid w:val="005543AA"/>
    <w:rsid w:val="00554B3C"/>
    <w:rsid w:val="00554D24"/>
    <w:rsid w:val="00554D58"/>
    <w:rsid w:val="00555564"/>
    <w:rsid w:val="0055578F"/>
    <w:rsid w:val="00556083"/>
    <w:rsid w:val="005560CA"/>
    <w:rsid w:val="005561B7"/>
    <w:rsid w:val="0055632A"/>
    <w:rsid w:val="00556A21"/>
    <w:rsid w:val="00556DB5"/>
    <w:rsid w:val="005573D4"/>
    <w:rsid w:val="00557872"/>
    <w:rsid w:val="00557AD2"/>
    <w:rsid w:val="00557B30"/>
    <w:rsid w:val="00557D44"/>
    <w:rsid w:val="00560015"/>
    <w:rsid w:val="005600BB"/>
    <w:rsid w:val="00560135"/>
    <w:rsid w:val="005603E7"/>
    <w:rsid w:val="005608D7"/>
    <w:rsid w:val="00560B00"/>
    <w:rsid w:val="0056118C"/>
    <w:rsid w:val="005613E7"/>
    <w:rsid w:val="005615AC"/>
    <w:rsid w:val="0056170E"/>
    <w:rsid w:val="00562290"/>
    <w:rsid w:val="0056240E"/>
    <w:rsid w:val="0056254B"/>
    <w:rsid w:val="005629AA"/>
    <w:rsid w:val="00562AFA"/>
    <w:rsid w:val="00562BF7"/>
    <w:rsid w:val="00562C32"/>
    <w:rsid w:val="00562F6F"/>
    <w:rsid w:val="0056338B"/>
    <w:rsid w:val="00563654"/>
    <w:rsid w:val="0056369A"/>
    <w:rsid w:val="00563969"/>
    <w:rsid w:val="00563C22"/>
    <w:rsid w:val="0056433C"/>
    <w:rsid w:val="0056480C"/>
    <w:rsid w:val="00564C24"/>
    <w:rsid w:val="00564F0D"/>
    <w:rsid w:val="00564F82"/>
    <w:rsid w:val="00565191"/>
    <w:rsid w:val="005652B4"/>
    <w:rsid w:val="005653EA"/>
    <w:rsid w:val="00565548"/>
    <w:rsid w:val="005658A6"/>
    <w:rsid w:val="00565BF6"/>
    <w:rsid w:val="00565C6D"/>
    <w:rsid w:val="00565E08"/>
    <w:rsid w:val="0056670B"/>
    <w:rsid w:val="005667B7"/>
    <w:rsid w:val="005669C2"/>
    <w:rsid w:val="00566B2F"/>
    <w:rsid w:val="00566DA0"/>
    <w:rsid w:val="005704AB"/>
    <w:rsid w:val="00570A41"/>
    <w:rsid w:val="00570B9C"/>
    <w:rsid w:val="00571345"/>
    <w:rsid w:val="00571D44"/>
    <w:rsid w:val="00572037"/>
    <w:rsid w:val="005724F9"/>
    <w:rsid w:val="00572570"/>
    <w:rsid w:val="00572839"/>
    <w:rsid w:val="00572EF5"/>
    <w:rsid w:val="0057328B"/>
    <w:rsid w:val="005733CA"/>
    <w:rsid w:val="005735A0"/>
    <w:rsid w:val="005738FD"/>
    <w:rsid w:val="00573E37"/>
    <w:rsid w:val="00574599"/>
    <w:rsid w:val="00574B3C"/>
    <w:rsid w:val="00574CC6"/>
    <w:rsid w:val="00574E97"/>
    <w:rsid w:val="005750AE"/>
    <w:rsid w:val="00575C6C"/>
    <w:rsid w:val="00575EA6"/>
    <w:rsid w:val="00576129"/>
    <w:rsid w:val="00576CC2"/>
    <w:rsid w:val="005772C3"/>
    <w:rsid w:val="0058028F"/>
    <w:rsid w:val="00580387"/>
    <w:rsid w:val="005803B5"/>
    <w:rsid w:val="0058059D"/>
    <w:rsid w:val="005814C4"/>
    <w:rsid w:val="005815CC"/>
    <w:rsid w:val="005822D1"/>
    <w:rsid w:val="005832E5"/>
    <w:rsid w:val="005835D8"/>
    <w:rsid w:val="00583DCF"/>
    <w:rsid w:val="005841C1"/>
    <w:rsid w:val="0058433E"/>
    <w:rsid w:val="0058439E"/>
    <w:rsid w:val="005843B7"/>
    <w:rsid w:val="00584A28"/>
    <w:rsid w:val="00584E8E"/>
    <w:rsid w:val="00585663"/>
    <w:rsid w:val="00586746"/>
    <w:rsid w:val="005868C0"/>
    <w:rsid w:val="00586BD4"/>
    <w:rsid w:val="00586BE1"/>
    <w:rsid w:val="00586D93"/>
    <w:rsid w:val="00587436"/>
    <w:rsid w:val="00587D1B"/>
    <w:rsid w:val="00587DBB"/>
    <w:rsid w:val="00587FBB"/>
    <w:rsid w:val="005904CD"/>
    <w:rsid w:val="00590500"/>
    <w:rsid w:val="00590A00"/>
    <w:rsid w:val="00590CE8"/>
    <w:rsid w:val="00591103"/>
    <w:rsid w:val="005915D4"/>
    <w:rsid w:val="0059192E"/>
    <w:rsid w:val="0059194B"/>
    <w:rsid w:val="00591F6F"/>
    <w:rsid w:val="0059249D"/>
    <w:rsid w:val="00592512"/>
    <w:rsid w:val="005930FE"/>
    <w:rsid w:val="00593240"/>
    <w:rsid w:val="00593BDC"/>
    <w:rsid w:val="00593C4A"/>
    <w:rsid w:val="00594A64"/>
    <w:rsid w:val="00594CA9"/>
    <w:rsid w:val="00595246"/>
    <w:rsid w:val="00595331"/>
    <w:rsid w:val="005958CC"/>
    <w:rsid w:val="00595971"/>
    <w:rsid w:val="00595CD8"/>
    <w:rsid w:val="00595FB0"/>
    <w:rsid w:val="005962EE"/>
    <w:rsid w:val="005964EA"/>
    <w:rsid w:val="0059673F"/>
    <w:rsid w:val="00596C6F"/>
    <w:rsid w:val="0059740D"/>
    <w:rsid w:val="005974D6"/>
    <w:rsid w:val="005A069E"/>
    <w:rsid w:val="005A0D98"/>
    <w:rsid w:val="005A0FF4"/>
    <w:rsid w:val="005A1BC7"/>
    <w:rsid w:val="005A1E63"/>
    <w:rsid w:val="005A2BDB"/>
    <w:rsid w:val="005A2C1F"/>
    <w:rsid w:val="005A2CCA"/>
    <w:rsid w:val="005A2ED0"/>
    <w:rsid w:val="005A372C"/>
    <w:rsid w:val="005A3925"/>
    <w:rsid w:val="005A3D64"/>
    <w:rsid w:val="005A40F6"/>
    <w:rsid w:val="005A48AA"/>
    <w:rsid w:val="005A4AFA"/>
    <w:rsid w:val="005A4AFB"/>
    <w:rsid w:val="005A5474"/>
    <w:rsid w:val="005A55C2"/>
    <w:rsid w:val="005A560A"/>
    <w:rsid w:val="005A583C"/>
    <w:rsid w:val="005A5D1A"/>
    <w:rsid w:val="005A6B5E"/>
    <w:rsid w:val="005A74EF"/>
    <w:rsid w:val="005A7C4C"/>
    <w:rsid w:val="005A7CF6"/>
    <w:rsid w:val="005B0095"/>
    <w:rsid w:val="005B013E"/>
    <w:rsid w:val="005B089E"/>
    <w:rsid w:val="005B10F0"/>
    <w:rsid w:val="005B1623"/>
    <w:rsid w:val="005B2169"/>
    <w:rsid w:val="005B2C08"/>
    <w:rsid w:val="005B2D48"/>
    <w:rsid w:val="005B3644"/>
    <w:rsid w:val="005B3667"/>
    <w:rsid w:val="005B3753"/>
    <w:rsid w:val="005B38D1"/>
    <w:rsid w:val="005B3C7C"/>
    <w:rsid w:val="005B3E0B"/>
    <w:rsid w:val="005B4048"/>
    <w:rsid w:val="005B4320"/>
    <w:rsid w:val="005B4ADF"/>
    <w:rsid w:val="005B4CFD"/>
    <w:rsid w:val="005B4F49"/>
    <w:rsid w:val="005B59E0"/>
    <w:rsid w:val="005B5C91"/>
    <w:rsid w:val="005B6047"/>
    <w:rsid w:val="005B62E7"/>
    <w:rsid w:val="005B63D9"/>
    <w:rsid w:val="005B669F"/>
    <w:rsid w:val="005B6890"/>
    <w:rsid w:val="005B6AD9"/>
    <w:rsid w:val="005B6DEE"/>
    <w:rsid w:val="005B7414"/>
    <w:rsid w:val="005B76EB"/>
    <w:rsid w:val="005B789F"/>
    <w:rsid w:val="005C0029"/>
    <w:rsid w:val="005C016B"/>
    <w:rsid w:val="005C06F8"/>
    <w:rsid w:val="005C07F9"/>
    <w:rsid w:val="005C0BB3"/>
    <w:rsid w:val="005C0EE4"/>
    <w:rsid w:val="005C0FA5"/>
    <w:rsid w:val="005C117F"/>
    <w:rsid w:val="005C1695"/>
    <w:rsid w:val="005C19DE"/>
    <w:rsid w:val="005C20C2"/>
    <w:rsid w:val="005C20EE"/>
    <w:rsid w:val="005C2511"/>
    <w:rsid w:val="005C2CDE"/>
    <w:rsid w:val="005C2CF6"/>
    <w:rsid w:val="005C30A4"/>
    <w:rsid w:val="005C311C"/>
    <w:rsid w:val="005C34B2"/>
    <w:rsid w:val="005C3E78"/>
    <w:rsid w:val="005C48DF"/>
    <w:rsid w:val="005C4B12"/>
    <w:rsid w:val="005C4B5E"/>
    <w:rsid w:val="005C5327"/>
    <w:rsid w:val="005C539C"/>
    <w:rsid w:val="005C550E"/>
    <w:rsid w:val="005C5627"/>
    <w:rsid w:val="005C565B"/>
    <w:rsid w:val="005C56BF"/>
    <w:rsid w:val="005C59EE"/>
    <w:rsid w:val="005C5A69"/>
    <w:rsid w:val="005C5B80"/>
    <w:rsid w:val="005C669E"/>
    <w:rsid w:val="005C68F1"/>
    <w:rsid w:val="005C6931"/>
    <w:rsid w:val="005C69B2"/>
    <w:rsid w:val="005C6B40"/>
    <w:rsid w:val="005C6BA1"/>
    <w:rsid w:val="005C6CA6"/>
    <w:rsid w:val="005C71BE"/>
    <w:rsid w:val="005C7944"/>
    <w:rsid w:val="005C7AC4"/>
    <w:rsid w:val="005C7B30"/>
    <w:rsid w:val="005C7C25"/>
    <w:rsid w:val="005C7FE3"/>
    <w:rsid w:val="005D0336"/>
    <w:rsid w:val="005D0621"/>
    <w:rsid w:val="005D06F5"/>
    <w:rsid w:val="005D07DF"/>
    <w:rsid w:val="005D17B3"/>
    <w:rsid w:val="005D1FFF"/>
    <w:rsid w:val="005D223D"/>
    <w:rsid w:val="005D24F5"/>
    <w:rsid w:val="005D2561"/>
    <w:rsid w:val="005D25E5"/>
    <w:rsid w:val="005D267F"/>
    <w:rsid w:val="005D2B4A"/>
    <w:rsid w:val="005D2BAD"/>
    <w:rsid w:val="005D2E23"/>
    <w:rsid w:val="005D3140"/>
    <w:rsid w:val="005D31AB"/>
    <w:rsid w:val="005D34F8"/>
    <w:rsid w:val="005D359B"/>
    <w:rsid w:val="005D3660"/>
    <w:rsid w:val="005D366C"/>
    <w:rsid w:val="005D3754"/>
    <w:rsid w:val="005D3856"/>
    <w:rsid w:val="005D4604"/>
    <w:rsid w:val="005D4843"/>
    <w:rsid w:val="005D4A18"/>
    <w:rsid w:val="005D4BAB"/>
    <w:rsid w:val="005D53A3"/>
    <w:rsid w:val="005D5452"/>
    <w:rsid w:val="005D550D"/>
    <w:rsid w:val="005D5AA7"/>
    <w:rsid w:val="005D621F"/>
    <w:rsid w:val="005D7F5F"/>
    <w:rsid w:val="005E03AE"/>
    <w:rsid w:val="005E0487"/>
    <w:rsid w:val="005E054A"/>
    <w:rsid w:val="005E0688"/>
    <w:rsid w:val="005E071A"/>
    <w:rsid w:val="005E0838"/>
    <w:rsid w:val="005E137D"/>
    <w:rsid w:val="005E1409"/>
    <w:rsid w:val="005E1412"/>
    <w:rsid w:val="005E15EA"/>
    <w:rsid w:val="005E183D"/>
    <w:rsid w:val="005E1A90"/>
    <w:rsid w:val="005E1D28"/>
    <w:rsid w:val="005E1F8A"/>
    <w:rsid w:val="005E29A9"/>
    <w:rsid w:val="005E2A6A"/>
    <w:rsid w:val="005E2CB0"/>
    <w:rsid w:val="005E2E50"/>
    <w:rsid w:val="005E2FA0"/>
    <w:rsid w:val="005E30B4"/>
    <w:rsid w:val="005E30BF"/>
    <w:rsid w:val="005E31A8"/>
    <w:rsid w:val="005E33DB"/>
    <w:rsid w:val="005E3649"/>
    <w:rsid w:val="005E3655"/>
    <w:rsid w:val="005E386F"/>
    <w:rsid w:val="005E3E10"/>
    <w:rsid w:val="005E45F0"/>
    <w:rsid w:val="005E59A8"/>
    <w:rsid w:val="005E6257"/>
    <w:rsid w:val="005E63A0"/>
    <w:rsid w:val="005E6B00"/>
    <w:rsid w:val="005E705B"/>
    <w:rsid w:val="005E713E"/>
    <w:rsid w:val="005E7AF6"/>
    <w:rsid w:val="005F070A"/>
    <w:rsid w:val="005F0CE8"/>
    <w:rsid w:val="005F0D71"/>
    <w:rsid w:val="005F1A90"/>
    <w:rsid w:val="005F1B9A"/>
    <w:rsid w:val="005F20AE"/>
    <w:rsid w:val="005F23B7"/>
    <w:rsid w:val="005F24CF"/>
    <w:rsid w:val="005F274D"/>
    <w:rsid w:val="005F2A43"/>
    <w:rsid w:val="005F3694"/>
    <w:rsid w:val="005F3A10"/>
    <w:rsid w:val="005F3AFE"/>
    <w:rsid w:val="005F455E"/>
    <w:rsid w:val="005F47D3"/>
    <w:rsid w:val="005F507B"/>
    <w:rsid w:val="005F54AE"/>
    <w:rsid w:val="005F5A32"/>
    <w:rsid w:val="005F62B6"/>
    <w:rsid w:val="005F6A38"/>
    <w:rsid w:val="005F6AB9"/>
    <w:rsid w:val="005F6F4C"/>
    <w:rsid w:val="005F6F92"/>
    <w:rsid w:val="005F7418"/>
    <w:rsid w:val="005F769E"/>
    <w:rsid w:val="005F7761"/>
    <w:rsid w:val="005F7996"/>
    <w:rsid w:val="005F7E02"/>
    <w:rsid w:val="005F7EFF"/>
    <w:rsid w:val="0060001E"/>
    <w:rsid w:val="0060035E"/>
    <w:rsid w:val="00600A26"/>
    <w:rsid w:val="00600F1C"/>
    <w:rsid w:val="0060206A"/>
    <w:rsid w:val="006030B1"/>
    <w:rsid w:val="006034B6"/>
    <w:rsid w:val="00603862"/>
    <w:rsid w:val="00603A00"/>
    <w:rsid w:val="00604417"/>
    <w:rsid w:val="00604954"/>
    <w:rsid w:val="0060535B"/>
    <w:rsid w:val="00605373"/>
    <w:rsid w:val="00605586"/>
    <w:rsid w:val="00605598"/>
    <w:rsid w:val="006058F8"/>
    <w:rsid w:val="006062BF"/>
    <w:rsid w:val="00606635"/>
    <w:rsid w:val="00606CC8"/>
    <w:rsid w:val="00606D49"/>
    <w:rsid w:val="00607051"/>
    <w:rsid w:val="00607367"/>
    <w:rsid w:val="00607B38"/>
    <w:rsid w:val="00607C61"/>
    <w:rsid w:val="006104B8"/>
    <w:rsid w:val="006113D7"/>
    <w:rsid w:val="00611647"/>
    <w:rsid w:val="00611680"/>
    <w:rsid w:val="006116F6"/>
    <w:rsid w:val="006118F5"/>
    <w:rsid w:val="00611918"/>
    <w:rsid w:val="00611DA4"/>
    <w:rsid w:val="00611DE6"/>
    <w:rsid w:val="00614414"/>
    <w:rsid w:val="0061499C"/>
    <w:rsid w:val="00615263"/>
    <w:rsid w:val="0061526B"/>
    <w:rsid w:val="00615281"/>
    <w:rsid w:val="0061557A"/>
    <w:rsid w:val="00616050"/>
    <w:rsid w:val="00616928"/>
    <w:rsid w:val="00616A51"/>
    <w:rsid w:val="00616B9D"/>
    <w:rsid w:val="00616FC4"/>
    <w:rsid w:val="006174CB"/>
    <w:rsid w:val="006175B0"/>
    <w:rsid w:val="006178C1"/>
    <w:rsid w:val="00617EC5"/>
    <w:rsid w:val="0062077D"/>
    <w:rsid w:val="00620ED7"/>
    <w:rsid w:val="00621982"/>
    <w:rsid w:val="00621C6E"/>
    <w:rsid w:val="00621E7A"/>
    <w:rsid w:val="00622AB9"/>
    <w:rsid w:val="00622D98"/>
    <w:rsid w:val="00622FCC"/>
    <w:rsid w:val="006230A4"/>
    <w:rsid w:val="006236D6"/>
    <w:rsid w:val="0062381A"/>
    <w:rsid w:val="006245CF"/>
    <w:rsid w:val="006255C3"/>
    <w:rsid w:val="00625683"/>
    <w:rsid w:val="00625904"/>
    <w:rsid w:val="006260E5"/>
    <w:rsid w:val="00627065"/>
    <w:rsid w:val="006279CD"/>
    <w:rsid w:val="00627D05"/>
    <w:rsid w:val="00627D80"/>
    <w:rsid w:val="006301A8"/>
    <w:rsid w:val="00630601"/>
    <w:rsid w:val="0063098C"/>
    <w:rsid w:val="006309F0"/>
    <w:rsid w:val="00631065"/>
    <w:rsid w:val="00631088"/>
    <w:rsid w:val="00631148"/>
    <w:rsid w:val="00631468"/>
    <w:rsid w:val="00631A0B"/>
    <w:rsid w:val="00631BA5"/>
    <w:rsid w:val="0063225E"/>
    <w:rsid w:val="00632A81"/>
    <w:rsid w:val="00632BE9"/>
    <w:rsid w:val="00633314"/>
    <w:rsid w:val="0063387C"/>
    <w:rsid w:val="0063400F"/>
    <w:rsid w:val="006341B9"/>
    <w:rsid w:val="0063485C"/>
    <w:rsid w:val="00634A98"/>
    <w:rsid w:val="00634E6C"/>
    <w:rsid w:val="006353F8"/>
    <w:rsid w:val="00635981"/>
    <w:rsid w:val="00635FC6"/>
    <w:rsid w:val="00635FCE"/>
    <w:rsid w:val="0063657E"/>
    <w:rsid w:val="006368E2"/>
    <w:rsid w:val="00636989"/>
    <w:rsid w:val="00636E9D"/>
    <w:rsid w:val="00636F00"/>
    <w:rsid w:val="00637460"/>
    <w:rsid w:val="00637DB3"/>
    <w:rsid w:val="00637F2E"/>
    <w:rsid w:val="0064039E"/>
    <w:rsid w:val="006408CA"/>
    <w:rsid w:val="006413C7"/>
    <w:rsid w:val="00641670"/>
    <w:rsid w:val="0064190C"/>
    <w:rsid w:val="00641BF0"/>
    <w:rsid w:val="006424F8"/>
    <w:rsid w:val="00642731"/>
    <w:rsid w:val="0064306E"/>
    <w:rsid w:val="00643237"/>
    <w:rsid w:val="00643AF1"/>
    <w:rsid w:val="00643B1B"/>
    <w:rsid w:val="0064436A"/>
    <w:rsid w:val="00644401"/>
    <w:rsid w:val="006446C7"/>
    <w:rsid w:val="00644A7E"/>
    <w:rsid w:val="00644B91"/>
    <w:rsid w:val="00644D15"/>
    <w:rsid w:val="00644FF1"/>
    <w:rsid w:val="0064517C"/>
    <w:rsid w:val="006452ED"/>
    <w:rsid w:val="00645536"/>
    <w:rsid w:val="00645537"/>
    <w:rsid w:val="00645B9D"/>
    <w:rsid w:val="00645D6D"/>
    <w:rsid w:val="00646879"/>
    <w:rsid w:val="00646D98"/>
    <w:rsid w:val="00647631"/>
    <w:rsid w:val="00647B72"/>
    <w:rsid w:val="00647BB3"/>
    <w:rsid w:val="006500B9"/>
    <w:rsid w:val="0065025C"/>
    <w:rsid w:val="0065053E"/>
    <w:rsid w:val="006505FB"/>
    <w:rsid w:val="006507FC"/>
    <w:rsid w:val="00650FDB"/>
    <w:rsid w:val="00651332"/>
    <w:rsid w:val="00651363"/>
    <w:rsid w:val="0065154D"/>
    <w:rsid w:val="00651BB1"/>
    <w:rsid w:val="00651F2B"/>
    <w:rsid w:val="006521A9"/>
    <w:rsid w:val="00653196"/>
    <w:rsid w:val="0065323D"/>
    <w:rsid w:val="00653250"/>
    <w:rsid w:val="00653816"/>
    <w:rsid w:val="006539BA"/>
    <w:rsid w:val="00653CAB"/>
    <w:rsid w:val="006540AD"/>
    <w:rsid w:val="006543D8"/>
    <w:rsid w:val="00654BE5"/>
    <w:rsid w:val="00654CA3"/>
    <w:rsid w:val="00654E63"/>
    <w:rsid w:val="00654FD1"/>
    <w:rsid w:val="0065525C"/>
    <w:rsid w:val="0065531E"/>
    <w:rsid w:val="00655326"/>
    <w:rsid w:val="006553CC"/>
    <w:rsid w:val="0065543C"/>
    <w:rsid w:val="00655776"/>
    <w:rsid w:val="006559B0"/>
    <w:rsid w:val="006559E9"/>
    <w:rsid w:val="00656027"/>
    <w:rsid w:val="006569A0"/>
    <w:rsid w:val="00656A2C"/>
    <w:rsid w:val="00657105"/>
    <w:rsid w:val="00657138"/>
    <w:rsid w:val="006578A7"/>
    <w:rsid w:val="00657ACA"/>
    <w:rsid w:val="0066093C"/>
    <w:rsid w:val="00660D55"/>
    <w:rsid w:val="00661123"/>
    <w:rsid w:val="006613FB"/>
    <w:rsid w:val="006615ED"/>
    <w:rsid w:val="00661AA5"/>
    <w:rsid w:val="00661D7B"/>
    <w:rsid w:val="00662031"/>
    <w:rsid w:val="006620FD"/>
    <w:rsid w:val="00662225"/>
    <w:rsid w:val="0066261D"/>
    <w:rsid w:val="00662AF3"/>
    <w:rsid w:val="00662F0A"/>
    <w:rsid w:val="00663107"/>
    <w:rsid w:val="0066343F"/>
    <w:rsid w:val="00663513"/>
    <w:rsid w:val="00663A31"/>
    <w:rsid w:val="00663B65"/>
    <w:rsid w:val="0066410B"/>
    <w:rsid w:val="00664B04"/>
    <w:rsid w:val="006650BF"/>
    <w:rsid w:val="00665586"/>
    <w:rsid w:val="006655E7"/>
    <w:rsid w:val="00665647"/>
    <w:rsid w:val="00665C8A"/>
    <w:rsid w:val="00666006"/>
    <w:rsid w:val="006664C0"/>
    <w:rsid w:val="00666F39"/>
    <w:rsid w:val="00667600"/>
    <w:rsid w:val="00667C95"/>
    <w:rsid w:val="00667DAF"/>
    <w:rsid w:val="00667FA5"/>
    <w:rsid w:val="006700D6"/>
    <w:rsid w:val="00670599"/>
    <w:rsid w:val="00670612"/>
    <w:rsid w:val="00670CEA"/>
    <w:rsid w:val="00670F40"/>
    <w:rsid w:val="0067127E"/>
    <w:rsid w:val="00671667"/>
    <w:rsid w:val="00671687"/>
    <w:rsid w:val="00671AAA"/>
    <w:rsid w:val="006720AA"/>
    <w:rsid w:val="00672216"/>
    <w:rsid w:val="0067231D"/>
    <w:rsid w:val="006723B9"/>
    <w:rsid w:val="006725DD"/>
    <w:rsid w:val="00673B97"/>
    <w:rsid w:val="0067445A"/>
    <w:rsid w:val="006745EB"/>
    <w:rsid w:val="00675227"/>
    <w:rsid w:val="006754CB"/>
    <w:rsid w:val="006755A7"/>
    <w:rsid w:val="006755D3"/>
    <w:rsid w:val="0067565A"/>
    <w:rsid w:val="0067585E"/>
    <w:rsid w:val="00675AE9"/>
    <w:rsid w:val="00675C47"/>
    <w:rsid w:val="00675E03"/>
    <w:rsid w:val="00675F2E"/>
    <w:rsid w:val="006761CC"/>
    <w:rsid w:val="00676840"/>
    <w:rsid w:val="00676BBD"/>
    <w:rsid w:val="00676F36"/>
    <w:rsid w:val="00676FF9"/>
    <w:rsid w:val="006777FA"/>
    <w:rsid w:val="006779E7"/>
    <w:rsid w:val="00677E13"/>
    <w:rsid w:val="00677F77"/>
    <w:rsid w:val="006800CF"/>
    <w:rsid w:val="00680149"/>
    <w:rsid w:val="006808CA"/>
    <w:rsid w:val="00680BD8"/>
    <w:rsid w:val="00680FC4"/>
    <w:rsid w:val="0068137F"/>
    <w:rsid w:val="00681EC2"/>
    <w:rsid w:val="0068216B"/>
    <w:rsid w:val="006823A7"/>
    <w:rsid w:val="006828F3"/>
    <w:rsid w:val="00682A8A"/>
    <w:rsid w:val="006833A8"/>
    <w:rsid w:val="00683AB9"/>
    <w:rsid w:val="00683AC7"/>
    <w:rsid w:val="00684030"/>
    <w:rsid w:val="00684071"/>
    <w:rsid w:val="006841CD"/>
    <w:rsid w:val="006846C4"/>
    <w:rsid w:val="0068499B"/>
    <w:rsid w:val="00684C09"/>
    <w:rsid w:val="0068531A"/>
    <w:rsid w:val="006855D7"/>
    <w:rsid w:val="006856DF"/>
    <w:rsid w:val="00685B7E"/>
    <w:rsid w:val="00685ECC"/>
    <w:rsid w:val="00685F60"/>
    <w:rsid w:val="00686698"/>
    <w:rsid w:val="00686A53"/>
    <w:rsid w:val="00686F8D"/>
    <w:rsid w:val="00687A53"/>
    <w:rsid w:val="00687C0E"/>
    <w:rsid w:val="00687F6F"/>
    <w:rsid w:val="0069097D"/>
    <w:rsid w:val="00690D3A"/>
    <w:rsid w:val="006912EB"/>
    <w:rsid w:val="006913E8"/>
    <w:rsid w:val="00691553"/>
    <w:rsid w:val="006917E5"/>
    <w:rsid w:val="00691ACD"/>
    <w:rsid w:val="00691C70"/>
    <w:rsid w:val="00691D1F"/>
    <w:rsid w:val="00691E6A"/>
    <w:rsid w:val="00691FD0"/>
    <w:rsid w:val="006921B2"/>
    <w:rsid w:val="00692C95"/>
    <w:rsid w:val="00692E22"/>
    <w:rsid w:val="00692F87"/>
    <w:rsid w:val="00693175"/>
    <w:rsid w:val="00693AEB"/>
    <w:rsid w:val="0069502F"/>
    <w:rsid w:val="006950B0"/>
    <w:rsid w:val="00695733"/>
    <w:rsid w:val="0069645E"/>
    <w:rsid w:val="00696C8D"/>
    <w:rsid w:val="00696DF9"/>
    <w:rsid w:val="00696FEA"/>
    <w:rsid w:val="006970D7"/>
    <w:rsid w:val="006970DE"/>
    <w:rsid w:val="00697637"/>
    <w:rsid w:val="00697C3A"/>
    <w:rsid w:val="00697C6B"/>
    <w:rsid w:val="00697D93"/>
    <w:rsid w:val="00697F06"/>
    <w:rsid w:val="006A02D6"/>
    <w:rsid w:val="006A0846"/>
    <w:rsid w:val="006A08C7"/>
    <w:rsid w:val="006A0C51"/>
    <w:rsid w:val="006A101C"/>
    <w:rsid w:val="006A1210"/>
    <w:rsid w:val="006A23CA"/>
    <w:rsid w:val="006A266F"/>
    <w:rsid w:val="006A2A42"/>
    <w:rsid w:val="006A2F8E"/>
    <w:rsid w:val="006A3487"/>
    <w:rsid w:val="006A4FA5"/>
    <w:rsid w:val="006A518F"/>
    <w:rsid w:val="006A5276"/>
    <w:rsid w:val="006A544A"/>
    <w:rsid w:val="006A5468"/>
    <w:rsid w:val="006A57E5"/>
    <w:rsid w:val="006A5B58"/>
    <w:rsid w:val="006A5EF1"/>
    <w:rsid w:val="006A65BC"/>
    <w:rsid w:val="006A6A0D"/>
    <w:rsid w:val="006A6DAF"/>
    <w:rsid w:val="006A6E3C"/>
    <w:rsid w:val="006A6E80"/>
    <w:rsid w:val="006A71A1"/>
    <w:rsid w:val="006A75D0"/>
    <w:rsid w:val="006A7FA1"/>
    <w:rsid w:val="006B00D2"/>
    <w:rsid w:val="006B03B0"/>
    <w:rsid w:val="006B03EB"/>
    <w:rsid w:val="006B05B9"/>
    <w:rsid w:val="006B0A51"/>
    <w:rsid w:val="006B0AA0"/>
    <w:rsid w:val="006B0BB6"/>
    <w:rsid w:val="006B0D61"/>
    <w:rsid w:val="006B0E85"/>
    <w:rsid w:val="006B1629"/>
    <w:rsid w:val="006B1954"/>
    <w:rsid w:val="006B1CCA"/>
    <w:rsid w:val="006B2A61"/>
    <w:rsid w:val="006B2BB2"/>
    <w:rsid w:val="006B3002"/>
    <w:rsid w:val="006B36C4"/>
    <w:rsid w:val="006B4227"/>
    <w:rsid w:val="006B4420"/>
    <w:rsid w:val="006B45A3"/>
    <w:rsid w:val="006B4FF8"/>
    <w:rsid w:val="006B53E8"/>
    <w:rsid w:val="006B588D"/>
    <w:rsid w:val="006B5B5E"/>
    <w:rsid w:val="006B6FD9"/>
    <w:rsid w:val="006B7508"/>
    <w:rsid w:val="006B7541"/>
    <w:rsid w:val="006B7783"/>
    <w:rsid w:val="006B7930"/>
    <w:rsid w:val="006B79B0"/>
    <w:rsid w:val="006B7BA1"/>
    <w:rsid w:val="006B7DD0"/>
    <w:rsid w:val="006C0B00"/>
    <w:rsid w:val="006C156B"/>
    <w:rsid w:val="006C18A1"/>
    <w:rsid w:val="006C1922"/>
    <w:rsid w:val="006C1A5B"/>
    <w:rsid w:val="006C1B44"/>
    <w:rsid w:val="006C1D20"/>
    <w:rsid w:val="006C1D61"/>
    <w:rsid w:val="006C1F00"/>
    <w:rsid w:val="006C2000"/>
    <w:rsid w:val="006C20CE"/>
    <w:rsid w:val="006C25B1"/>
    <w:rsid w:val="006C2671"/>
    <w:rsid w:val="006C27F6"/>
    <w:rsid w:val="006C2D69"/>
    <w:rsid w:val="006C30EF"/>
    <w:rsid w:val="006C320C"/>
    <w:rsid w:val="006C3269"/>
    <w:rsid w:val="006C36D5"/>
    <w:rsid w:val="006C38C0"/>
    <w:rsid w:val="006C3B48"/>
    <w:rsid w:val="006C3E80"/>
    <w:rsid w:val="006C458C"/>
    <w:rsid w:val="006C4603"/>
    <w:rsid w:val="006C4747"/>
    <w:rsid w:val="006C48F5"/>
    <w:rsid w:val="006C4E7E"/>
    <w:rsid w:val="006C4F62"/>
    <w:rsid w:val="006C545E"/>
    <w:rsid w:val="006C5B56"/>
    <w:rsid w:val="006C61B0"/>
    <w:rsid w:val="006C65B8"/>
    <w:rsid w:val="006C69F4"/>
    <w:rsid w:val="006C6B52"/>
    <w:rsid w:val="006C7244"/>
    <w:rsid w:val="006C7479"/>
    <w:rsid w:val="006C785B"/>
    <w:rsid w:val="006C7D49"/>
    <w:rsid w:val="006D09F3"/>
    <w:rsid w:val="006D0BA5"/>
    <w:rsid w:val="006D0C37"/>
    <w:rsid w:val="006D0DA4"/>
    <w:rsid w:val="006D0E8C"/>
    <w:rsid w:val="006D0ED4"/>
    <w:rsid w:val="006D108C"/>
    <w:rsid w:val="006D1109"/>
    <w:rsid w:val="006D166D"/>
    <w:rsid w:val="006D1674"/>
    <w:rsid w:val="006D243A"/>
    <w:rsid w:val="006D331C"/>
    <w:rsid w:val="006D37E9"/>
    <w:rsid w:val="006D38B1"/>
    <w:rsid w:val="006D38BE"/>
    <w:rsid w:val="006D4378"/>
    <w:rsid w:val="006D459A"/>
    <w:rsid w:val="006D48F2"/>
    <w:rsid w:val="006D4DC3"/>
    <w:rsid w:val="006D4F95"/>
    <w:rsid w:val="006D5040"/>
    <w:rsid w:val="006D62E2"/>
    <w:rsid w:val="006D68D9"/>
    <w:rsid w:val="006D702C"/>
    <w:rsid w:val="006D74AA"/>
    <w:rsid w:val="006E03AB"/>
    <w:rsid w:val="006E05C5"/>
    <w:rsid w:val="006E0A3C"/>
    <w:rsid w:val="006E0C29"/>
    <w:rsid w:val="006E12E9"/>
    <w:rsid w:val="006E182C"/>
    <w:rsid w:val="006E212A"/>
    <w:rsid w:val="006E2CB0"/>
    <w:rsid w:val="006E2F08"/>
    <w:rsid w:val="006E3642"/>
    <w:rsid w:val="006E3AC3"/>
    <w:rsid w:val="006E4309"/>
    <w:rsid w:val="006E4310"/>
    <w:rsid w:val="006E47A0"/>
    <w:rsid w:val="006E4BE4"/>
    <w:rsid w:val="006E4D1A"/>
    <w:rsid w:val="006E4D65"/>
    <w:rsid w:val="006E53DD"/>
    <w:rsid w:val="006E53E5"/>
    <w:rsid w:val="006E590B"/>
    <w:rsid w:val="006E59B6"/>
    <w:rsid w:val="006E5DF2"/>
    <w:rsid w:val="006E6306"/>
    <w:rsid w:val="006E6512"/>
    <w:rsid w:val="006E69A9"/>
    <w:rsid w:val="006E759D"/>
    <w:rsid w:val="006E7692"/>
    <w:rsid w:val="006E7E2F"/>
    <w:rsid w:val="006E7FD6"/>
    <w:rsid w:val="006F019A"/>
    <w:rsid w:val="006F0256"/>
    <w:rsid w:val="006F02E8"/>
    <w:rsid w:val="006F0C2C"/>
    <w:rsid w:val="006F0D97"/>
    <w:rsid w:val="006F1141"/>
    <w:rsid w:val="006F130B"/>
    <w:rsid w:val="006F1DF3"/>
    <w:rsid w:val="006F1E62"/>
    <w:rsid w:val="006F1E64"/>
    <w:rsid w:val="006F2187"/>
    <w:rsid w:val="006F281F"/>
    <w:rsid w:val="006F2DC4"/>
    <w:rsid w:val="006F2DDC"/>
    <w:rsid w:val="006F2DF7"/>
    <w:rsid w:val="006F2E6C"/>
    <w:rsid w:val="006F2E73"/>
    <w:rsid w:val="006F2FBD"/>
    <w:rsid w:val="006F3373"/>
    <w:rsid w:val="006F3B7D"/>
    <w:rsid w:val="006F3CF5"/>
    <w:rsid w:val="006F3E6B"/>
    <w:rsid w:val="006F43D1"/>
    <w:rsid w:val="006F4B0D"/>
    <w:rsid w:val="006F4B54"/>
    <w:rsid w:val="006F4B8B"/>
    <w:rsid w:val="006F51A1"/>
    <w:rsid w:val="006F559B"/>
    <w:rsid w:val="006F5915"/>
    <w:rsid w:val="006F5F86"/>
    <w:rsid w:val="006F6168"/>
    <w:rsid w:val="006F72E0"/>
    <w:rsid w:val="006F741A"/>
    <w:rsid w:val="006F7602"/>
    <w:rsid w:val="006F7C1B"/>
    <w:rsid w:val="006F7C8F"/>
    <w:rsid w:val="006F7D4A"/>
    <w:rsid w:val="006F7D82"/>
    <w:rsid w:val="006F7DD9"/>
    <w:rsid w:val="007001D3"/>
    <w:rsid w:val="007002AE"/>
    <w:rsid w:val="00700E06"/>
    <w:rsid w:val="00700E1E"/>
    <w:rsid w:val="00700E85"/>
    <w:rsid w:val="0070148A"/>
    <w:rsid w:val="0070161E"/>
    <w:rsid w:val="00701832"/>
    <w:rsid w:val="00701C45"/>
    <w:rsid w:val="00702DEA"/>
    <w:rsid w:val="007033CD"/>
    <w:rsid w:val="00703C97"/>
    <w:rsid w:val="00703D74"/>
    <w:rsid w:val="00703EAF"/>
    <w:rsid w:val="007040EE"/>
    <w:rsid w:val="007045D3"/>
    <w:rsid w:val="00704AB2"/>
    <w:rsid w:val="00705162"/>
    <w:rsid w:val="007052B9"/>
    <w:rsid w:val="00705621"/>
    <w:rsid w:val="0070563D"/>
    <w:rsid w:val="00705DC1"/>
    <w:rsid w:val="0070611D"/>
    <w:rsid w:val="00706243"/>
    <w:rsid w:val="00706FBB"/>
    <w:rsid w:val="00707CA6"/>
    <w:rsid w:val="00707CB5"/>
    <w:rsid w:val="00707DBB"/>
    <w:rsid w:val="00707F7C"/>
    <w:rsid w:val="0071020A"/>
    <w:rsid w:val="007108D1"/>
    <w:rsid w:val="007118DB"/>
    <w:rsid w:val="00712AEA"/>
    <w:rsid w:val="00712BD0"/>
    <w:rsid w:val="00712EDD"/>
    <w:rsid w:val="00712F61"/>
    <w:rsid w:val="0071307F"/>
    <w:rsid w:val="00713E76"/>
    <w:rsid w:val="007140F9"/>
    <w:rsid w:val="00714189"/>
    <w:rsid w:val="007141E4"/>
    <w:rsid w:val="00715111"/>
    <w:rsid w:val="00715148"/>
    <w:rsid w:val="007153A8"/>
    <w:rsid w:val="00715562"/>
    <w:rsid w:val="00715855"/>
    <w:rsid w:val="0071612A"/>
    <w:rsid w:val="0071620C"/>
    <w:rsid w:val="00716697"/>
    <w:rsid w:val="007166B7"/>
    <w:rsid w:val="00716B3B"/>
    <w:rsid w:val="00716D7D"/>
    <w:rsid w:val="0071721C"/>
    <w:rsid w:val="00717ED5"/>
    <w:rsid w:val="00720F5D"/>
    <w:rsid w:val="007211AF"/>
    <w:rsid w:val="007211E6"/>
    <w:rsid w:val="007219F6"/>
    <w:rsid w:val="00721F1C"/>
    <w:rsid w:val="007220A1"/>
    <w:rsid w:val="007221C5"/>
    <w:rsid w:val="0072266C"/>
    <w:rsid w:val="0072267C"/>
    <w:rsid w:val="007232BE"/>
    <w:rsid w:val="007234AC"/>
    <w:rsid w:val="00723699"/>
    <w:rsid w:val="00723869"/>
    <w:rsid w:val="00723A1E"/>
    <w:rsid w:val="00723F8D"/>
    <w:rsid w:val="00724755"/>
    <w:rsid w:val="00724AE5"/>
    <w:rsid w:val="007250A8"/>
    <w:rsid w:val="0072541E"/>
    <w:rsid w:val="00725591"/>
    <w:rsid w:val="0072698A"/>
    <w:rsid w:val="00726A59"/>
    <w:rsid w:val="00727119"/>
    <w:rsid w:val="007277E8"/>
    <w:rsid w:val="00727B13"/>
    <w:rsid w:val="007301D1"/>
    <w:rsid w:val="00730206"/>
    <w:rsid w:val="00730316"/>
    <w:rsid w:val="007303C6"/>
    <w:rsid w:val="007304D3"/>
    <w:rsid w:val="00730B22"/>
    <w:rsid w:val="00731059"/>
    <w:rsid w:val="007314E2"/>
    <w:rsid w:val="007318BC"/>
    <w:rsid w:val="0073263A"/>
    <w:rsid w:val="007326B6"/>
    <w:rsid w:val="007327CD"/>
    <w:rsid w:val="007328C2"/>
    <w:rsid w:val="00732D72"/>
    <w:rsid w:val="00733E19"/>
    <w:rsid w:val="00733ECA"/>
    <w:rsid w:val="00734052"/>
    <w:rsid w:val="00734088"/>
    <w:rsid w:val="007345F5"/>
    <w:rsid w:val="00734D67"/>
    <w:rsid w:val="007355F9"/>
    <w:rsid w:val="00735862"/>
    <w:rsid w:val="00735F67"/>
    <w:rsid w:val="00736561"/>
    <w:rsid w:val="00736655"/>
    <w:rsid w:val="00737017"/>
    <w:rsid w:val="007376B1"/>
    <w:rsid w:val="00737D1D"/>
    <w:rsid w:val="00737D97"/>
    <w:rsid w:val="00737DF7"/>
    <w:rsid w:val="00740347"/>
    <w:rsid w:val="0074062F"/>
    <w:rsid w:val="00740CA3"/>
    <w:rsid w:val="007411C6"/>
    <w:rsid w:val="00741441"/>
    <w:rsid w:val="007414E4"/>
    <w:rsid w:val="007415F4"/>
    <w:rsid w:val="00741CEA"/>
    <w:rsid w:val="00741E0E"/>
    <w:rsid w:val="007422AA"/>
    <w:rsid w:val="007425E9"/>
    <w:rsid w:val="00742978"/>
    <w:rsid w:val="00742E04"/>
    <w:rsid w:val="007430A8"/>
    <w:rsid w:val="00743148"/>
    <w:rsid w:val="0074375E"/>
    <w:rsid w:val="007439C7"/>
    <w:rsid w:val="00743EE0"/>
    <w:rsid w:val="0074448D"/>
    <w:rsid w:val="00744562"/>
    <w:rsid w:val="0074460A"/>
    <w:rsid w:val="00744657"/>
    <w:rsid w:val="00744A22"/>
    <w:rsid w:val="00744C7C"/>
    <w:rsid w:val="00744CEB"/>
    <w:rsid w:val="00745552"/>
    <w:rsid w:val="0074573C"/>
    <w:rsid w:val="00745808"/>
    <w:rsid w:val="00747013"/>
    <w:rsid w:val="0074708A"/>
    <w:rsid w:val="0074782F"/>
    <w:rsid w:val="0074788C"/>
    <w:rsid w:val="00747BFA"/>
    <w:rsid w:val="00747C91"/>
    <w:rsid w:val="00747F0A"/>
    <w:rsid w:val="007500D1"/>
    <w:rsid w:val="0075023D"/>
    <w:rsid w:val="00750281"/>
    <w:rsid w:val="00750298"/>
    <w:rsid w:val="00751036"/>
    <w:rsid w:val="00751044"/>
    <w:rsid w:val="0075131D"/>
    <w:rsid w:val="00751352"/>
    <w:rsid w:val="00751451"/>
    <w:rsid w:val="007519DF"/>
    <w:rsid w:val="00751C26"/>
    <w:rsid w:val="00751F7C"/>
    <w:rsid w:val="00753627"/>
    <w:rsid w:val="007538EA"/>
    <w:rsid w:val="00753E26"/>
    <w:rsid w:val="00753EB0"/>
    <w:rsid w:val="007541E5"/>
    <w:rsid w:val="00754253"/>
    <w:rsid w:val="0075428A"/>
    <w:rsid w:val="00754334"/>
    <w:rsid w:val="00755370"/>
    <w:rsid w:val="00755631"/>
    <w:rsid w:val="00755CF7"/>
    <w:rsid w:val="00756462"/>
    <w:rsid w:val="00757668"/>
    <w:rsid w:val="007605E6"/>
    <w:rsid w:val="00761325"/>
    <w:rsid w:val="00761330"/>
    <w:rsid w:val="007614AF"/>
    <w:rsid w:val="00761765"/>
    <w:rsid w:val="007619AA"/>
    <w:rsid w:val="00761B29"/>
    <w:rsid w:val="0076206A"/>
    <w:rsid w:val="00762262"/>
    <w:rsid w:val="0076273F"/>
    <w:rsid w:val="007629F1"/>
    <w:rsid w:val="007631B0"/>
    <w:rsid w:val="007634B8"/>
    <w:rsid w:val="00763619"/>
    <w:rsid w:val="00763DB1"/>
    <w:rsid w:val="007644E1"/>
    <w:rsid w:val="007649BF"/>
    <w:rsid w:val="00765004"/>
    <w:rsid w:val="00765126"/>
    <w:rsid w:val="00765955"/>
    <w:rsid w:val="00767761"/>
    <w:rsid w:val="0076788E"/>
    <w:rsid w:val="00767A2F"/>
    <w:rsid w:val="00767B6A"/>
    <w:rsid w:val="00767EF1"/>
    <w:rsid w:val="007707F0"/>
    <w:rsid w:val="0077125B"/>
    <w:rsid w:val="007712A4"/>
    <w:rsid w:val="007721DB"/>
    <w:rsid w:val="007723BF"/>
    <w:rsid w:val="00772895"/>
    <w:rsid w:val="00772AB4"/>
    <w:rsid w:val="00772B26"/>
    <w:rsid w:val="00772D78"/>
    <w:rsid w:val="007731A3"/>
    <w:rsid w:val="007733BB"/>
    <w:rsid w:val="00773A0F"/>
    <w:rsid w:val="00773F9F"/>
    <w:rsid w:val="00774113"/>
    <w:rsid w:val="00774737"/>
    <w:rsid w:val="00774B35"/>
    <w:rsid w:val="00775029"/>
    <w:rsid w:val="00775F02"/>
    <w:rsid w:val="0077684E"/>
    <w:rsid w:val="00776BB8"/>
    <w:rsid w:val="0077725C"/>
    <w:rsid w:val="007775D8"/>
    <w:rsid w:val="00777B77"/>
    <w:rsid w:val="0078059F"/>
    <w:rsid w:val="00780676"/>
    <w:rsid w:val="0078068B"/>
    <w:rsid w:val="00780995"/>
    <w:rsid w:val="00780A5D"/>
    <w:rsid w:val="0078133B"/>
    <w:rsid w:val="007813A4"/>
    <w:rsid w:val="00781A5E"/>
    <w:rsid w:val="00781FAA"/>
    <w:rsid w:val="00782219"/>
    <w:rsid w:val="00782754"/>
    <w:rsid w:val="00782950"/>
    <w:rsid w:val="00782A2C"/>
    <w:rsid w:val="007839C9"/>
    <w:rsid w:val="00783C61"/>
    <w:rsid w:val="00783CCE"/>
    <w:rsid w:val="007842F1"/>
    <w:rsid w:val="00784359"/>
    <w:rsid w:val="00784434"/>
    <w:rsid w:val="0078483B"/>
    <w:rsid w:val="00785671"/>
    <w:rsid w:val="0078569C"/>
    <w:rsid w:val="00785879"/>
    <w:rsid w:val="0078591E"/>
    <w:rsid w:val="007859FA"/>
    <w:rsid w:val="00786C00"/>
    <w:rsid w:val="0078795B"/>
    <w:rsid w:val="00787A7B"/>
    <w:rsid w:val="00790193"/>
    <w:rsid w:val="007906FB"/>
    <w:rsid w:val="00790D39"/>
    <w:rsid w:val="00790FF6"/>
    <w:rsid w:val="007912C7"/>
    <w:rsid w:val="007915F9"/>
    <w:rsid w:val="00791887"/>
    <w:rsid w:val="00791B89"/>
    <w:rsid w:val="00791C93"/>
    <w:rsid w:val="00792185"/>
    <w:rsid w:val="0079226F"/>
    <w:rsid w:val="007922DD"/>
    <w:rsid w:val="00792C10"/>
    <w:rsid w:val="0079330A"/>
    <w:rsid w:val="00793382"/>
    <w:rsid w:val="0079342D"/>
    <w:rsid w:val="00793A50"/>
    <w:rsid w:val="00793E88"/>
    <w:rsid w:val="007943E2"/>
    <w:rsid w:val="00795158"/>
    <w:rsid w:val="007952C1"/>
    <w:rsid w:val="00795562"/>
    <w:rsid w:val="007955DC"/>
    <w:rsid w:val="0079582F"/>
    <w:rsid w:val="007963BD"/>
    <w:rsid w:val="00797000"/>
    <w:rsid w:val="00797701"/>
    <w:rsid w:val="007977BE"/>
    <w:rsid w:val="00797887"/>
    <w:rsid w:val="00797DD0"/>
    <w:rsid w:val="007A07BC"/>
    <w:rsid w:val="007A0807"/>
    <w:rsid w:val="007A0D35"/>
    <w:rsid w:val="007A1440"/>
    <w:rsid w:val="007A1BF6"/>
    <w:rsid w:val="007A1D2C"/>
    <w:rsid w:val="007A1DD9"/>
    <w:rsid w:val="007A265C"/>
    <w:rsid w:val="007A376E"/>
    <w:rsid w:val="007A4762"/>
    <w:rsid w:val="007A4BBE"/>
    <w:rsid w:val="007A4C41"/>
    <w:rsid w:val="007A50EB"/>
    <w:rsid w:val="007A565C"/>
    <w:rsid w:val="007A6367"/>
    <w:rsid w:val="007A672D"/>
    <w:rsid w:val="007A6740"/>
    <w:rsid w:val="007A6EB9"/>
    <w:rsid w:val="007A7444"/>
    <w:rsid w:val="007A7ADA"/>
    <w:rsid w:val="007A7B03"/>
    <w:rsid w:val="007A7B58"/>
    <w:rsid w:val="007B0845"/>
    <w:rsid w:val="007B09A4"/>
    <w:rsid w:val="007B09AE"/>
    <w:rsid w:val="007B0DD5"/>
    <w:rsid w:val="007B0F3A"/>
    <w:rsid w:val="007B159B"/>
    <w:rsid w:val="007B1AAC"/>
    <w:rsid w:val="007B1F02"/>
    <w:rsid w:val="007B2A5E"/>
    <w:rsid w:val="007B309A"/>
    <w:rsid w:val="007B31B4"/>
    <w:rsid w:val="007B3671"/>
    <w:rsid w:val="007B37FE"/>
    <w:rsid w:val="007B3B5A"/>
    <w:rsid w:val="007B3FBA"/>
    <w:rsid w:val="007B4E32"/>
    <w:rsid w:val="007B512F"/>
    <w:rsid w:val="007B51A8"/>
    <w:rsid w:val="007B561A"/>
    <w:rsid w:val="007B57F5"/>
    <w:rsid w:val="007B58A3"/>
    <w:rsid w:val="007B5D0D"/>
    <w:rsid w:val="007B5FC3"/>
    <w:rsid w:val="007B638D"/>
    <w:rsid w:val="007B639E"/>
    <w:rsid w:val="007B66D0"/>
    <w:rsid w:val="007B6956"/>
    <w:rsid w:val="007B7169"/>
    <w:rsid w:val="007B76B6"/>
    <w:rsid w:val="007B776F"/>
    <w:rsid w:val="007B7A8E"/>
    <w:rsid w:val="007B7D37"/>
    <w:rsid w:val="007B7F4F"/>
    <w:rsid w:val="007C03C7"/>
    <w:rsid w:val="007C05BE"/>
    <w:rsid w:val="007C14CA"/>
    <w:rsid w:val="007C15BE"/>
    <w:rsid w:val="007C1B37"/>
    <w:rsid w:val="007C238B"/>
    <w:rsid w:val="007C2650"/>
    <w:rsid w:val="007C26DB"/>
    <w:rsid w:val="007C2D2B"/>
    <w:rsid w:val="007C34F7"/>
    <w:rsid w:val="007C393A"/>
    <w:rsid w:val="007C4A8D"/>
    <w:rsid w:val="007C4EAD"/>
    <w:rsid w:val="007C4EC6"/>
    <w:rsid w:val="007C5062"/>
    <w:rsid w:val="007C53AE"/>
    <w:rsid w:val="007C560C"/>
    <w:rsid w:val="007C6174"/>
    <w:rsid w:val="007C65FC"/>
    <w:rsid w:val="007C6A00"/>
    <w:rsid w:val="007C6D62"/>
    <w:rsid w:val="007C6D70"/>
    <w:rsid w:val="007C71B8"/>
    <w:rsid w:val="007C74C0"/>
    <w:rsid w:val="007C7728"/>
    <w:rsid w:val="007C7826"/>
    <w:rsid w:val="007C7C97"/>
    <w:rsid w:val="007D0213"/>
    <w:rsid w:val="007D055C"/>
    <w:rsid w:val="007D0669"/>
    <w:rsid w:val="007D0CAA"/>
    <w:rsid w:val="007D188F"/>
    <w:rsid w:val="007D2B55"/>
    <w:rsid w:val="007D35EB"/>
    <w:rsid w:val="007D37D4"/>
    <w:rsid w:val="007D3C5C"/>
    <w:rsid w:val="007D3CF8"/>
    <w:rsid w:val="007D3F4B"/>
    <w:rsid w:val="007D50FC"/>
    <w:rsid w:val="007D5AAB"/>
    <w:rsid w:val="007D60D9"/>
    <w:rsid w:val="007D6B51"/>
    <w:rsid w:val="007D6C19"/>
    <w:rsid w:val="007D6D9B"/>
    <w:rsid w:val="007D73E9"/>
    <w:rsid w:val="007D7445"/>
    <w:rsid w:val="007D7510"/>
    <w:rsid w:val="007D7AB8"/>
    <w:rsid w:val="007E0323"/>
    <w:rsid w:val="007E0597"/>
    <w:rsid w:val="007E0972"/>
    <w:rsid w:val="007E0C35"/>
    <w:rsid w:val="007E0D22"/>
    <w:rsid w:val="007E0EC3"/>
    <w:rsid w:val="007E1492"/>
    <w:rsid w:val="007E1663"/>
    <w:rsid w:val="007E173B"/>
    <w:rsid w:val="007E179B"/>
    <w:rsid w:val="007E195F"/>
    <w:rsid w:val="007E1CD1"/>
    <w:rsid w:val="007E1F16"/>
    <w:rsid w:val="007E2022"/>
    <w:rsid w:val="007E2697"/>
    <w:rsid w:val="007E26F6"/>
    <w:rsid w:val="007E298E"/>
    <w:rsid w:val="007E2A35"/>
    <w:rsid w:val="007E2AF6"/>
    <w:rsid w:val="007E2D63"/>
    <w:rsid w:val="007E3444"/>
    <w:rsid w:val="007E4291"/>
    <w:rsid w:val="007E432E"/>
    <w:rsid w:val="007E4458"/>
    <w:rsid w:val="007E44E2"/>
    <w:rsid w:val="007E52A2"/>
    <w:rsid w:val="007E5B1C"/>
    <w:rsid w:val="007E5CFD"/>
    <w:rsid w:val="007E5EAD"/>
    <w:rsid w:val="007E6B5A"/>
    <w:rsid w:val="007E6C97"/>
    <w:rsid w:val="007E74CA"/>
    <w:rsid w:val="007E7CB0"/>
    <w:rsid w:val="007F00D2"/>
    <w:rsid w:val="007F03D2"/>
    <w:rsid w:val="007F0BA4"/>
    <w:rsid w:val="007F13B5"/>
    <w:rsid w:val="007F1991"/>
    <w:rsid w:val="007F1F63"/>
    <w:rsid w:val="007F26B5"/>
    <w:rsid w:val="007F2703"/>
    <w:rsid w:val="007F2C0B"/>
    <w:rsid w:val="007F2DF7"/>
    <w:rsid w:val="007F32ED"/>
    <w:rsid w:val="007F3915"/>
    <w:rsid w:val="007F3A2B"/>
    <w:rsid w:val="007F3A45"/>
    <w:rsid w:val="007F3AD0"/>
    <w:rsid w:val="007F3F22"/>
    <w:rsid w:val="007F4115"/>
    <w:rsid w:val="007F41AE"/>
    <w:rsid w:val="007F4609"/>
    <w:rsid w:val="007F4857"/>
    <w:rsid w:val="007F4F74"/>
    <w:rsid w:val="007F5168"/>
    <w:rsid w:val="007F5E8F"/>
    <w:rsid w:val="007F64BD"/>
    <w:rsid w:val="007F67F5"/>
    <w:rsid w:val="007F736F"/>
    <w:rsid w:val="007F7658"/>
    <w:rsid w:val="007F7800"/>
    <w:rsid w:val="007F7C0B"/>
    <w:rsid w:val="007F7EA4"/>
    <w:rsid w:val="008000A5"/>
    <w:rsid w:val="008001BE"/>
    <w:rsid w:val="00800A9C"/>
    <w:rsid w:val="00800CB6"/>
    <w:rsid w:val="00800DCF"/>
    <w:rsid w:val="00801A67"/>
    <w:rsid w:val="00801EC8"/>
    <w:rsid w:val="00802164"/>
    <w:rsid w:val="00802249"/>
    <w:rsid w:val="008026FA"/>
    <w:rsid w:val="008027B4"/>
    <w:rsid w:val="00802C2C"/>
    <w:rsid w:val="00802EA0"/>
    <w:rsid w:val="00802FF0"/>
    <w:rsid w:val="008031B8"/>
    <w:rsid w:val="0080347A"/>
    <w:rsid w:val="0080362F"/>
    <w:rsid w:val="008038D7"/>
    <w:rsid w:val="0080476D"/>
    <w:rsid w:val="00804DF4"/>
    <w:rsid w:val="00805B50"/>
    <w:rsid w:val="00805DF7"/>
    <w:rsid w:val="008061D4"/>
    <w:rsid w:val="00806581"/>
    <w:rsid w:val="00806C04"/>
    <w:rsid w:val="008071FD"/>
    <w:rsid w:val="008077E7"/>
    <w:rsid w:val="00807AD8"/>
    <w:rsid w:val="00807FA6"/>
    <w:rsid w:val="00810135"/>
    <w:rsid w:val="0081013B"/>
    <w:rsid w:val="0081021A"/>
    <w:rsid w:val="00810672"/>
    <w:rsid w:val="0081067F"/>
    <w:rsid w:val="008106FD"/>
    <w:rsid w:val="00810B0B"/>
    <w:rsid w:val="00810C18"/>
    <w:rsid w:val="0081281B"/>
    <w:rsid w:val="00812BA4"/>
    <w:rsid w:val="00813658"/>
    <w:rsid w:val="0081365B"/>
    <w:rsid w:val="00813A6F"/>
    <w:rsid w:val="00813AEB"/>
    <w:rsid w:val="00814632"/>
    <w:rsid w:val="00814B54"/>
    <w:rsid w:val="00814EA6"/>
    <w:rsid w:val="00814EC8"/>
    <w:rsid w:val="008151BB"/>
    <w:rsid w:val="008152AC"/>
    <w:rsid w:val="008160E1"/>
    <w:rsid w:val="00816438"/>
    <w:rsid w:val="0081683A"/>
    <w:rsid w:val="008174F5"/>
    <w:rsid w:val="008176F2"/>
    <w:rsid w:val="0081777E"/>
    <w:rsid w:val="008179E9"/>
    <w:rsid w:val="00817B2C"/>
    <w:rsid w:val="0082034F"/>
    <w:rsid w:val="0082036A"/>
    <w:rsid w:val="0082038E"/>
    <w:rsid w:val="0082050F"/>
    <w:rsid w:val="00820809"/>
    <w:rsid w:val="00820A33"/>
    <w:rsid w:val="00820F44"/>
    <w:rsid w:val="008210B4"/>
    <w:rsid w:val="00821516"/>
    <w:rsid w:val="00821B18"/>
    <w:rsid w:val="00822A70"/>
    <w:rsid w:val="00822BE4"/>
    <w:rsid w:val="00822C34"/>
    <w:rsid w:val="0082339F"/>
    <w:rsid w:val="008233F5"/>
    <w:rsid w:val="00823446"/>
    <w:rsid w:val="00823983"/>
    <w:rsid w:val="00823D2D"/>
    <w:rsid w:val="00823F29"/>
    <w:rsid w:val="00823FBA"/>
    <w:rsid w:val="008240F3"/>
    <w:rsid w:val="008248E1"/>
    <w:rsid w:val="008252A4"/>
    <w:rsid w:val="00825427"/>
    <w:rsid w:val="008259DA"/>
    <w:rsid w:val="00825C3E"/>
    <w:rsid w:val="00825FC8"/>
    <w:rsid w:val="00825FF6"/>
    <w:rsid w:val="00826147"/>
    <w:rsid w:val="008263B8"/>
    <w:rsid w:val="00826947"/>
    <w:rsid w:val="00826B80"/>
    <w:rsid w:val="00826D60"/>
    <w:rsid w:val="008272B4"/>
    <w:rsid w:val="008274A1"/>
    <w:rsid w:val="008276C0"/>
    <w:rsid w:val="0082786D"/>
    <w:rsid w:val="00827D70"/>
    <w:rsid w:val="00827DB2"/>
    <w:rsid w:val="00830494"/>
    <w:rsid w:val="008304DE"/>
    <w:rsid w:val="0083063B"/>
    <w:rsid w:val="00830824"/>
    <w:rsid w:val="00830878"/>
    <w:rsid w:val="00830A29"/>
    <w:rsid w:val="00830D7F"/>
    <w:rsid w:val="008319D0"/>
    <w:rsid w:val="00831DED"/>
    <w:rsid w:val="00832074"/>
    <w:rsid w:val="008321B4"/>
    <w:rsid w:val="00832589"/>
    <w:rsid w:val="00832706"/>
    <w:rsid w:val="008329D2"/>
    <w:rsid w:val="00832E34"/>
    <w:rsid w:val="008333A1"/>
    <w:rsid w:val="0083342A"/>
    <w:rsid w:val="00833744"/>
    <w:rsid w:val="00833816"/>
    <w:rsid w:val="008343B7"/>
    <w:rsid w:val="00834666"/>
    <w:rsid w:val="0083481A"/>
    <w:rsid w:val="00834AD4"/>
    <w:rsid w:val="00834EEE"/>
    <w:rsid w:val="00834FD6"/>
    <w:rsid w:val="00835124"/>
    <w:rsid w:val="0083519D"/>
    <w:rsid w:val="0083552A"/>
    <w:rsid w:val="00835A37"/>
    <w:rsid w:val="0083688F"/>
    <w:rsid w:val="008368DF"/>
    <w:rsid w:val="00836ABA"/>
    <w:rsid w:val="00836BF8"/>
    <w:rsid w:val="008400EF"/>
    <w:rsid w:val="00840AE4"/>
    <w:rsid w:val="00840B81"/>
    <w:rsid w:val="00841B25"/>
    <w:rsid w:val="00841FFF"/>
    <w:rsid w:val="008422C4"/>
    <w:rsid w:val="008429BE"/>
    <w:rsid w:val="00842B90"/>
    <w:rsid w:val="0084399D"/>
    <w:rsid w:val="00843F26"/>
    <w:rsid w:val="0084490A"/>
    <w:rsid w:val="0084493F"/>
    <w:rsid w:val="00844E4D"/>
    <w:rsid w:val="0084513A"/>
    <w:rsid w:val="008453AD"/>
    <w:rsid w:val="008456D6"/>
    <w:rsid w:val="008466DB"/>
    <w:rsid w:val="008468CA"/>
    <w:rsid w:val="008470BA"/>
    <w:rsid w:val="00847218"/>
    <w:rsid w:val="00847333"/>
    <w:rsid w:val="0084761E"/>
    <w:rsid w:val="00850156"/>
    <w:rsid w:val="00850951"/>
    <w:rsid w:val="008510B4"/>
    <w:rsid w:val="00851DF3"/>
    <w:rsid w:val="00851F5E"/>
    <w:rsid w:val="008524A1"/>
    <w:rsid w:val="00852FBC"/>
    <w:rsid w:val="00853071"/>
    <w:rsid w:val="008531F8"/>
    <w:rsid w:val="00853331"/>
    <w:rsid w:val="00853758"/>
    <w:rsid w:val="008539D4"/>
    <w:rsid w:val="008547AC"/>
    <w:rsid w:val="00855D47"/>
    <w:rsid w:val="008568B3"/>
    <w:rsid w:val="008569AD"/>
    <w:rsid w:val="008574CE"/>
    <w:rsid w:val="008575A5"/>
    <w:rsid w:val="0086003C"/>
    <w:rsid w:val="0086048D"/>
    <w:rsid w:val="008606CB"/>
    <w:rsid w:val="00860E07"/>
    <w:rsid w:val="00860EE6"/>
    <w:rsid w:val="00861344"/>
    <w:rsid w:val="0086153E"/>
    <w:rsid w:val="00861C08"/>
    <w:rsid w:val="00861F54"/>
    <w:rsid w:val="00862173"/>
    <w:rsid w:val="0086288B"/>
    <w:rsid w:val="00862BF1"/>
    <w:rsid w:val="00863073"/>
    <w:rsid w:val="008630A6"/>
    <w:rsid w:val="008630C0"/>
    <w:rsid w:val="008632AF"/>
    <w:rsid w:val="00863425"/>
    <w:rsid w:val="008634FC"/>
    <w:rsid w:val="0086352A"/>
    <w:rsid w:val="00863D40"/>
    <w:rsid w:val="00863F8D"/>
    <w:rsid w:val="0086429A"/>
    <w:rsid w:val="008645E1"/>
    <w:rsid w:val="00864848"/>
    <w:rsid w:val="008653EF"/>
    <w:rsid w:val="008656F2"/>
    <w:rsid w:val="00865F82"/>
    <w:rsid w:val="00866204"/>
    <w:rsid w:val="008665CF"/>
    <w:rsid w:val="0086684C"/>
    <w:rsid w:val="00866D79"/>
    <w:rsid w:val="00867203"/>
    <w:rsid w:val="008706CB"/>
    <w:rsid w:val="00870876"/>
    <w:rsid w:val="008709E9"/>
    <w:rsid w:val="00870E21"/>
    <w:rsid w:val="008710F7"/>
    <w:rsid w:val="00871583"/>
    <w:rsid w:val="00871704"/>
    <w:rsid w:val="00871924"/>
    <w:rsid w:val="0087252E"/>
    <w:rsid w:val="008726BF"/>
    <w:rsid w:val="00872745"/>
    <w:rsid w:val="00872A79"/>
    <w:rsid w:val="00872BB3"/>
    <w:rsid w:val="008734F7"/>
    <w:rsid w:val="008737DC"/>
    <w:rsid w:val="00873BAB"/>
    <w:rsid w:val="00874281"/>
    <w:rsid w:val="00874405"/>
    <w:rsid w:val="00874610"/>
    <w:rsid w:val="00874A5D"/>
    <w:rsid w:val="00875D9C"/>
    <w:rsid w:val="00875E10"/>
    <w:rsid w:val="00876318"/>
    <w:rsid w:val="008764B3"/>
    <w:rsid w:val="0087661B"/>
    <w:rsid w:val="0087699D"/>
    <w:rsid w:val="00876C4C"/>
    <w:rsid w:val="00876E04"/>
    <w:rsid w:val="00876F24"/>
    <w:rsid w:val="00880117"/>
    <w:rsid w:val="00880128"/>
    <w:rsid w:val="00880678"/>
    <w:rsid w:val="008808DA"/>
    <w:rsid w:val="00880A41"/>
    <w:rsid w:val="00881A43"/>
    <w:rsid w:val="00881DC3"/>
    <w:rsid w:val="008820C8"/>
    <w:rsid w:val="00882AD9"/>
    <w:rsid w:val="00882E8F"/>
    <w:rsid w:val="00883C32"/>
    <w:rsid w:val="00883C90"/>
    <w:rsid w:val="00883C95"/>
    <w:rsid w:val="00885F17"/>
    <w:rsid w:val="008862C2"/>
    <w:rsid w:val="00886496"/>
    <w:rsid w:val="0088667A"/>
    <w:rsid w:val="00886796"/>
    <w:rsid w:val="00886C62"/>
    <w:rsid w:val="00887C8E"/>
    <w:rsid w:val="00890060"/>
    <w:rsid w:val="008901FF"/>
    <w:rsid w:val="008905FA"/>
    <w:rsid w:val="008906AC"/>
    <w:rsid w:val="008908DF"/>
    <w:rsid w:val="00890BDE"/>
    <w:rsid w:val="00891155"/>
    <w:rsid w:val="0089129D"/>
    <w:rsid w:val="0089130C"/>
    <w:rsid w:val="00891AA5"/>
    <w:rsid w:val="00891EDF"/>
    <w:rsid w:val="00892040"/>
    <w:rsid w:val="0089208C"/>
    <w:rsid w:val="00893281"/>
    <w:rsid w:val="00893613"/>
    <w:rsid w:val="0089371E"/>
    <w:rsid w:val="00893882"/>
    <w:rsid w:val="0089399A"/>
    <w:rsid w:val="00893BDB"/>
    <w:rsid w:val="00893BEB"/>
    <w:rsid w:val="00893D40"/>
    <w:rsid w:val="00893F60"/>
    <w:rsid w:val="008942F1"/>
    <w:rsid w:val="0089436B"/>
    <w:rsid w:val="008947B5"/>
    <w:rsid w:val="00894A36"/>
    <w:rsid w:val="00894B57"/>
    <w:rsid w:val="00895152"/>
    <w:rsid w:val="0089572E"/>
    <w:rsid w:val="008960FD"/>
    <w:rsid w:val="0089615C"/>
    <w:rsid w:val="00896860"/>
    <w:rsid w:val="00896D8D"/>
    <w:rsid w:val="00897CAF"/>
    <w:rsid w:val="008A002B"/>
    <w:rsid w:val="008A0246"/>
    <w:rsid w:val="008A0962"/>
    <w:rsid w:val="008A0CE5"/>
    <w:rsid w:val="008A0D92"/>
    <w:rsid w:val="008A19B0"/>
    <w:rsid w:val="008A1BAE"/>
    <w:rsid w:val="008A1FF5"/>
    <w:rsid w:val="008A240F"/>
    <w:rsid w:val="008A2643"/>
    <w:rsid w:val="008A2C55"/>
    <w:rsid w:val="008A2D75"/>
    <w:rsid w:val="008A2E77"/>
    <w:rsid w:val="008A2FEE"/>
    <w:rsid w:val="008A3DB0"/>
    <w:rsid w:val="008A3EDE"/>
    <w:rsid w:val="008A45DF"/>
    <w:rsid w:val="008A461F"/>
    <w:rsid w:val="008A4815"/>
    <w:rsid w:val="008A4D9D"/>
    <w:rsid w:val="008A51B0"/>
    <w:rsid w:val="008A5456"/>
    <w:rsid w:val="008A5C5B"/>
    <w:rsid w:val="008A5E89"/>
    <w:rsid w:val="008A6690"/>
    <w:rsid w:val="008A6821"/>
    <w:rsid w:val="008A6DFA"/>
    <w:rsid w:val="008A7DDA"/>
    <w:rsid w:val="008B0A73"/>
    <w:rsid w:val="008B0B1B"/>
    <w:rsid w:val="008B0D6B"/>
    <w:rsid w:val="008B0E06"/>
    <w:rsid w:val="008B10E9"/>
    <w:rsid w:val="008B1787"/>
    <w:rsid w:val="008B2255"/>
    <w:rsid w:val="008B2456"/>
    <w:rsid w:val="008B249A"/>
    <w:rsid w:val="008B2E94"/>
    <w:rsid w:val="008B3006"/>
    <w:rsid w:val="008B30DC"/>
    <w:rsid w:val="008B3441"/>
    <w:rsid w:val="008B3C6F"/>
    <w:rsid w:val="008B3CCD"/>
    <w:rsid w:val="008B4114"/>
    <w:rsid w:val="008B4135"/>
    <w:rsid w:val="008B4842"/>
    <w:rsid w:val="008B52BB"/>
    <w:rsid w:val="008B538A"/>
    <w:rsid w:val="008B5C1F"/>
    <w:rsid w:val="008B5E3D"/>
    <w:rsid w:val="008B713B"/>
    <w:rsid w:val="008B727F"/>
    <w:rsid w:val="008B7609"/>
    <w:rsid w:val="008B7A04"/>
    <w:rsid w:val="008B7E1A"/>
    <w:rsid w:val="008B7FEA"/>
    <w:rsid w:val="008C05FD"/>
    <w:rsid w:val="008C07D8"/>
    <w:rsid w:val="008C0C69"/>
    <w:rsid w:val="008C0F33"/>
    <w:rsid w:val="008C1333"/>
    <w:rsid w:val="008C1455"/>
    <w:rsid w:val="008C14B5"/>
    <w:rsid w:val="008C1562"/>
    <w:rsid w:val="008C1C7F"/>
    <w:rsid w:val="008C1CE5"/>
    <w:rsid w:val="008C1DBD"/>
    <w:rsid w:val="008C226D"/>
    <w:rsid w:val="008C27E5"/>
    <w:rsid w:val="008C28B4"/>
    <w:rsid w:val="008C29DF"/>
    <w:rsid w:val="008C339A"/>
    <w:rsid w:val="008C3711"/>
    <w:rsid w:val="008C3796"/>
    <w:rsid w:val="008C426A"/>
    <w:rsid w:val="008C447D"/>
    <w:rsid w:val="008C44F4"/>
    <w:rsid w:val="008C463F"/>
    <w:rsid w:val="008C47A9"/>
    <w:rsid w:val="008C4B83"/>
    <w:rsid w:val="008C524B"/>
    <w:rsid w:val="008C52EE"/>
    <w:rsid w:val="008C533A"/>
    <w:rsid w:val="008C5934"/>
    <w:rsid w:val="008C59A4"/>
    <w:rsid w:val="008C59E3"/>
    <w:rsid w:val="008C65D7"/>
    <w:rsid w:val="008C74BE"/>
    <w:rsid w:val="008C7564"/>
    <w:rsid w:val="008C7A6F"/>
    <w:rsid w:val="008C7DA3"/>
    <w:rsid w:val="008C7F2B"/>
    <w:rsid w:val="008D035B"/>
    <w:rsid w:val="008D05AF"/>
    <w:rsid w:val="008D0B99"/>
    <w:rsid w:val="008D1186"/>
    <w:rsid w:val="008D158E"/>
    <w:rsid w:val="008D196F"/>
    <w:rsid w:val="008D1EB0"/>
    <w:rsid w:val="008D1F93"/>
    <w:rsid w:val="008D2173"/>
    <w:rsid w:val="008D25BE"/>
    <w:rsid w:val="008D2A6D"/>
    <w:rsid w:val="008D301D"/>
    <w:rsid w:val="008D30D8"/>
    <w:rsid w:val="008D3517"/>
    <w:rsid w:val="008D37E9"/>
    <w:rsid w:val="008D3866"/>
    <w:rsid w:val="008D386D"/>
    <w:rsid w:val="008D4B8D"/>
    <w:rsid w:val="008D4C21"/>
    <w:rsid w:val="008D51E7"/>
    <w:rsid w:val="008D5591"/>
    <w:rsid w:val="008D590B"/>
    <w:rsid w:val="008D5AC8"/>
    <w:rsid w:val="008D64F7"/>
    <w:rsid w:val="008D6978"/>
    <w:rsid w:val="008D6D61"/>
    <w:rsid w:val="008D6F07"/>
    <w:rsid w:val="008D7142"/>
    <w:rsid w:val="008D7772"/>
    <w:rsid w:val="008D7BE5"/>
    <w:rsid w:val="008E01DC"/>
    <w:rsid w:val="008E0C98"/>
    <w:rsid w:val="008E1132"/>
    <w:rsid w:val="008E131A"/>
    <w:rsid w:val="008E17D6"/>
    <w:rsid w:val="008E2434"/>
    <w:rsid w:val="008E2E1F"/>
    <w:rsid w:val="008E391A"/>
    <w:rsid w:val="008E3AC7"/>
    <w:rsid w:val="008E3C4F"/>
    <w:rsid w:val="008E4170"/>
    <w:rsid w:val="008E42AA"/>
    <w:rsid w:val="008E43BE"/>
    <w:rsid w:val="008E4404"/>
    <w:rsid w:val="008E4546"/>
    <w:rsid w:val="008E474A"/>
    <w:rsid w:val="008E4BDE"/>
    <w:rsid w:val="008E599D"/>
    <w:rsid w:val="008E6004"/>
    <w:rsid w:val="008E6551"/>
    <w:rsid w:val="008E658C"/>
    <w:rsid w:val="008E675B"/>
    <w:rsid w:val="008E6E17"/>
    <w:rsid w:val="008E7136"/>
    <w:rsid w:val="008E743D"/>
    <w:rsid w:val="008E7C16"/>
    <w:rsid w:val="008E7D37"/>
    <w:rsid w:val="008F0DC4"/>
    <w:rsid w:val="008F1066"/>
    <w:rsid w:val="008F1713"/>
    <w:rsid w:val="008F22E5"/>
    <w:rsid w:val="008F292D"/>
    <w:rsid w:val="008F34B1"/>
    <w:rsid w:val="008F34DB"/>
    <w:rsid w:val="008F3F62"/>
    <w:rsid w:val="008F42E0"/>
    <w:rsid w:val="008F48D2"/>
    <w:rsid w:val="008F4C79"/>
    <w:rsid w:val="008F4CB9"/>
    <w:rsid w:val="008F4F9F"/>
    <w:rsid w:val="008F4FB1"/>
    <w:rsid w:val="008F5365"/>
    <w:rsid w:val="008F54E8"/>
    <w:rsid w:val="008F551A"/>
    <w:rsid w:val="008F55CB"/>
    <w:rsid w:val="008F5C27"/>
    <w:rsid w:val="008F5DF5"/>
    <w:rsid w:val="008F5E0D"/>
    <w:rsid w:val="008F5F15"/>
    <w:rsid w:val="008F630A"/>
    <w:rsid w:val="008F6605"/>
    <w:rsid w:val="008F691B"/>
    <w:rsid w:val="008F6956"/>
    <w:rsid w:val="0090127C"/>
    <w:rsid w:val="00901384"/>
    <w:rsid w:val="00901392"/>
    <w:rsid w:val="0090153C"/>
    <w:rsid w:val="00902CF2"/>
    <w:rsid w:val="009030D3"/>
    <w:rsid w:val="009031CB"/>
    <w:rsid w:val="009031E1"/>
    <w:rsid w:val="009034DA"/>
    <w:rsid w:val="009035BF"/>
    <w:rsid w:val="00903699"/>
    <w:rsid w:val="00903706"/>
    <w:rsid w:val="009037A5"/>
    <w:rsid w:val="00903A9B"/>
    <w:rsid w:val="00904184"/>
    <w:rsid w:val="0090420B"/>
    <w:rsid w:val="00904967"/>
    <w:rsid w:val="00904A6C"/>
    <w:rsid w:val="00904BB5"/>
    <w:rsid w:val="00904FA4"/>
    <w:rsid w:val="0090521C"/>
    <w:rsid w:val="00905237"/>
    <w:rsid w:val="00905387"/>
    <w:rsid w:val="00905843"/>
    <w:rsid w:val="00905C32"/>
    <w:rsid w:val="00905CE9"/>
    <w:rsid w:val="00905F58"/>
    <w:rsid w:val="00906254"/>
    <w:rsid w:val="009065FB"/>
    <w:rsid w:val="00906642"/>
    <w:rsid w:val="0090666F"/>
    <w:rsid w:val="009074EC"/>
    <w:rsid w:val="0090761E"/>
    <w:rsid w:val="00907836"/>
    <w:rsid w:val="00907CED"/>
    <w:rsid w:val="00907E78"/>
    <w:rsid w:val="00907EB6"/>
    <w:rsid w:val="00910850"/>
    <w:rsid w:val="00910C1A"/>
    <w:rsid w:val="00910DB5"/>
    <w:rsid w:val="00910FC6"/>
    <w:rsid w:val="00911570"/>
    <w:rsid w:val="009115F6"/>
    <w:rsid w:val="00911740"/>
    <w:rsid w:val="00911985"/>
    <w:rsid w:val="00911B3A"/>
    <w:rsid w:val="0091276B"/>
    <w:rsid w:val="00912828"/>
    <w:rsid w:val="00912F50"/>
    <w:rsid w:val="00913070"/>
    <w:rsid w:val="00913483"/>
    <w:rsid w:val="00914037"/>
    <w:rsid w:val="009141DF"/>
    <w:rsid w:val="00914521"/>
    <w:rsid w:val="00914FCF"/>
    <w:rsid w:val="00915ACD"/>
    <w:rsid w:val="009161EF"/>
    <w:rsid w:val="009162B4"/>
    <w:rsid w:val="0091655B"/>
    <w:rsid w:val="00916569"/>
    <w:rsid w:val="00916B5B"/>
    <w:rsid w:val="00916E96"/>
    <w:rsid w:val="00917690"/>
    <w:rsid w:val="00917705"/>
    <w:rsid w:val="00917CC2"/>
    <w:rsid w:val="0092081B"/>
    <w:rsid w:val="009208B2"/>
    <w:rsid w:val="00920928"/>
    <w:rsid w:val="009215C7"/>
    <w:rsid w:val="00921CCA"/>
    <w:rsid w:val="00921E24"/>
    <w:rsid w:val="00921EFD"/>
    <w:rsid w:val="00922043"/>
    <w:rsid w:val="0092206B"/>
    <w:rsid w:val="00922753"/>
    <w:rsid w:val="0092287C"/>
    <w:rsid w:val="00922F22"/>
    <w:rsid w:val="00923631"/>
    <w:rsid w:val="009238FB"/>
    <w:rsid w:val="0092435E"/>
    <w:rsid w:val="00924454"/>
    <w:rsid w:val="00924755"/>
    <w:rsid w:val="00924CB5"/>
    <w:rsid w:val="00924D3D"/>
    <w:rsid w:val="00924DC3"/>
    <w:rsid w:val="00924F3C"/>
    <w:rsid w:val="00924FC2"/>
    <w:rsid w:val="00925576"/>
    <w:rsid w:val="00926253"/>
    <w:rsid w:val="00926482"/>
    <w:rsid w:val="00926A35"/>
    <w:rsid w:val="00926B5D"/>
    <w:rsid w:val="00926D30"/>
    <w:rsid w:val="00926FB3"/>
    <w:rsid w:val="0092723D"/>
    <w:rsid w:val="00927E27"/>
    <w:rsid w:val="00927F38"/>
    <w:rsid w:val="00930A54"/>
    <w:rsid w:val="00930E07"/>
    <w:rsid w:val="00930EA8"/>
    <w:rsid w:val="00930F8A"/>
    <w:rsid w:val="009312A4"/>
    <w:rsid w:val="00931527"/>
    <w:rsid w:val="009316A6"/>
    <w:rsid w:val="009316B3"/>
    <w:rsid w:val="00932C52"/>
    <w:rsid w:val="00932CF9"/>
    <w:rsid w:val="00933C68"/>
    <w:rsid w:val="00933C89"/>
    <w:rsid w:val="00933CA2"/>
    <w:rsid w:val="00933E10"/>
    <w:rsid w:val="0093425C"/>
    <w:rsid w:val="009344D4"/>
    <w:rsid w:val="00934A77"/>
    <w:rsid w:val="00934EC3"/>
    <w:rsid w:val="009351B2"/>
    <w:rsid w:val="0093542E"/>
    <w:rsid w:val="009355F8"/>
    <w:rsid w:val="00935721"/>
    <w:rsid w:val="00936125"/>
    <w:rsid w:val="0093638E"/>
    <w:rsid w:val="0093672D"/>
    <w:rsid w:val="00936884"/>
    <w:rsid w:val="00936E64"/>
    <w:rsid w:val="00936FAB"/>
    <w:rsid w:val="0093794E"/>
    <w:rsid w:val="00937D0F"/>
    <w:rsid w:val="009407A7"/>
    <w:rsid w:val="009415D4"/>
    <w:rsid w:val="00941776"/>
    <w:rsid w:val="00941C87"/>
    <w:rsid w:val="00941E02"/>
    <w:rsid w:val="00942106"/>
    <w:rsid w:val="009421C3"/>
    <w:rsid w:val="0094255F"/>
    <w:rsid w:val="00942F32"/>
    <w:rsid w:val="009432AF"/>
    <w:rsid w:val="00943991"/>
    <w:rsid w:val="00943FD6"/>
    <w:rsid w:val="00944B2F"/>
    <w:rsid w:val="009457A4"/>
    <w:rsid w:val="009459DB"/>
    <w:rsid w:val="00945B99"/>
    <w:rsid w:val="00945F45"/>
    <w:rsid w:val="00946390"/>
    <w:rsid w:val="00946484"/>
    <w:rsid w:val="0094672B"/>
    <w:rsid w:val="009468EF"/>
    <w:rsid w:val="00947462"/>
    <w:rsid w:val="0094768B"/>
    <w:rsid w:val="009478A6"/>
    <w:rsid w:val="00947AEB"/>
    <w:rsid w:val="00947BEF"/>
    <w:rsid w:val="00947CA1"/>
    <w:rsid w:val="00947D39"/>
    <w:rsid w:val="00947DE4"/>
    <w:rsid w:val="00950008"/>
    <w:rsid w:val="00950026"/>
    <w:rsid w:val="00950279"/>
    <w:rsid w:val="00950359"/>
    <w:rsid w:val="00950975"/>
    <w:rsid w:val="00950C59"/>
    <w:rsid w:val="00951113"/>
    <w:rsid w:val="0095123F"/>
    <w:rsid w:val="009513A5"/>
    <w:rsid w:val="009513E8"/>
    <w:rsid w:val="009524AA"/>
    <w:rsid w:val="0095304A"/>
    <w:rsid w:val="00953200"/>
    <w:rsid w:val="009532C5"/>
    <w:rsid w:val="009535CE"/>
    <w:rsid w:val="00953991"/>
    <w:rsid w:val="00953D35"/>
    <w:rsid w:val="0095404B"/>
    <w:rsid w:val="009557A0"/>
    <w:rsid w:val="00955D54"/>
    <w:rsid w:val="00955D86"/>
    <w:rsid w:val="0095615E"/>
    <w:rsid w:val="00956394"/>
    <w:rsid w:val="009564BA"/>
    <w:rsid w:val="0095681A"/>
    <w:rsid w:val="00956B28"/>
    <w:rsid w:val="00956E0D"/>
    <w:rsid w:val="00957079"/>
    <w:rsid w:val="00957604"/>
    <w:rsid w:val="00957A1E"/>
    <w:rsid w:val="00957C2F"/>
    <w:rsid w:val="00960340"/>
    <w:rsid w:val="00960516"/>
    <w:rsid w:val="009605BF"/>
    <w:rsid w:val="00960B12"/>
    <w:rsid w:val="00960B52"/>
    <w:rsid w:val="00960E92"/>
    <w:rsid w:val="00961333"/>
    <w:rsid w:val="00961533"/>
    <w:rsid w:val="00961DB6"/>
    <w:rsid w:val="00961E98"/>
    <w:rsid w:val="00963073"/>
    <w:rsid w:val="00963F51"/>
    <w:rsid w:val="00964CAC"/>
    <w:rsid w:val="00964F75"/>
    <w:rsid w:val="009656D0"/>
    <w:rsid w:val="00965E8F"/>
    <w:rsid w:val="00965EB2"/>
    <w:rsid w:val="009665A3"/>
    <w:rsid w:val="00966F27"/>
    <w:rsid w:val="00966F99"/>
    <w:rsid w:val="00967A22"/>
    <w:rsid w:val="00967B08"/>
    <w:rsid w:val="009701AA"/>
    <w:rsid w:val="00970263"/>
    <w:rsid w:val="0097091F"/>
    <w:rsid w:val="00970979"/>
    <w:rsid w:val="0097098F"/>
    <w:rsid w:val="009709D5"/>
    <w:rsid w:val="0097140E"/>
    <w:rsid w:val="00971525"/>
    <w:rsid w:val="00971548"/>
    <w:rsid w:val="00971DD0"/>
    <w:rsid w:val="00971EE6"/>
    <w:rsid w:val="0097371C"/>
    <w:rsid w:val="00973C6B"/>
    <w:rsid w:val="00973D33"/>
    <w:rsid w:val="00974321"/>
    <w:rsid w:val="00974887"/>
    <w:rsid w:val="00974997"/>
    <w:rsid w:val="00974A80"/>
    <w:rsid w:val="00974EC4"/>
    <w:rsid w:val="0097517A"/>
    <w:rsid w:val="00975DFD"/>
    <w:rsid w:val="00975EDF"/>
    <w:rsid w:val="0097616B"/>
    <w:rsid w:val="00976440"/>
    <w:rsid w:val="00976D58"/>
    <w:rsid w:val="00976D79"/>
    <w:rsid w:val="00976D88"/>
    <w:rsid w:val="0097778B"/>
    <w:rsid w:val="00977AD5"/>
    <w:rsid w:val="00977BBF"/>
    <w:rsid w:val="00977C82"/>
    <w:rsid w:val="00977E93"/>
    <w:rsid w:val="00980788"/>
    <w:rsid w:val="00980BAB"/>
    <w:rsid w:val="00981178"/>
    <w:rsid w:val="0098129A"/>
    <w:rsid w:val="0098184A"/>
    <w:rsid w:val="00981960"/>
    <w:rsid w:val="00982ED4"/>
    <w:rsid w:val="00983065"/>
    <w:rsid w:val="009830D4"/>
    <w:rsid w:val="009832A0"/>
    <w:rsid w:val="0098337A"/>
    <w:rsid w:val="00983BC1"/>
    <w:rsid w:val="00983D36"/>
    <w:rsid w:val="0098432B"/>
    <w:rsid w:val="0098495E"/>
    <w:rsid w:val="0098512C"/>
    <w:rsid w:val="0098681C"/>
    <w:rsid w:val="00986F31"/>
    <w:rsid w:val="00987140"/>
    <w:rsid w:val="0098731C"/>
    <w:rsid w:val="0098736F"/>
    <w:rsid w:val="00987AD5"/>
    <w:rsid w:val="00987F0D"/>
    <w:rsid w:val="0099064A"/>
    <w:rsid w:val="0099081D"/>
    <w:rsid w:val="00991002"/>
    <w:rsid w:val="009914E2"/>
    <w:rsid w:val="00991533"/>
    <w:rsid w:val="00991963"/>
    <w:rsid w:val="00991CCB"/>
    <w:rsid w:val="00991E3C"/>
    <w:rsid w:val="00991E5D"/>
    <w:rsid w:val="009921EA"/>
    <w:rsid w:val="009922E8"/>
    <w:rsid w:val="009925A7"/>
    <w:rsid w:val="00992A08"/>
    <w:rsid w:val="00992D2F"/>
    <w:rsid w:val="00993067"/>
    <w:rsid w:val="0099398B"/>
    <w:rsid w:val="00993A47"/>
    <w:rsid w:val="00993E7D"/>
    <w:rsid w:val="00994575"/>
    <w:rsid w:val="00994BA1"/>
    <w:rsid w:val="009953FC"/>
    <w:rsid w:val="0099549C"/>
    <w:rsid w:val="00995551"/>
    <w:rsid w:val="00995852"/>
    <w:rsid w:val="00995FFD"/>
    <w:rsid w:val="00996015"/>
    <w:rsid w:val="009963D0"/>
    <w:rsid w:val="009963EE"/>
    <w:rsid w:val="0099667E"/>
    <w:rsid w:val="009966AD"/>
    <w:rsid w:val="009967CC"/>
    <w:rsid w:val="0099687D"/>
    <w:rsid w:val="009977ED"/>
    <w:rsid w:val="00997908"/>
    <w:rsid w:val="00997A62"/>
    <w:rsid w:val="00997BA7"/>
    <w:rsid w:val="009A0075"/>
    <w:rsid w:val="009A0189"/>
    <w:rsid w:val="009A08AD"/>
    <w:rsid w:val="009A0C1F"/>
    <w:rsid w:val="009A0EED"/>
    <w:rsid w:val="009A11B1"/>
    <w:rsid w:val="009A12EB"/>
    <w:rsid w:val="009A14D9"/>
    <w:rsid w:val="009A27BB"/>
    <w:rsid w:val="009A2B47"/>
    <w:rsid w:val="009A2B53"/>
    <w:rsid w:val="009A2C70"/>
    <w:rsid w:val="009A30FD"/>
    <w:rsid w:val="009A3496"/>
    <w:rsid w:val="009A355D"/>
    <w:rsid w:val="009A39E9"/>
    <w:rsid w:val="009A3E13"/>
    <w:rsid w:val="009A46B6"/>
    <w:rsid w:val="009A486A"/>
    <w:rsid w:val="009A48DE"/>
    <w:rsid w:val="009A49D5"/>
    <w:rsid w:val="009A4A4D"/>
    <w:rsid w:val="009A4C08"/>
    <w:rsid w:val="009A4F8F"/>
    <w:rsid w:val="009A51F6"/>
    <w:rsid w:val="009A53AB"/>
    <w:rsid w:val="009A53EA"/>
    <w:rsid w:val="009A5812"/>
    <w:rsid w:val="009A5910"/>
    <w:rsid w:val="009A5B51"/>
    <w:rsid w:val="009A5E32"/>
    <w:rsid w:val="009A6313"/>
    <w:rsid w:val="009A704D"/>
    <w:rsid w:val="009A72EC"/>
    <w:rsid w:val="009A7546"/>
    <w:rsid w:val="009A769D"/>
    <w:rsid w:val="009A7745"/>
    <w:rsid w:val="009A7A7F"/>
    <w:rsid w:val="009A7A88"/>
    <w:rsid w:val="009A7F88"/>
    <w:rsid w:val="009B0073"/>
    <w:rsid w:val="009B0947"/>
    <w:rsid w:val="009B0A76"/>
    <w:rsid w:val="009B0DBF"/>
    <w:rsid w:val="009B1225"/>
    <w:rsid w:val="009B2C98"/>
    <w:rsid w:val="009B2F6A"/>
    <w:rsid w:val="009B35F5"/>
    <w:rsid w:val="009B46F9"/>
    <w:rsid w:val="009B524A"/>
    <w:rsid w:val="009B56CB"/>
    <w:rsid w:val="009B58ED"/>
    <w:rsid w:val="009B5BAB"/>
    <w:rsid w:val="009B5D87"/>
    <w:rsid w:val="009B6677"/>
    <w:rsid w:val="009B68E9"/>
    <w:rsid w:val="009B68EF"/>
    <w:rsid w:val="009B6AC0"/>
    <w:rsid w:val="009B6EB9"/>
    <w:rsid w:val="009B7437"/>
    <w:rsid w:val="009B74B3"/>
    <w:rsid w:val="009B7781"/>
    <w:rsid w:val="009B7A77"/>
    <w:rsid w:val="009C17DD"/>
    <w:rsid w:val="009C1C04"/>
    <w:rsid w:val="009C1D40"/>
    <w:rsid w:val="009C2D71"/>
    <w:rsid w:val="009C2FAF"/>
    <w:rsid w:val="009C35C0"/>
    <w:rsid w:val="009C37F0"/>
    <w:rsid w:val="009C3B5D"/>
    <w:rsid w:val="009C4C28"/>
    <w:rsid w:val="009C4C6D"/>
    <w:rsid w:val="009C5076"/>
    <w:rsid w:val="009C507F"/>
    <w:rsid w:val="009C55C6"/>
    <w:rsid w:val="009C57EA"/>
    <w:rsid w:val="009C5DAC"/>
    <w:rsid w:val="009C5DF0"/>
    <w:rsid w:val="009C5ECC"/>
    <w:rsid w:val="009C5EDE"/>
    <w:rsid w:val="009C678B"/>
    <w:rsid w:val="009C6D38"/>
    <w:rsid w:val="009C6EF2"/>
    <w:rsid w:val="009C6F17"/>
    <w:rsid w:val="009C71AC"/>
    <w:rsid w:val="009C74D8"/>
    <w:rsid w:val="009C7968"/>
    <w:rsid w:val="009D018C"/>
    <w:rsid w:val="009D0408"/>
    <w:rsid w:val="009D07AD"/>
    <w:rsid w:val="009D0953"/>
    <w:rsid w:val="009D0A93"/>
    <w:rsid w:val="009D0D03"/>
    <w:rsid w:val="009D0F75"/>
    <w:rsid w:val="009D1042"/>
    <w:rsid w:val="009D112C"/>
    <w:rsid w:val="009D145A"/>
    <w:rsid w:val="009D145B"/>
    <w:rsid w:val="009D1BFF"/>
    <w:rsid w:val="009D1D33"/>
    <w:rsid w:val="009D1E4A"/>
    <w:rsid w:val="009D2801"/>
    <w:rsid w:val="009D2844"/>
    <w:rsid w:val="009D2ADA"/>
    <w:rsid w:val="009D32B2"/>
    <w:rsid w:val="009D34F7"/>
    <w:rsid w:val="009D3BB5"/>
    <w:rsid w:val="009D3C5C"/>
    <w:rsid w:val="009D4960"/>
    <w:rsid w:val="009D4B0E"/>
    <w:rsid w:val="009D4D5F"/>
    <w:rsid w:val="009D50EF"/>
    <w:rsid w:val="009D5253"/>
    <w:rsid w:val="009D5C07"/>
    <w:rsid w:val="009D6212"/>
    <w:rsid w:val="009D6C1B"/>
    <w:rsid w:val="009D6DDD"/>
    <w:rsid w:val="009D708B"/>
    <w:rsid w:val="009D723C"/>
    <w:rsid w:val="009D7558"/>
    <w:rsid w:val="009E03E3"/>
    <w:rsid w:val="009E05F2"/>
    <w:rsid w:val="009E081F"/>
    <w:rsid w:val="009E09AB"/>
    <w:rsid w:val="009E0BD3"/>
    <w:rsid w:val="009E1351"/>
    <w:rsid w:val="009E1534"/>
    <w:rsid w:val="009E15E7"/>
    <w:rsid w:val="009E163B"/>
    <w:rsid w:val="009E1B38"/>
    <w:rsid w:val="009E227D"/>
    <w:rsid w:val="009E2316"/>
    <w:rsid w:val="009E249B"/>
    <w:rsid w:val="009E2B66"/>
    <w:rsid w:val="009E2C37"/>
    <w:rsid w:val="009E2D5D"/>
    <w:rsid w:val="009E2F8D"/>
    <w:rsid w:val="009E3105"/>
    <w:rsid w:val="009E352B"/>
    <w:rsid w:val="009E3566"/>
    <w:rsid w:val="009E3789"/>
    <w:rsid w:val="009E3974"/>
    <w:rsid w:val="009E44AB"/>
    <w:rsid w:val="009E4AC4"/>
    <w:rsid w:val="009E527F"/>
    <w:rsid w:val="009E567F"/>
    <w:rsid w:val="009E58BD"/>
    <w:rsid w:val="009E5FDE"/>
    <w:rsid w:val="009E634F"/>
    <w:rsid w:val="009E6597"/>
    <w:rsid w:val="009E7151"/>
    <w:rsid w:val="009F0051"/>
    <w:rsid w:val="009F141F"/>
    <w:rsid w:val="009F1B54"/>
    <w:rsid w:val="009F2051"/>
    <w:rsid w:val="009F2113"/>
    <w:rsid w:val="009F26BD"/>
    <w:rsid w:val="009F2A56"/>
    <w:rsid w:val="009F2AD8"/>
    <w:rsid w:val="009F2B5A"/>
    <w:rsid w:val="009F31ED"/>
    <w:rsid w:val="009F36BB"/>
    <w:rsid w:val="009F3B4B"/>
    <w:rsid w:val="009F4158"/>
    <w:rsid w:val="009F417D"/>
    <w:rsid w:val="009F41F1"/>
    <w:rsid w:val="009F42E7"/>
    <w:rsid w:val="009F4CB0"/>
    <w:rsid w:val="009F4F81"/>
    <w:rsid w:val="009F5353"/>
    <w:rsid w:val="009F6562"/>
    <w:rsid w:val="009F657A"/>
    <w:rsid w:val="009F6633"/>
    <w:rsid w:val="009F67B7"/>
    <w:rsid w:val="009F712F"/>
    <w:rsid w:val="009F7188"/>
    <w:rsid w:val="009F783C"/>
    <w:rsid w:val="009F7909"/>
    <w:rsid w:val="009F7B41"/>
    <w:rsid w:val="009F7E2D"/>
    <w:rsid w:val="009F7EC1"/>
    <w:rsid w:val="009F7F8F"/>
    <w:rsid w:val="00A000DA"/>
    <w:rsid w:val="00A005F4"/>
    <w:rsid w:val="00A00ECA"/>
    <w:rsid w:val="00A00F84"/>
    <w:rsid w:val="00A01D1A"/>
    <w:rsid w:val="00A01E62"/>
    <w:rsid w:val="00A01ED9"/>
    <w:rsid w:val="00A029E9"/>
    <w:rsid w:val="00A02B2C"/>
    <w:rsid w:val="00A03106"/>
    <w:rsid w:val="00A04B04"/>
    <w:rsid w:val="00A05607"/>
    <w:rsid w:val="00A05610"/>
    <w:rsid w:val="00A05700"/>
    <w:rsid w:val="00A058F4"/>
    <w:rsid w:val="00A05ABD"/>
    <w:rsid w:val="00A05DFB"/>
    <w:rsid w:val="00A0609D"/>
    <w:rsid w:val="00A0637E"/>
    <w:rsid w:val="00A063B7"/>
    <w:rsid w:val="00A0688C"/>
    <w:rsid w:val="00A0716D"/>
    <w:rsid w:val="00A07CAE"/>
    <w:rsid w:val="00A07DEC"/>
    <w:rsid w:val="00A101FB"/>
    <w:rsid w:val="00A10457"/>
    <w:rsid w:val="00A105A2"/>
    <w:rsid w:val="00A10939"/>
    <w:rsid w:val="00A10CA5"/>
    <w:rsid w:val="00A1155C"/>
    <w:rsid w:val="00A11565"/>
    <w:rsid w:val="00A1165C"/>
    <w:rsid w:val="00A117D6"/>
    <w:rsid w:val="00A11AE9"/>
    <w:rsid w:val="00A1282F"/>
    <w:rsid w:val="00A133EA"/>
    <w:rsid w:val="00A134FC"/>
    <w:rsid w:val="00A13524"/>
    <w:rsid w:val="00A1357E"/>
    <w:rsid w:val="00A13589"/>
    <w:rsid w:val="00A13733"/>
    <w:rsid w:val="00A13A56"/>
    <w:rsid w:val="00A13CBA"/>
    <w:rsid w:val="00A14037"/>
    <w:rsid w:val="00A142B3"/>
    <w:rsid w:val="00A14581"/>
    <w:rsid w:val="00A145EB"/>
    <w:rsid w:val="00A14E82"/>
    <w:rsid w:val="00A1507A"/>
    <w:rsid w:val="00A15285"/>
    <w:rsid w:val="00A159CF"/>
    <w:rsid w:val="00A15AFA"/>
    <w:rsid w:val="00A15C4C"/>
    <w:rsid w:val="00A1610A"/>
    <w:rsid w:val="00A165CC"/>
    <w:rsid w:val="00A16B04"/>
    <w:rsid w:val="00A16BAA"/>
    <w:rsid w:val="00A16EED"/>
    <w:rsid w:val="00A1710E"/>
    <w:rsid w:val="00A17325"/>
    <w:rsid w:val="00A173FA"/>
    <w:rsid w:val="00A17547"/>
    <w:rsid w:val="00A177CE"/>
    <w:rsid w:val="00A20591"/>
    <w:rsid w:val="00A2062E"/>
    <w:rsid w:val="00A20AD1"/>
    <w:rsid w:val="00A20B36"/>
    <w:rsid w:val="00A20B38"/>
    <w:rsid w:val="00A220F0"/>
    <w:rsid w:val="00A220FE"/>
    <w:rsid w:val="00A22747"/>
    <w:rsid w:val="00A22A15"/>
    <w:rsid w:val="00A22DCE"/>
    <w:rsid w:val="00A236CE"/>
    <w:rsid w:val="00A23BFC"/>
    <w:rsid w:val="00A241B2"/>
    <w:rsid w:val="00A241CB"/>
    <w:rsid w:val="00A24560"/>
    <w:rsid w:val="00A24748"/>
    <w:rsid w:val="00A2489C"/>
    <w:rsid w:val="00A24BC7"/>
    <w:rsid w:val="00A24CE4"/>
    <w:rsid w:val="00A24DBC"/>
    <w:rsid w:val="00A24FC5"/>
    <w:rsid w:val="00A263FD"/>
    <w:rsid w:val="00A264A8"/>
    <w:rsid w:val="00A26D54"/>
    <w:rsid w:val="00A271CE"/>
    <w:rsid w:val="00A2722B"/>
    <w:rsid w:val="00A277A8"/>
    <w:rsid w:val="00A27997"/>
    <w:rsid w:val="00A27A71"/>
    <w:rsid w:val="00A27B56"/>
    <w:rsid w:val="00A305E8"/>
    <w:rsid w:val="00A30666"/>
    <w:rsid w:val="00A308A0"/>
    <w:rsid w:val="00A30EBB"/>
    <w:rsid w:val="00A314FE"/>
    <w:rsid w:val="00A31CA7"/>
    <w:rsid w:val="00A32224"/>
    <w:rsid w:val="00A32324"/>
    <w:rsid w:val="00A32355"/>
    <w:rsid w:val="00A32560"/>
    <w:rsid w:val="00A3262E"/>
    <w:rsid w:val="00A32AFF"/>
    <w:rsid w:val="00A32C21"/>
    <w:rsid w:val="00A32D31"/>
    <w:rsid w:val="00A32D78"/>
    <w:rsid w:val="00A33093"/>
    <w:rsid w:val="00A33611"/>
    <w:rsid w:val="00A339CD"/>
    <w:rsid w:val="00A33CBE"/>
    <w:rsid w:val="00A34187"/>
    <w:rsid w:val="00A34D28"/>
    <w:rsid w:val="00A34E03"/>
    <w:rsid w:val="00A3505B"/>
    <w:rsid w:val="00A354B8"/>
    <w:rsid w:val="00A3653F"/>
    <w:rsid w:val="00A36632"/>
    <w:rsid w:val="00A366A0"/>
    <w:rsid w:val="00A36884"/>
    <w:rsid w:val="00A37547"/>
    <w:rsid w:val="00A40031"/>
    <w:rsid w:val="00A4012F"/>
    <w:rsid w:val="00A4028F"/>
    <w:rsid w:val="00A40362"/>
    <w:rsid w:val="00A4061A"/>
    <w:rsid w:val="00A40738"/>
    <w:rsid w:val="00A40C8A"/>
    <w:rsid w:val="00A41070"/>
    <w:rsid w:val="00A4118A"/>
    <w:rsid w:val="00A412BA"/>
    <w:rsid w:val="00A414E1"/>
    <w:rsid w:val="00A41C4E"/>
    <w:rsid w:val="00A422DA"/>
    <w:rsid w:val="00A423C9"/>
    <w:rsid w:val="00A4262F"/>
    <w:rsid w:val="00A4273E"/>
    <w:rsid w:val="00A427D0"/>
    <w:rsid w:val="00A439F3"/>
    <w:rsid w:val="00A43AAA"/>
    <w:rsid w:val="00A43D26"/>
    <w:rsid w:val="00A43EF7"/>
    <w:rsid w:val="00A445D8"/>
    <w:rsid w:val="00A448C1"/>
    <w:rsid w:val="00A45D70"/>
    <w:rsid w:val="00A4732E"/>
    <w:rsid w:val="00A47853"/>
    <w:rsid w:val="00A47BF0"/>
    <w:rsid w:val="00A47FAA"/>
    <w:rsid w:val="00A5018C"/>
    <w:rsid w:val="00A503D1"/>
    <w:rsid w:val="00A50829"/>
    <w:rsid w:val="00A50F5B"/>
    <w:rsid w:val="00A50F8F"/>
    <w:rsid w:val="00A51B11"/>
    <w:rsid w:val="00A51D2A"/>
    <w:rsid w:val="00A51DF5"/>
    <w:rsid w:val="00A526C3"/>
    <w:rsid w:val="00A52C5C"/>
    <w:rsid w:val="00A52C99"/>
    <w:rsid w:val="00A530A8"/>
    <w:rsid w:val="00A5400C"/>
    <w:rsid w:val="00A54256"/>
    <w:rsid w:val="00A54C4C"/>
    <w:rsid w:val="00A54F39"/>
    <w:rsid w:val="00A550EF"/>
    <w:rsid w:val="00A55260"/>
    <w:rsid w:val="00A55599"/>
    <w:rsid w:val="00A55C77"/>
    <w:rsid w:val="00A55CB1"/>
    <w:rsid w:val="00A566A6"/>
    <w:rsid w:val="00A56B3C"/>
    <w:rsid w:val="00A56C63"/>
    <w:rsid w:val="00A5717A"/>
    <w:rsid w:val="00A5731B"/>
    <w:rsid w:val="00A57993"/>
    <w:rsid w:val="00A6046F"/>
    <w:rsid w:val="00A60861"/>
    <w:rsid w:val="00A61082"/>
    <w:rsid w:val="00A615E8"/>
    <w:rsid w:val="00A6182A"/>
    <w:rsid w:val="00A61C55"/>
    <w:rsid w:val="00A61C66"/>
    <w:rsid w:val="00A622C8"/>
    <w:rsid w:val="00A6299A"/>
    <w:rsid w:val="00A62BCA"/>
    <w:rsid w:val="00A63014"/>
    <w:rsid w:val="00A639EC"/>
    <w:rsid w:val="00A63A9E"/>
    <w:rsid w:val="00A645E7"/>
    <w:rsid w:val="00A6473A"/>
    <w:rsid w:val="00A651FD"/>
    <w:rsid w:val="00A65508"/>
    <w:rsid w:val="00A6554A"/>
    <w:rsid w:val="00A6563D"/>
    <w:rsid w:val="00A65B86"/>
    <w:rsid w:val="00A66060"/>
    <w:rsid w:val="00A66F6C"/>
    <w:rsid w:val="00A66F84"/>
    <w:rsid w:val="00A6794A"/>
    <w:rsid w:val="00A679B3"/>
    <w:rsid w:val="00A67E22"/>
    <w:rsid w:val="00A67E38"/>
    <w:rsid w:val="00A67E45"/>
    <w:rsid w:val="00A70116"/>
    <w:rsid w:val="00A70278"/>
    <w:rsid w:val="00A707C5"/>
    <w:rsid w:val="00A70821"/>
    <w:rsid w:val="00A70844"/>
    <w:rsid w:val="00A70F33"/>
    <w:rsid w:val="00A70FFC"/>
    <w:rsid w:val="00A71218"/>
    <w:rsid w:val="00A72104"/>
    <w:rsid w:val="00A72393"/>
    <w:rsid w:val="00A724BB"/>
    <w:rsid w:val="00A7253F"/>
    <w:rsid w:val="00A72635"/>
    <w:rsid w:val="00A73220"/>
    <w:rsid w:val="00A732E7"/>
    <w:rsid w:val="00A739CE"/>
    <w:rsid w:val="00A73C95"/>
    <w:rsid w:val="00A74261"/>
    <w:rsid w:val="00A74315"/>
    <w:rsid w:val="00A7481B"/>
    <w:rsid w:val="00A748DB"/>
    <w:rsid w:val="00A74B11"/>
    <w:rsid w:val="00A74CD7"/>
    <w:rsid w:val="00A74CFE"/>
    <w:rsid w:val="00A74D3F"/>
    <w:rsid w:val="00A75BB8"/>
    <w:rsid w:val="00A75BC7"/>
    <w:rsid w:val="00A771D6"/>
    <w:rsid w:val="00A77214"/>
    <w:rsid w:val="00A7743A"/>
    <w:rsid w:val="00A775DE"/>
    <w:rsid w:val="00A77630"/>
    <w:rsid w:val="00A777FD"/>
    <w:rsid w:val="00A80523"/>
    <w:rsid w:val="00A81323"/>
    <w:rsid w:val="00A81364"/>
    <w:rsid w:val="00A81491"/>
    <w:rsid w:val="00A8216A"/>
    <w:rsid w:val="00A82542"/>
    <w:rsid w:val="00A832BE"/>
    <w:rsid w:val="00A8334F"/>
    <w:rsid w:val="00A8354C"/>
    <w:rsid w:val="00A8358D"/>
    <w:rsid w:val="00A840D4"/>
    <w:rsid w:val="00A8435D"/>
    <w:rsid w:val="00A84482"/>
    <w:rsid w:val="00A84E2B"/>
    <w:rsid w:val="00A8515D"/>
    <w:rsid w:val="00A85396"/>
    <w:rsid w:val="00A85771"/>
    <w:rsid w:val="00A857EF"/>
    <w:rsid w:val="00A859FC"/>
    <w:rsid w:val="00A85B6C"/>
    <w:rsid w:val="00A85FA1"/>
    <w:rsid w:val="00A863D0"/>
    <w:rsid w:val="00A86846"/>
    <w:rsid w:val="00A8764C"/>
    <w:rsid w:val="00A87807"/>
    <w:rsid w:val="00A87B62"/>
    <w:rsid w:val="00A87E25"/>
    <w:rsid w:val="00A90417"/>
    <w:rsid w:val="00A90474"/>
    <w:rsid w:val="00A9075B"/>
    <w:rsid w:val="00A9137E"/>
    <w:rsid w:val="00A913AC"/>
    <w:rsid w:val="00A91E89"/>
    <w:rsid w:val="00A91F55"/>
    <w:rsid w:val="00A920D2"/>
    <w:rsid w:val="00A9225C"/>
    <w:rsid w:val="00A922A5"/>
    <w:rsid w:val="00A926BA"/>
    <w:rsid w:val="00A92796"/>
    <w:rsid w:val="00A92878"/>
    <w:rsid w:val="00A92E95"/>
    <w:rsid w:val="00A932BF"/>
    <w:rsid w:val="00A933D0"/>
    <w:rsid w:val="00A93FA3"/>
    <w:rsid w:val="00A9422A"/>
    <w:rsid w:val="00A94559"/>
    <w:rsid w:val="00A94BE9"/>
    <w:rsid w:val="00A94D82"/>
    <w:rsid w:val="00A94E4B"/>
    <w:rsid w:val="00A960D4"/>
    <w:rsid w:val="00A9627E"/>
    <w:rsid w:val="00A964EE"/>
    <w:rsid w:val="00A966D7"/>
    <w:rsid w:val="00A96FD4"/>
    <w:rsid w:val="00A97EC5"/>
    <w:rsid w:val="00AA02C9"/>
    <w:rsid w:val="00AA08CF"/>
    <w:rsid w:val="00AA0AB6"/>
    <w:rsid w:val="00AA0BA4"/>
    <w:rsid w:val="00AA14AD"/>
    <w:rsid w:val="00AA2055"/>
    <w:rsid w:val="00AA24A4"/>
    <w:rsid w:val="00AA259E"/>
    <w:rsid w:val="00AA27ED"/>
    <w:rsid w:val="00AA3738"/>
    <w:rsid w:val="00AA3928"/>
    <w:rsid w:val="00AA3E2C"/>
    <w:rsid w:val="00AA3FA0"/>
    <w:rsid w:val="00AA4276"/>
    <w:rsid w:val="00AA4570"/>
    <w:rsid w:val="00AA4FB0"/>
    <w:rsid w:val="00AA51AC"/>
    <w:rsid w:val="00AA594F"/>
    <w:rsid w:val="00AA5A9D"/>
    <w:rsid w:val="00AA5CEE"/>
    <w:rsid w:val="00AA61C2"/>
    <w:rsid w:val="00AA6509"/>
    <w:rsid w:val="00AA6D8E"/>
    <w:rsid w:val="00AA76D5"/>
    <w:rsid w:val="00AA7725"/>
    <w:rsid w:val="00AA7E61"/>
    <w:rsid w:val="00AA7F24"/>
    <w:rsid w:val="00AA7F49"/>
    <w:rsid w:val="00AB05BF"/>
    <w:rsid w:val="00AB0764"/>
    <w:rsid w:val="00AB12DE"/>
    <w:rsid w:val="00AB176E"/>
    <w:rsid w:val="00AB18C0"/>
    <w:rsid w:val="00AB1B08"/>
    <w:rsid w:val="00AB1DCD"/>
    <w:rsid w:val="00AB1F1A"/>
    <w:rsid w:val="00AB1F62"/>
    <w:rsid w:val="00AB2D38"/>
    <w:rsid w:val="00AB3C23"/>
    <w:rsid w:val="00AB3D73"/>
    <w:rsid w:val="00AB3E85"/>
    <w:rsid w:val="00AB4100"/>
    <w:rsid w:val="00AB44A5"/>
    <w:rsid w:val="00AB4CAC"/>
    <w:rsid w:val="00AB4D8B"/>
    <w:rsid w:val="00AB5934"/>
    <w:rsid w:val="00AB5BEB"/>
    <w:rsid w:val="00AB5DA3"/>
    <w:rsid w:val="00AB5FB7"/>
    <w:rsid w:val="00AB6281"/>
    <w:rsid w:val="00AB6596"/>
    <w:rsid w:val="00AB6F75"/>
    <w:rsid w:val="00AB7894"/>
    <w:rsid w:val="00AB7919"/>
    <w:rsid w:val="00AB7D57"/>
    <w:rsid w:val="00AC02AF"/>
    <w:rsid w:val="00AC02CD"/>
    <w:rsid w:val="00AC0C6E"/>
    <w:rsid w:val="00AC180B"/>
    <w:rsid w:val="00AC1B5D"/>
    <w:rsid w:val="00AC1B8D"/>
    <w:rsid w:val="00AC1F32"/>
    <w:rsid w:val="00AC2017"/>
    <w:rsid w:val="00AC24A0"/>
    <w:rsid w:val="00AC253D"/>
    <w:rsid w:val="00AC2A22"/>
    <w:rsid w:val="00AC2B3E"/>
    <w:rsid w:val="00AC2D9F"/>
    <w:rsid w:val="00AC3127"/>
    <w:rsid w:val="00AC3240"/>
    <w:rsid w:val="00AC381B"/>
    <w:rsid w:val="00AC3B67"/>
    <w:rsid w:val="00AC3D15"/>
    <w:rsid w:val="00AC3FEC"/>
    <w:rsid w:val="00AC4295"/>
    <w:rsid w:val="00AC43FE"/>
    <w:rsid w:val="00AC4F6B"/>
    <w:rsid w:val="00AC56D8"/>
    <w:rsid w:val="00AC5DAE"/>
    <w:rsid w:val="00AC64AC"/>
    <w:rsid w:val="00AC6A0C"/>
    <w:rsid w:val="00AC70DA"/>
    <w:rsid w:val="00AC73EA"/>
    <w:rsid w:val="00AC75E3"/>
    <w:rsid w:val="00AC777B"/>
    <w:rsid w:val="00AC7B71"/>
    <w:rsid w:val="00AC7CA0"/>
    <w:rsid w:val="00AD0128"/>
    <w:rsid w:val="00AD059A"/>
    <w:rsid w:val="00AD151C"/>
    <w:rsid w:val="00AD1617"/>
    <w:rsid w:val="00AD186C"/>
    <w:rsid w:val="00AD232C"/>
    <w:rsid w:val="00AD258F"/>
    <w:rsid w:val="00AD2673"/>
    <w:rsid w:val="00AD31BF"/>
    <w:rsid w:val="00AD338A"/>
    <w:rsid w:val="00AD3B91"/>
    <w:rsid w:val="00AD41D8"/>
    <w:rsid w:val="00AD4EFC"/>
    <w:rsid w:val="00AD528A"/>
    <w:rsid w:val="00AD55A6"/>
    <w:rsid w:val="00AD63B8"/>
    <w:rsid w:val="00AD6453"/>
    <w:rsid w:val="00AD67C0"/>
    <w:rsid w:val="00AD6838"/>
    <w:rsid w:val="00AD683F"/>
    <w:rsid w:val="00AD76E2"/>
    <w:rsid w:val="00AD791F"/>
    <w:rsid w:val="00AD7A41"/>
    <w:rsid w:val="00AE032E"/>
    <w:rsid w:val="00AE0419"/>
    <w:rsid w:val="00AE1128"/>
    <w:rsid w:val="00AE1EFE"/>
    <w:rsid w:val="00AE225B"/>
    <w:rsid w:val="00AE28DC"/>
    <w:rsid w:val="00AE2BF2"/>
    <w:rsid w:val="00AE373C"/>
    <w:rsid w:val="00AE3DF1"/>
    <w:rsid w:val="00AE3F68"/>
    <w:rsid w:val="00AE41CF"/>
    <w:rsid w:val="00AE431C"/>
    <w:rsid w:val="00AE46D3"/>
    <w:rsid w:val="00AE4C39"/>
    <w:rsid w:val="00AE4D41"/>
    <w:rsid w:val="00AE53EA"/>
    <w:rsid w:val="00AE545C"/>
    <w:rsid w:val="00AE5566"/>
    <w:rsid w:val="00AE5EEA"/>
    <w:rsid w:val="00AE610F"/>
    <w:rsid w:val="00AE6395"/>
    <w:rsid w:val="00AE639B"/>
    <w:rsid w:val="00AE644D"/>
    <w:rsid w:val="00AE6F31"/>
    <w:rsid w:val="00AE74AC"/>
    <w:rsid w:val="00AE7DA0"/>
    <w:rsid w:val="00AE7DBC"/>
    <w:rsid w:val="00AF006A"/>
    <w:rsid w:val="00AF0259"/>
    <w:rsid w:val="00AF0375"/>
    <w:rsid w:val="00AF057F"/>
    <w:rsid w:val="00AF0EA1"/>
    <w:rsid w:val="00AF1180"/>
    <w:rsid w:val="00AF1C6C"/>
    <w:rsid w:val="00AF2A76"/>
    <w:rsid w:val="00AF2A9B"/>
    <w:rsid w:val="00AF2D51"/>
    <w:rsid w:val="00AF3F99"/>
    <w:rsid w:val="00AF413D"/>
    <w:rsid w:val="00AF46FA"/>
    <w:rsid w:val="00AF4EDF"/>
    <w:rsid w:val="00AF5631"/>
    <w:rsid w:val="00AF5B39"/>
    <w:rsid w:val="00AF5BE5"/>
    <w:rsid w:val="00AF65C6"/>
    <w:rsid w:val="00AF6EEB"/>
    <w:rsid w:val="00AF6FC4"/>
    <w:rsid w:val="00AF7978"/>
    <w:rsid w:val="00AF797E"/>
    <w:rsid w:val="00AF7B83"/>
    <w:rsid w:val="00B00009"/>
    <w:rsid w:val="00B0002E"/>
    <w:rsid w:val="00B00125"/>
    <w:rsid w:val="00B0034E"/>
    <w:rsid w:val="00B00AC1"/>
    <w:rsid w:val="00B00E2F"/>
    <w:rsid w:val="00B014A0"/>
    <w:rsid w:val="00B016E8"/>
    <w:rsid w:val="00B0197F"/>
    <w:rsid w:val="00B01A94"/>
    <w:rsid w:val="00B01E20"/>
    <w:rsid w:val="00B0215D"/>
    <w:rsid w:val="00B02262"/>
    <w:rsid w:val="00B024E0"/>
    <w:rsid w:val="00B02D50"/>
    <w:rsid w:val="00B02EC9"/>
    <w:rsid w:val="00B03400"/>
    <w:rsid w:val="00B0388A"/>
    <w:rsid w:val="00B0394A"/>
    <w:rsid w:val="00B0478D"/>
    <w:rsid w:val="00B04A28"/>
    <w:rsid w:val="00B04C36"/>
    <w:rsid w:val="00B04DFB"/>
    <w:rsid w:val="00B0549D"/>
    <w:rsid w:val="00B056C1"/>
    <w:rsid w:val="00B057E0"/>
    <w:rsid w:val="00B05C39"/>
    <w:rsid w:val="00B05DC0"/>
    <w:rsid w:val="00B06092"/>
    <w:rsid w:val="00B06108"/>
    <w:rsid w:val="00B06109"/>
    <w:rsid w:val="00B06236"/>
    <w:rsid w:val="00B0634F"/>
    <w:rsid w:val="00B066D7"/>
    <w:rsid w:val="00B0688D"/>
    <w:rsid w:val="00B06B63"/>
    <w:rsid w:val="00B06BBE"/>
    <w:rsid w:val="00B06FCC"/>
    <w:rsid w:val="00B07135"/>
    <w:rsid w:val="00B07298"/>
    <w:rsid w:val="00B072D1"/>
    <w:rsid w:val="00B0747B"/>
    <w:rsid w:val="00B079F2"/>
    <w:rsid w:val="00B07DB9"/>
    <w:rsid w:val="00B10D55"/>
    <w:rsid w:val="00B10E92"/>
    <w:rsid w:val="00B11152"/>
    <w:rsid w:val="00B1161C"/>
    <w:rsid w:val="00B11784"/>
    <w:rsid w:val="00B119D0"/>
    <w:rsid w:val="00B121B3"/>
    <w:rsid w:val="00B12212"/>
    <w:rsid w:val="00B1223D"/>
    <w:rsid w:val="00B122DF"/>
    <w:rsid w:val="00B12613"/>
    <w:rsid w:val="00B12824"/>
    <w:rsid w:val="00B1306D"/>
    <w:rsid w:val="00B13294"/>
    <w:rsid w:val="00B132B0"/>
    <w:rsid w:val="00B1378B"/>
    <w:rsid w:val="00B145FD"/>
    <w:rsid w:val="00B14C9E"/>
    <w:rsid w:val="00B15013"/>
    <w:rsid w:val="00B15717"/>
    <w:rsid w:val="00B158D6"/>
    <w:rsid w:val="00B15F7A"/>
    <w:rsid w:val="00B163FD"/>
    <w:rsid w:val="00B16629"/>
    <w:rsid w:val="00B175DD"/>
    <w:rsid w:val="00B17832"/>
    <w:rsid w:val="00B17A68"/>
    <w:rsid w:val="00B200A1"/>
    <w:rsid w:val="00B20114"/>
    <w:rsid w:val="00B203F0"/>
    <w:rsid w:val="00B20929"/>
    <w:rsid w:val="00B20B07"/>
    <w:rsid w:val="00B20DA0"/>
    <w:rsid w:val="00B20F4D"/>
    <w:rsid w:val="00B214A7"/>
    <w:rsid w:val="00B22205"/>
    <w:rsid w:val="00B2260C"/>
    <w:rsid w:val="00B22E9C"/>
    <w:rsid w:val="00B2308C"/>
    <w:rsid w:val="00B23156"/>
    <w:rsid w:val="00B23C08"/>
    <w:rsid w:val="00B23F10"/>
    <w:rsid w:val="00B24E32"/>
    <w:rsid w:val="00B24FE4"/>
    <w:rsid w:val="00B25034"/>
    <w:rsid w:val="00B25342"/>
    <w:rsid w:val="00B2575D"/>
    <w:rsid w:val="00B25C4A"/>
    <w:rsid w:val="00B266F7"/>
    <w:rsid w:val="00B2670C"/>
    <w:rsid w:val="00B27068"/>
    <w:rsid w:val="00B2717E"/>
    <w:rsid w:val="00B271F1"/>
    <w:rsid w:val="00B272A8"/>
    <w:rsid w:val="00B27306"/>
    <w:rsid w:val="00B27881"/>
    <w:rsid w:val="00B278A2"/>
    <w:rsid w:val="00B2798E"/>
    <w:rsid w:val="00B3004B"/>
    <w:rsid w:val="00B3056A"/>
    <w:rsid w:val="00B3061E"/>
    <w:rsid w:val="00B30BF1"/>
    <w:rsid w:val="00B30F0C"/>
    <w:rsid w:val="00B310DF"/>
    <w:rsid w:val="00B31165"/>
    <w:rsid w:val="00B31213"/>
    <w:rsid w:val="00B318FE"/>
    <w:rsid w:val="00B31900"/>
    <w:rsid w:val="00B31A0A"/>
    <w:rsid w:val="00B324C1"/>
    <w:rsid w:val="00B325DC"/>
    <w:rsid w:val="00B32D23"/>
    <w:rsid w:val="00B32E31"/>
    <w:rsid w:val="00B33343"/>
    <w:rsid w:val="00B33A0C"/>
    <w:rsid w:val="00B33BF9"/>
    <w:rsid w:val="00B341A6"/>
    <w:rsid w:val="00B3429B"/>
    <w:rsid w:val="00B34B2A"/>
    <w:rsid w:val="00B34E65"/>
    <w:rsid w:val="00B35B60"/>
    <w:rsid w:val="00B35E9F"/>
    <w:rsid w:val="00B35EF0"/>
    <w:rsid w:val="00B36481"/>
    <w:rsid w:val="00B367D5"/>
    <w:rsid w:val="00B368FA"/>
    <w:rsid w:val="00B36B55"/>
    <w:rsid w:val="00B36B91"/>
    <w:rsid w:val="00B36D0C"/>
    <w:rsid w:val="00B371DF"/>
    <w:rsid w:val="00B37285"/>
    <w:rsid w:val="00B37356"/>
    <w:rsid w:val="00B3770E"/>
    <w:rsid w:val="00B37A3B"/>
    <w:rsid w:val="00B4018C"/>
    <w:rsid w:val="00B4065A"/>
    <w:rsid w:val="00B408C2"/>
    <w:rsid w:val="00B411C1"/>
    <w:rsid w:val="00B4128A"/>
    <w:rsid w:val="00B412D6"/>
    <w:rsid w:val="00B4186F"/>
    <w:rsid w:val="00B41B00"/>
    <w:rsid w:val="00B41BCC"/>
    <w:rsid w:val="00B41D8B"/>
    <w:rsid w:val="00B41FA8"/>
    <w:rsid w:val="00B43050"/>
    <w:rsid w:val="00B43109"/>
    <w:rsid w:val="00B43118"/>
    <w:rsid w:val="00B43AE2"/>
    <w:rsid w:val="00B43B04"/>
    <w:rsid w:val="00B43D0E"/>
    <w:rsid w:val="00B43F4A"/>
    <w:rsid w:val="00B444C9"/>
    <w:rsid w:val="00B448A1"/>
    <w:rsid w:val="00B454E3"/>
    <w:rsid w:val="00B454FD"/>
    <w:rsid w:val="00B45B17"/>
    <w:rsid w:val="00B46131"/>
    <w:rsid w:val="00B468B3"/>
    <w:rsid w:val="00B46F27"/>
    <w:rsid w:val="00B47203"/>
    <w:rsid w:val="00B4769E"/>
    <w:rsid w:val="00B477BD"/>
    <w:rsid w:val="00B47995"/>
    <w:rsid w:val="00B47CA5"/>
    <w:rsid w:val="00B500D2"/>
    <w:rsid w:val="00B50291"/>
    <w:rsid w:val="00B50565"/>
    <w:rsid w:val="00B51F18"/>
    <w:rsid w:val="00B51F37"/>
    <w:rsid w:val="00B52083"/>
    <w:rsid w:val="00B522A6"/>
    <w:rsid w:val="00B5285B"/>
    <w:rsid w:val="00B52A54"/>
    <w:rsid w:val="00B52AFD"/>
    <w:rsid w:val="00B53260"/>
    <w:rsid w:val="00B53298"/>
    <w:rsid w:val="00B53596"/>
    <w:rsid w:val="00B53B6E"/>
    <w:rsid w:val="00B5440F"/>
    <w:rsid w:val="00B54469"/>
    <w:rsid w:val="00B55441"/>
    <w:rsid w:val="00B55525"/>
    <w:rsid w:val="00B559C1"/>
    <w:rsid w:val="00B55A80"/>
    <w:rsid w:val="00B56469"/>
    <w:rsid w:val="00B564CA"/>
    <w:rsid w:val="00B56AEE"/>
    <w:rsid w:val="00B56B9A"/>
    <w:rsid w:val="00B56D98"/>
    <w:rsid w:val="00B56EEF"/>
    <w:rsid w:val="00B57DF0"/>
    <w:rsid w:val="00B57EAE"/>
    <w:rsid w:val="00B60170"/>
    <w:rsid w:val="00B60CC3"/>
    <w:rsid w:val="00B612D0"/>
    <w:rsid w:val="00B61D67"/>
    <w:rsid w:val="00B61F5A"/>
    <w:rsid w:val="00B62052"/>
    <w:rsid w:val="00B622C4"/>
    <w:rsid w:val="00B623DB"/>
    <w:rsid w:val="00B62D5B"/>
    <w:rsid w:val="00B62F9F"/>
    <w:rsid w:val="00B63068"/>
    <w:rsid w:val="00B63138"/>
    <w:rsid w:val="00B63978"/>
    <w:rsid w:val="00B644F9"/>
    <w:rsid w:val="00B645CA"/>
    <w:rsid w:val="00B64679"/>
    <w:rsid w:val="00B64B7F"/>
    <w:rsid w:val="00B64C5B"/>
    <w:rsid w:val="00B65371"/>
    <w:rsid w:val="00B6566A"/>
    <w:rsid w:val="00B65C17"/>
    <w:rsid w:val="00B65C86"/>
    <w:rsid w:val="00B6623B"/>
    <w:rsid w:val="00B66B57"/>
    <w:rsid w:val="00B6700C"/>
    <w:rsid w:val="00B67179"/>
    <w:rsid w:val="00B6749B"/>
    <w:rsid w:val="00B675D8"/>
    <w:rsid w:val="00B67680"/>
    <w:rsid w:val="00B6769B"/>
    <w:rsid w:val="00B6781D"/>
    <w:rsid w:val="00B67DD5"/>
    <w:rsid w:val="00B67E78"/>
    <w:rsid w:val="00B67F62"/>
    <w:rsid w:val="00B70153"/>
    <w:rsid w:val="00B70377"/>
    <w:rsid w:val="00B70A62"/>
    <w:rsid w:val="00B70CF6"/>
    <w:rsid w:val="00B70D48"/>
    <w:rsid w:val="00B716FA"/>
    <w:rsid w:val="00B72D7F"/>
    <w:rsid w:val="00B732C4"/>
    <w:rsid w:val="00B734C4"/>
    <w:rsid w:val="00B738DB"/>
    <w:rsid w:val="00B73E60"/>
    <w:rsid w:val="00B74360"/>
    <w:rsid w:val="00B7491B"/>
    <w:rsid w:val="00B74DB9"/>
    <w:rsid w:val="00B74F9F"/>
    <w:rsid w:val="00B751F1"/>
    <w:rsid w:val="00B7530A"/>
    <w:rsid w:val="00B75563"/>
    <w:rsid w:val="00B759F5"/>
    <w:rsid w:val="00B76951"/>
    <w:rsid w:val="00B769E8"/>
    <w:rsid w:val="00B7748A"/>
    <w:rsid w:val="00B774D3"/>
    <w:rsid w:val="00B776B2"/>
    <w:rsid w:val="00B776BE"/>
    <w:rsid w:val="00B776D0"/>
    <w:rsid w:val="00B777B1"/>
    <w:rsid w:val="00B778FE"/>
    <w:rsid w:val="00B77B41"/>
    <w:rsid w:val="00B77E77"/>
    <w:rsid w:val="00B77F04"/>
    <w:rsid w:val="00B77F29"/>
    <w:rsid w:val="00B80060"/>
    <w:rsid w:val="00B8017B"/>
    <w:rsid w:val="00B80454"/>
    <w:rsid w:val="00B8082F"/>
    <w:rsid w:val="00B80B0B"/>
    <w:rsid w:val="00B80E0C"/>
    <w:rsid w:val="00B8137C"/>
    <w:rsid w:val="00B815CB"/>
    <w:rsid w:val="00B819F4"/>
    <w:rsid w:val="00B81AA6"/>
    <w:rsid w:val="00B81BA7"/>
    <w:rsid w:val="00B81FBE"/>
    <w:rsid w:val="00B821B5"/>
    <w:rsid w:val="00B8240C"/>
    <w:rsid w:val="00B82E18"/>
    <w:rsid w:val="00B8306E"/>
    <w:rsid w:val="00B834F3"/>
    <w:rsid w:val="00B838A5"/>
    <w:rsid w:val="00B844FD"/>
    <w:rsid w:val="00B84C88"/>
    <w:rsid w:val="00B84E04"/>
    <w:rsid w:val="00B85220"/>
    <w:rsid w:val="00B853BF"/>
    <w:rsid w:val="00B856D4"/>
    <w:rsid w:val="00B858A7"/>
    <w:rsid w:val="00B858AF"/>
    <w:rsid w:val="00B85D81"/>
    <w:rsid w:val="00B86213"/>
    <w:rsid w:val="00B86755"/>
    <w:rsid w:val="00B87929"/>
    <w:rsid w:val="00B87A80"/>
    <w:rsid w:val="00B87C8D"/>
    <w:rsid w:val="00B9048D"/>
    <w:rsid w:val="00B906BA"/>
    <w:rsid w:val="00B907AE"/>
    <w:rsid w:val="00B908AC"/>
    <w:rsid w:val="00B91AF6"/>
    <w:rsid w:val="00B91DAF"/>
    <w:rsid w:val="00B91F3B"/>
    <w:rsid w:val="00B91FA7"/>
    <w:rsid w:val="00B92147"/>
    <w:rsid w:val="00B9217C"/>
    <w:rsid w:val="00B92356"/>
    <w:rsid w:val="00B92951"/>
    <w:rsid w:val="00B92D48"/>
    <w:rsid w:val="00B9379C"/>
    <w:rsid w:val="00B93CA8"/>
    <w:rsid w:val="00B942FC"/>
    <w:rsid w:val="00B9433F"/>
    <w:rsid w:val="00B94E52"/>
    <w:rsid w:val="00B94E7B"/>
    <w:rsid w:val="00B95468"/>
    <w:rsid w:val="00B95742"/>
    <w:rsid w:val="00B96039"/>
    <w:rsid w:val="00B96E55"/>
    <w:rsid w:val="00B9729D"/>
    <w:rsid w:val="00B9754F"/>
    <w:rsid w:val="00B976F8"/>
    <w:rsid w:val="00B97E18"/>
    <w:rsid w:val="00BA0086"/>
    <w:rsid w:val="00BA0868"/>
    <w:rsid w:val="00BA0966"/>
    <w:rsid w:val="00BA0AF6"/>
    <w:rsid w:val="00BA0C27"/>
    <w:rsid w:val="00BA0C29"/>
    <w:rsid w:val="00BA101C"/>
    <w:rsid w:val="00BA1F9A"/>
    <w:rsid w:val="00BA279C"/>
    <w:rsid w:val="00BA2F1D"/>
    <w:rsid w:val="00BA2F57"/>
    <w:rsid w:val="00BA3448"/>
    <w:rsid w:val="00BA34C7"/>
    <w:rsid w:val="00BA3782"/>
    <w:rsid w:val="00BA3CB5"/>
    <w:rsid w:val="00BA40CD"/>
    <w:rsid w:val="00BA4129"/>
    <w:rsid w:val="00BA4858"/>
    <w:rsid w:val="00BA4F94"/>
    <w:rsid w:val="00BA53C2"/>
    <w:rsid w:val="00BA53CB"/>
    <w:rsid w:val="00BA6BC8"/>
    <w:rsid w:val="00BA6E5E"/>
    <w:rsid w:val="00BA6F6C"/>
    <w:rsid w:val="00BA7701"/>
    <w:rsid w:val="00BA7B2C"/>
    <w:rsid w:val="00BA7BD5"/>
    <w:rsid w:val="00BB069C"/>
    <w:rsid w:val="00BB0935"/>
    <w:rsid w:val="00BB0F28"/>
    <w:rsid w:val="00BB18D4"/>
    <w:rsid w:val="00BB1EB7"/>
    <w:rsid w:val="00BB2254"/>
    <w:rsid w:val="00BB27FC"/>
    <w:rsid w:val="00BB296C"/>
    <w:rsid w:val="00BB2B29"/>
    <w:rsid w:val="00BB2B70"/>
    <w:rsid w:val="00BB2BAF"/>
    <w:rsid w:val="00BB2FBD"/>
    <w:rsid w:val="00BB3226"/>
    <w:rsid w:val="00BB383A"/>
    <w:rsid w:val="00BB4060"/>
    <w:rsid w:val="00BB46DC"/>
    <w:rsid w:val="00BB486A"/>
    <w:rsid w:val="00BB4894"/>
    <w:rsid w:val="00BB4C90"/>
    <w:rsid w:val="00BB4E5E"/>
    <w:rsid w:val="00BB5161"/>
    <w:rsid w:val="00BB5535"/>
    <w:rsid w:val="00BB61A5"/>
    <w:rsid w:val="00BB6B46"/>
    <w:rsid w:val="00BB795B"/>
    <w:rsid w:val="00BC050E"/>
    <w:rsid w:val="00BC09C0"/>
    <w:rsid w:val="00BC09C7"/>
    <w:rsid w:val="00BC0BD8"/>
    <w:rsid w:val="00BC103A"/>
    <w:rsid w:val="00BC11AE"/>
    <w:rsid w:val="00BC144E"/>
    <w:rsid w:val="00BC16DA"/>
    <w:rsid w:val="00BC1942"/>
    <w:rsid w:val="00BC19A9"/>
    <w:rsid w:val="00BC3151"/>
    <w:rsid w:val="00BC321F"/>
    <w:rsid w:val="00BC36BC"/>
    <w:rsid w:val="00BC3765"/>
    <w:rsid w:val="00BC3940"/>
    <w:rsid w:val="00BC3A3A"/>
    <w:rsid w:val="00BC3D10"/>
    <w:rsid w:val="00BC3F50"/>
    <w:rsid w:val="00BC454D"/>
    <w:rsid w:val="00BC4611"/>
    <w:rsid w:val="00BC4641"/>
    <w:rsid w:val="00BC4A22"/>
    <w:rsid w:val="00BC4E1A"/>
    <w:rsid w:val="00BC51E7"/>
    <w:rsid w:val="00BC5E02"/>
    <w:rsid w:val="00BC6533"/>
    <w:rsid w:val="00BC67AD"/>
    <w:rsid w:val="00BC6F86"/>
    <w:rsid w:val="00BC7013"/>
    <w:rsid w:val="00BC72D1"/>
    <w:rsid w:val="00BC7575"/>
    <w:rsid w:val="00BC7636"/>
    <w:rsid w:val="00BC7DCE"/>
    <w:rsid w:val="00BC7F6D"/>
    <w:rsid w:val="00BD03D7"/>
    <w:rsid w:val="00BD0504"/>
    <w:rsid w:val="00BD0B9E"/>
    <w:rsid w:val="00BD0F08"/>
    <w:rsid w:val="00BD12AF"/>
    <w:rsid w:val="00BD1327"/>
    <w:rsid w:val="00BD2367"/>
    <w:rsid w:val="00BD2AB6"/>
    <w:rsid w:val="00BD2CEC"/>
    <w:rsid w:val="00BD2FE2"/>
    <w:rsid w:val="00BD348C"/>
    <w:rsid w:val="00BD3E1E"/>
    <w:rsid w:val="00BD3F4C"/>
    <w:rsid w:val="00BD4CDD"/>
    <w:rsid w:val="00BD50CF"/>
    <w:rsid w:val="00BD5246"/>
    <w:rsid w:val="00BD5644"/>
    <w:rsid w:val="00BD57EA"/>
    <w:rsid w:val="00BD59D5"/>
    <w:rsid w:val="00BD5FEA"/>
    <w:rsid w:val="00BD6A1F"/>
    <w:rsid w:val="00BD6B13"/>
    <w:rsid w:val="00BD6C15"/>
    <w:rsid w:val="00BD6D76"/>
    <w:rsid w:val="00BD6E36"/>
    <w:rsid w:val="00BD73F4"/>
    <w:rsid w:val="00BD765B"/>
    <w:rsid w:val="00BD7881"/>
    <w:rsid w:val="00BD7A8A"/>
    <w:rsid w:val="00BD7AAA"/>
    <w:rsid w:val="00BD7E30"/>
    <w:rsid w:val="00BE05D7"/>
    <w:rsid w:val="00BE0AB7"/>
    <w:rsid w:val="00BE0E00"/>
    <w:rsid w:val="00BE0E0C"/>
    <w:rsid w:val="00BE1380"/>
    <w:rsid w:val="00BE157D"/>
    <w:rsid w:val="00BE1645"/>
    <w:rsid w:val="00BE18D1"/>
    <w:rsid w:val="00BE1CE6"/>
    <w:rsid w:val="00BE1E54"/>
    <w:rsid w:val="00BE2298"/>
    <w:rsid w:val="00BE244E"/>
    <w:rsid w:val="00BE26BD"/>
    <w:rsid w:val="00BE2815"/>
    <w:rsid w:val="00BE31AF"/>
    <w:rsid w:val="00BE3C43"/>
    <w:rsid w:val="00BE3E5C"/>
    <w:rsid w:val="00BE4687"/>
    <w:rsid w:val="00BE4692"/>
    <w:rsid w:val="00BE4CBE"/>
    <w:rsid w:val="00BE4D1A"/>
    <w:rsid w:val="00BE4E85"/>
    <w:rsid w:val="00BE5827"/>
    <w:rsid w:val="00BE59E1"/>
    <w:rsid w:val="00BE70E4"/>
    <w:rsid w:val="00BE7D7A"/>
    <w:rsid w:val="00BE7ECE"/>
    <w:rsid w:val="00BF007A"/>
    <w:rsid w:val="00BF0259"/>
    <w:rsid w:val="00BF027E"/>
    <w:rsid w:val="00BF02B6"/>
    <w:rsid w:val="00BF0F90"/>
    <w:rsid w:val="00BF153E"/>
    <w:rsid w:val="00BF1CA7"/>
    <w:rsid w:val="00BF1E20"/>
    <w:rsid w:val="00BF2278"/>
    <w:rsid w:val="00BF2DBD"/>
    <w:rsid w:val="00BF2FB8"/>
    <w:rsid w:val="00BF3241"/>
    <w:rsid w:val="00BF35A1"/>
    <w:rsid w:val="00BF35B2"/>
    <w:rsid w:val="00BF4313"/>
    <w:rsid w:val="00BF453B"/>
    <w:rsid w:val="00BF4F94"/>
    <w:rsid w:val="00BF5657"/>
    <w:rsid w:val="00BF576F"/>
    <w:rsid w:val="00BF5DAC"/>
    <w:rsid w:val="00BF650A"/>
    <w:rsid w:val="00BF65D9"/>
    <w:rsid w:val="00BF65E3"/>
    <w:rsid w:val="00BF701C"/>
    <w:rsid w:val="00BF70BE"/>
    <w:rsid w:val="00BF7657"/>
    <w:rsid w:val="00BF7790"/>
    <w:rsid w:val="00BF7A20"/>
    <w:rsid w:val="00BF7F83"/>
    <w:rsid w:val="00C005CD"/>
    <w:rsid w:val="00C0086E"/>
    <w:rsid w:val="00C00ABB"/>
    <w:rsid w:val="00C00E73"/>
    <w:rsid w:val="00C0168B"/>
    <w:rsid w:val="00C01BA4"/>
    <w:rsid w:val="00C01D93"/>
    <w:rsid w:val="00C02632"/>
    <w:rsid w:val="00C027D5"/>
    <w:rsid w:val="00C029EE"/>
    <w:rsid w:val="00C02C5B"/>
    <w:rsid w:val="00C02DA9"/>
    <w:rsid w:val="00C0339D"/>
    <w:rsid w:val="00C03443"/>
    <w:rsid w:val="00C03EA1"/>
    <w:rsid w:val="00C03F9C"/>
    <w:rsid w:val="00C0403D"/>
    <w:rsid w:val="00C04136"/>
    <w:rsid w:val="00C04183"/>
    <w:rsid w:val="00C04867"/>
    <w:rsid w:val="00C049C6"/>
    <w:rsid w:val="00C04B4D"/>
    <w:rsid w:val="00C0521E"/>
    <w:rsid w:val="00C05AB1"/>
    <w:rsid w:val="00C05B2C"/>
    <w:rsid w:val="00C06066"/>
    <w:rsid w:val="00C062E2"/>
    <w:rsid w:val="00C06D24"/>
    <w:rsid w:val="00C06E1E"/>
    <w:rsid w:val="00C06E99"/>
    <w:rsid w:val="00C0741E"/>
    <w:rsid w:val="00C075DD"/>
    <w:rsid w:val="00C078F6"/>
    <w:rsid w:val="00C07D68"/>
    <w:rsid w:val="00C07F96"/>
    <w:rsid w:val="00C10019"/>
    <w:rsid w:val="00C1052A"/>
    <w:rsid w:val="00C10621"/>
    <w:rsid w:val="00C10C08"/>
    <w:rsid w:val="00C10C67"/>
    <w:rsid w:val="00C10CF3"/>
    <w:rsid w:val="00C11215"/>
    <w:rsid w:val="00C112CA"/>
    <w:rsid w:val="00C11396"/>
    <w:rsid w:val="00C11867"/>
    <w:rsid w:val="00C118FE"/>
    <w:rsid w:val="00C11DBB"/>
    <w:rsid w:val="00C11EC9"/>
    <w:rsid w:val="00C11F77"/>
    <w:rsid w:val="00C123FA"/>
    <w:rsid w:val="00C12A70"/>
    <w:rsid w:val="00C12BFA"/>
    <w:rsid w:val="00C13350"/>
    <w:rsid w:val="00C1352A"/>
    <w:rsid w:val="00C1363B"/>
    <w:rsid w:val="00C13C0F"/>
    <w:rsid w:val="00C1402D"/>
    <w:rsid w:val="00C14271"/>
    <w:rsid w:val="00C14803"/>
    <w:rsid w:val="00C150FD"/>
    <w:rsid w:val="00C15108"/>
    <w:rsid w:val="00C15890"/>
    <w:rsid w:val="00C15C6B"/>
    <w:rsid w:val="00C15E36"/>
    <w:rsid w:val="00C15E8F"/>
    <w:rsid w:val="00C16348"/>
    <w:rsid w:val="00C16717"/>
    <w:rsid w:val="00C1694D"/>
    <w:rsid w:val="00C16AEB"/>
    <w:rsid w:val="00C16B63"/>
    <w:rsid w:val="00C16E14"/>
    <w:rsid w:val="00C172A5"/>
    <w:rsid w:val="00C173C2"/>
    <w:rsid w:val="00C17679"/>
    <w:rsid w:val="00C17921"/>
    <w:rsid w:val="00C17990"/>
    <w:rsid w:val="00C17C28"/>
    <w:rsid w:val="00C20106"/>
    <w:rsid w:val="00C20294"/>
    <w:rsid w:val="00C211B9"/>
    <w:rsid w:val="00C21625"/>
    <w:rsid w:val="00C217C8"/>
    <w:rsid w:val="00C21A63"/>
    <w:rsid w:val="00C22600"/>
    <w:rsid w:val="00C22FF5"/>
    <w:rsid w:val="00C234D4"/>
    <w:rsid w:val="00C238E0"/>
    <w:rsid w:val="00C23901"/>
    <w:rsid w:val="00C23D13"/>
    <w:rsid w:val="00C23DC5"/>
    <w:rsid w:val="00C2421B"/>
    <w:rsid w:val="00C24253"/>
    <w:rsid w:val="00C245F0"/>
    <w:rsid w:val="00C24B24"/>
    <w:rsid w:val="00C24BEA"/>
    <w:rsid w:val="00C251CF"/>
    <w:rsid w:val="00C256CB"/>
    <w:rsid w:val="00C25977"/>
    <w:rsid w:val="00C25C12"/>
    <w:rsid w:val="00C25E88"/>
    <w:rsid w:val="00C25F40"/>
    <w:rsid w:val="00C25F69"/>
    <w:rsid w:val="00C26437"/>
    <w:rsid w:val="00C26885"/>
    <w:rsid w:val="00C268A5"/>
    <w:rsid w:val="00C269EF"/>
    <w:rsid w:val="00C26B0B"/>
    <w:rsid w:val="00C278A4"/>
    <w:rsid w:val="00C27A0B"/>
    <w:rsid w:val="00C27DD0"/>
    <w:rsid w:val="00C27F56"/>
    <w:rsid w:val="00C30062"/>
    <w:rsid w:val="00C303C0"/>
    <w:rsid w:val="00C305AA"/>
    <w:rsid w:val="00C305FE"/>
    <w:rsid w:val="00C30A71"/>
    <w:rsid w:val="00C314DC"/>
    <w:rsid w:val="00C318B2"/>
    <w:rsid w:val="00C31909"/>
    <w:rsid w:val="00C3278D"/>
    <w:rsid w:val="00C33003"/>
    <w:rsid w:val="00C33C91"/>
    <w:rsid w:val="00C3468B"/>
    <w:rsid w:val="00C34891"/>
    <w:rsid w:val="00C348BF"/>
    <w:rsid w:val="00C34EF0"/>
    <w:rsid w:val="00C358C2"/>
    <w:rsid w:val="00C35C11"/>
    <w:rsid w:val="00C35DEF"/>
    <w:rsid w:val="00C360EB"/>
    <w:rsid w:val="00C36580"/>
    <w:rsid w:val="00C369FF"/>
    <w:rsid w:val="00C36A3E"/>
    <w:rsid w:val="00C36B9E"/>
    <w:rsid w:val="00C36EC0"/>
    <w:rsid w:val="00C371BC"/>
    <w:rsid w:val="00C37202"/>
    <w:rsid w:val="00C37FC0"/>
    <w:rsid w:val="00C40557"/>
    <w:rsid w:val="00C40E3A"/>
    <w:rsid w:val="00C40F25"/>
    <w:rsid w:val="00C41159"/>
    <w:rsid w:val="00C41474"/>
    <w:rsid w:val="00C41FC2"/>
    <w:rsid w:val="00C42156"/>
    <w:rsid w:val="00C42B54"/>
    <w:rsid w:val="00C42EF5"/>
    <w:rsid w:val="00C4316C"/>
    <w:rsid w:val="00C43702"/>
    <w:rsid w:val="00C43BC6"/>
    <w:rsid w:val="00C440A8"/>
    <w:rsid w:val="00C44115"/>
    <w:rsid w:val="00C446B8"/>
    <w:rsid w:val="00C44D39"/>
    <w:rsid w:val="00C44DDA"/>
    <w:rsid w:val="00C4564E"/>
    <w:rsid w:val="00C4579C"/>
    <w:rsid w:val="00C463BF"/>
    <w:rsid w:val="00C46823"/>
    <w:rsid w:val="00C46841"/>
    <w:rsid w:val="00C470B1"/>
    <w:rsid w:val="00C472B9"/>
    <w:rsid w:val="00C47457"/>
    <w:rsid w:val="00C475C0"/>
    <w:rsid w:val="00C47806"/>
    <w:rsid w:val="00C47969"/>
    <w:rsid w:val="00C47F23"/>
    <w:rsid w:val="00C50BFF"/>
    <w:rsid w:val="00C514FF"/>
    <w:rsid w:val="00C51689"/>
    <w:rsid w:val="00C51BB1"/>
    <w:rsid w:val="00C51D0C"/>
    <w:rsid w:val="00C53C88"/>
    <w:rsid w:val="00C549D9"/>
    <w:rsid w:val="00C55004"/>
    <w:rsid w:val="00C55398"/>
    <w:rsid w:val="00C553A7"/>
    <w:rsid w:val="00C55528"/>
    <w:rsid w:val="00C55ADF"/>
    <w:rsid w:val="00C55B10"/>
    <w:rsid w:val="00C55B66"/>
    <w:rsid w:val="00C55BEC"/>
    <w:rsid w:val="00C55F96"/>
    <w:rsid w:val="00C56620"/>
    <w:rsid w:val="00C567D0"/>
    <w:rsid w:val="00C56CF2"/>
    <w:rsid w:val="00C56EA8"/>
    <w:rsid w:val="00C56EF4"/>
    <w:rsid w:val="00C5726F"/>
    <w:rsid w:val="00C57600"/>
    <w:rsid w:val="00C57B69"/>
    <w:rsid w:val="00C6024C"/>
    <w:rsid w:val="00C60832"/>
    <w:rsid w:val="00C60DF3"/>
    <w:rsid w:val="00C60EB2"/>
    <w:rsid w:val="00C61345"/>
    <w:rsid w:val="00C6165F"/>
    <w:rsid w:val="00C61AC9"/>
    <w:rsid w:val="00C61C7E"/>
    <w:rsid w:val="00C61F75"/>
    <w:rsid w:val="00C623C8"/>
    <w:rsid w:val="00C62841"/>
    <w:rsid w:val="00C62848"/>
    <w:rsid w:val="00C629CF"/>
    <w:rsid w:val="00C62A28"/>
    <w:rsid w:val="00C6367F"/>
    <w:rsid w:val="00C63738"/>
    <w:rsid w:val="00C63E20"/>
    <w:rsid w:val="00C63E9A"/>
    <w:rsid w:val="00C63FA7"/>
    <w:rsid w:val="00C641A9"/>
    <w:rsid w:val="00C642C1"/>
    <w:rsid w:val="00C65008"/>
    <w:rsid w:val="00C65852"/>
    <w:rsid w:val="00C65BE5"/>
    <w:rsid w:val="00C65D43"/>
    <w:rsid w:val="00C660E7"/>
    <w:rsid w:val="00C665FC"/>
    <w:rsid w:val="00C66971"/>
    <w:rsid w:val="00C66D03"/>
    <w:rsid w:val="00C7055C"/>
    <w:rsid w:val="00C707F9"/>
    <w:rsid w:val="00C71389"/>
    <w:rsid w:val="00C72293"/>
    <w:rsid w:val="00C726F7"/>
    <w:rsid w:val="00C72971"/>
    <w:rsid w:val="00C737F8"/>
    <w:rsid w:val="00C74AA3"/>
    <w:rsid w:val="00C74F6C"/>
    <w:rsid w:val="00C74F76"/>
    <w:rsid w:val="00C74FB8"/>
    <w:rsid w:val="00C74FE8"/>
    <w:rsid w:val="00C75231"/>
    <w:rsid w:val="00C7537A"/>
    <w:rsid w:val="00C753FA"/>
    <w:rsid w:val="00C755F6"/>
    <w:rsid w:val="00C75C2B"/>
    <w:rsid w:val="00C75D0E"/>
    <w:rsid w:val="00C75DAC"/>
    <w:rsid w:val="00C75E46"/>
    <w:rsid w:val="00C7600A"/>
    <w:rsid w:val="00C76061"/>
    <w:rsid w:val="00C76324"/>
    <w:rsid w:val="00C76379"/>
    <w:rsid w:val="00C7704C"/>
    <w:rsid w:val="00C7739A"/>
    <w:rsid w:val="00C77D96"/>
    <w:rsid w:val="00C800C6"/>
    <w:rsid w:val="00C80116"/>
    <w:rsid w:val="00C806A3"/>
    <w:rsid w:val="00C80CA8"/>
    <w:rsid w:val="00C80CCE"/>
    <w:rsid w:val="00C80FFA"/>
    <w:rsid w:val="00C81035"/>
    <w:rsid w:val="00C81D27"/>
    <w:rsid w:val="00C81E73"/>
    <w:rsid w:val="00C82589"/>
    <w:rsid w:val="00C825D0"/>
    <w:rsid w:val="00C82636"/>
    <w:rsid w:val="00C829FC"/>
    <w:rsid w:val="00C82CC7"/>
    <w:rsid w:val="00C842FC"/>
    <w:rsid w:val="00C84389"/>
    <w:rsid w:val="00C84566"/>
    <w:rsid w:val="00C847A5"/>
    <w:rsid w:val="00C85085"/>
    <w:rsid w:val="00C859D7"/>
    <w:rsid w:val="00C8678E"/>
    <w:rsid w:val="00C86F91"/>
    <w:rsid w:val="00C8702F"/>
    <w:rsid w:val="00C8758C"/>
    <w:rsid w:val="00C87A22"/>
    <w:rsid w:val="00C87ADF"/>
    <w:rsid w:val="00C87B38"/>
    <w:rsid w:val="00C87E69"/>
    <w:rsid w:val="00C90AB0"/>
    <w:rsid w:val="00C90DE9"/>
    <w:rsid w:val="00C90FC1"/>
    <w:rsid w:val="00C91C28"/>
    <w:rsid w:val="00C91DC7"/>
    <w:rsid w:val="00C921E9"/>
    <w:rsid w:val="00C92640"/>
    <w:rsid w:val="00C92938"/>
    <w:rsid w:val="00C92991"/>
    <w:rsid w:val="00C92A70"/>
    <w:rsid w:val="00C92BC7"/>
    <w:rsid w:val="00C92F2C"/>
    <w:rsid w:val="00C93525"/>
    <w:rsid w:val="00C9371A"/>
    <w:rsid w:val="00C93C62"/>
    <w:rsid w:val="00C93F76"/>
    <w:rsid w:val="00C947D7"/>
    <w:rsid w:val="00C94D0B"/>
    <w:rsid w:val="00C94DDE"/>
    <w:rsid w:val="00C954C9"/>
    <w:rsid w:val="00C955AB"/>
    <w:rsid w:val="00C95837"/>
    <w:rsid w:val="00C95ED4"/>
    <w:rsid w:val="00C95FC4"/>
    <w:rsid w:val="00C96484"/>
    <w:rsid w:val="00C96688"/>
    <w:rsid w:val="00C96E3B"/>
    <w:rsid w:val="00C977B5"/>
    <w:rsid w:val="00C97B49"/>
    <w:rsid w:val="00C97EB9"/>
    <w:rsid w:val="00CA00E9"/>
    <w:rsid w:val="00CA034E"/>
    <w:rsid w:val="00CA054B"/>
    <w:rsid w:val="00CA0B9B"/>
    <w:rsid w:val="00CA0C12"/>
    <w:rsid w:val="00CA1274"/>
    <w:rsid w:val="00CA197C"/>
    <w:rsid w:val="00CA2139"/>
    <w:rsid w:val="00CA2D86"/>
    <w:rsid w:val="00CA2E12"/>
    <w:rsid w:val="00CA2EA5"/>
    <w:rsid w:val="00CA3146"/>
    <w:rsid w:val="00CA34C6"/>
    <w:rsid w:val="00CA383F"/>
    <w:rsid w:val="00CA3F6B"/>
    <w:rsid w:val="00CA44D5"/>
    <w:rsid w:val="00CA511C"/>
    <w:rsid w:val="00CA534C"/>
    <w:rsid w:val="00CA58EA"/>
    <w:rsid w:val="00CA6471"/>
    <w:rsid w:val="00CA6B1D"/>
    <w:rsid w:val="00CA7564"/>
    <w:rsid w:val="00CA77C6"/>
    <w:rsid w:val="00CA7A98"/>
    <w:rsid w:val="00CA7BF2"/>
    <w:rsid w:val="00CA7E40"/>
    <w:rsid w:val="00CB00C2"/>
    <w:rsid w:val="00CB0A4A"/>
    <w:rsid w:val="00CB0B79"/>
    <w:rsid w:val="00CB0C90"/>
    <w:rsid w:val="00CB14B2"/>
    <w:rsid w:val="00CB329C"/>
    <w:rsid w:val="00CB3658"/>
    <w:rsid w:val="00CB3E50"/>
    <w:rsid w:val="00CB4207"/>
    <w:rsid w:val="00CB425A"/>
    <w:rsid w:val="00CB43EE"/>
    <w:rsid w:val="00CB4451"/>
    <w:rsid w:val="00CB503D"/>
    <w:rsid w:val="00CB549F"/>
    <w:rsid w:val="00CB57A5"/>
    <w:rsid w:val="00CB5991"/>
    <w:rsid w:val="00CB5AE1"/>
    <w:rsid w:val="00CB6092"/>
    <w:rsid w:val="00CB60C2"/>
    <w:rsid w:val="00CB6C54"/>
    <w:rsid w:val="00CB7189"/>
    <w:rsid w:val="00CB733A"/>
    <w:rsid w:val="00CB78EF"/>
    <w:rsid w:val="00CC000A"/>
    <w:rsid w:val="00CC02F3"/>
    <w:rsid w:val="00CC0B1D"/>
    <w:rsid w:val="00CC0E8E"/>
    <w:rsid w:val="00CC144E"/>
    <w:rsid w:val="00CC1543"/>
    <w:rsid w:val="00CC1625"/>
    <w:rsid w:val="00CC1883"/>
    <w:rsid w:val="00CC197A"/>
    <w:rsid w:val="00CC2057"/>
    <w:rsid w:val="00CC2481"/>
    <w:rsid w:val="00CC28A8"/>
    <w:rsid w:val="00CC2B45"/>
    <w:rsid w:val="00CC2BA6"/>
    <w:rsid w:val="00CC2DAC"/>
    <w:rsid w:val="00CC3526"/>
    <w:rsid w:val="00CC3790"/>
    <w:rsid w:val="00CC37D0"/>
    <w:rsid w:val="00CC37EE"/>
    <w:rsid w:val="00CC3942"/>
    <w:rsid w:val="00CC3E40"/>
    <w:rsid w:val="00CC3F8C"/>
    <w:rsid w:val="00CC4276"/>
    <w:rsid w:val="00CC471C"/>
    <w:rsid w:val="00CC4731"/>
    <w:rsid w:val="00CC4821"/>
    <w:rsid w:val="00CC49F3"/>
    <w:rsid w:val="00CC4A4B"/>
    <w:rsid w:val="00CC54A2"/>
    <w:rsid w:val="00CC54CA"/>
    <w:rsid w:val="00CC5538"/>
    <w:rsid w:val="00CC55DA"/>
    <w:rsid w:val="00CC5688"/>
    <w:rsid w:val="00CC586B"/>
    <w:rsid w:val="00CC63F7"/>
    <w:rsid w:val="00CC64CC"/>
    <w:rsid w:val="00CC6817"/>
    <w:rsid w:val="00CC6E07"/>
    <w:rsid w:val="00CC6FC6"/>
    <w:rsid w:val="00CC7A10"/>
    <w:rsid w:val="00CC7CB8"/>
    <w:rsid w:val="00CC7EAB"/>
    <w:rsid w:val="00CD00E9"/>
    <w:rsid w:val="00CD019A"/>
    <w:rsid w:val="00CD0856"/>
    <w:rsid w:val="00CD099F"/>
    <w:rsid w:val="00CD0E78"/>
    <w:rsid w:val="00CD13AA"/>
    <w:rsid w:val="00CD1522"/>
    <w:rsid w:val="00CD2587"/>
    <w:rsid w:val="00CD282E"/>
    <w:rsid w:val="00CD29B6"/>
    <w:rsid w:val="00CD29DB"/>
    <w:rsid w:val="00CD2C71"/>
    <w:rsid w:val="00CD30C9"/>
    <w:rsid w:val="00CD31EC"/>
    <w:rsid w:val="00CD3272"/>
    <w:rsid w:val="00CD3820"/>
    <w:rsid w:val="00CD3898"/>
    <w:rsid w:val="00CD3EF8"/>
    <w:rsid w:val="00CD4A20"/>
    <w:rsid w:val="00CD5250"/>
    <w:rsid w:val="00CD553F"/>
    <w:rsid w:val="00CD55D4"/>
    <w:rsid w:val="00CD5894"/>
    <w:rsid w:val="00CD5BA9"/>
    <w:rsid w:val="00CD63C4"/>
    <w:rsid w:val="00CD65EB"/>
    <w:rsid w:val="00CD6856"/>
    <w:rsid w:val="00CD6BA9"/>
    <w:rsid w:val="00CD6DE1"/>
    <w:rsid w:val="00CD742A"/>
    <w:rsid w:val="00CD7867"/>
    <w:rsid w:val="00CD7EAD"/>
    <w:rsid w:val="00CD7F58"/>
    <w:rsid w:val="00CE03A2"/>
    <w:rsid w:val="00CE04E5"/>
    <w:rsid w:val="00CE0542"/>
    <w:rsid w:val="00CE0A7D"/>
    <w:rsid w:val="00CE18D8"/>
    <w:rsid w:val="00CE210A"/>
    <w:rsid w:val="00CE22B8"/>
    <w:rsid w:val="00CE24D8"/>
    <w:rsid w:val="00CE2AE3"/>
    <w:rsid w:val="00CE2D03"/>
    <w:rsid w:val="00CE32F9"/>
    <w:rsid w:val="00CE3904"/>
    <w:rsid w:val="00CE3AA2"/>
    <w:rsid w:val="00CE3B8E"/>
    <w:rsid w:val="00CE3D05"/>
    <w:rsid w:val="00CE4591"/>
    <w:rsid w:val="00CE4A48"/>
    <w:rsid w:val="00CE4C57"/>
    <w:rsid w:val="00CE4E09"/>
    <w:rsid w:val="00CE4E1B"/>
    <w:rsid w:val="00CE50A3"/>
    <w:rsid w:val="00CE52E1"/>
    <w:rsid w:val="00CE55F0"/>
    <w:rsid w:val="00CE59C1"/>
    <w:rsid w:val="00CE5EC6"/>
    <w:rsid w:val="00CE670C"/>
    <w:rsid w:val="00CE6BF4"/>
    <w:rsid w:val="00CE6E01"/>
    <w:rsid w:val="00CE72E7"/>
    <w:rsid w:val="00CE7E21"/>
    <w:rsid w:val="00CE7E5B"/>
    <w:rsid w:val="00CF02BA"/>
    <w:rsid w:val="00CF0631"/>
    <w:rsid w:val="00CF1078"/>
    <w:rsid w:val="00CF11B0"/>
    <w:rsid w:val="00CF136B"/>
    <w:rsid w:val="00CF1BF7"/>
    <w:rsid w:val="00CF26B2"/>
    <w:rsid w:val="00CF26CB"/>
    <w:rsid w:val="00CF2758"/>
    <w:rsid w:val="00CF2D35"/>
    <w:rsid w:val="00CF2E9D"/>
    <w:rsid w:val="00CF2EEB"/>
    <w:rsid w:val="00CF3F6F"/>
    <w:rsid w:val="00CF3FB5"/>
    <w:rsid w:val="00CF4266"/>
    <w:rsid w:val="00CF4303"/>
    <w:rsid w:val="00CF43D1"/>
    <w:rsid w:val="00CF43D7"/>
    <w:rsid w:val="00CF44A0"/>
    <w:rsid w:val="00CF47AF"/>
    <w:rsid w:val="00CF48CA"/>
    <w:rsid w:val="00CF5471"/>
    <w:rsid w:val="00CF55B7"/>
    <w:rsid w:val="00CF5636"/>
    <w:rsid w:val="00CF5A07"/>
    <w:rsid w:val="00CF5CEB"/>
    <w:rsid w:val="00CF5E4C"/>
    <w:rsid w:val="00CF5FE4"/>
    <w:rsid w:val="00CF6670"/>
    <w:rsid w:val="00CF68C5"/>
    <w:rsid w:val="00CF707D"/>
    <w:rsid w:val="00D002AD"/>
    <w:rsid w:val="00D0080E"/>
    <w:rsid w:val="00D00A1A"/>
    <w:rsid w:val="00D00AEB"/>
    <w:rsid w:val="00D00D22"/>
    <w:rsid w:val="00D01438"/>
    <w:rsid w:val="00D016B0"/>
    <w:rsid w:val="00D01A90"/>
    <w:rsid w:val="00D01B55"/>
    <w:rsid w:val="00D02097"/>
    <w:rsid w:val="00D02131"/>
    <w:rsid w:val="00D023FF"/>
    <w:rsid w:val="00D0257D"/>
    <w:rsid w:val="00D027EF"/>
    <w:rsid w:val="00D02913"/>
    <w:rsid w:val="00D0305B"/>
    <w:rsid w:val="00D038EA"/>
    <w:rsid w:val="00D039E7"/>
    <w:rsid w:val="00D03B37"/>
    <w:rsid w:val="00D03E9B"/>
    <w:rsid w:val="00D041D8"/>
    <w:rsid w:val="00D044B5"/>
    <w:rsid w:val="00D044C5"/>
    <w:rsid w:val="00D0453B"/>
    <w:rsid w:val="00D04659"/>
    <w:rsid w:val="00D048EB"/>
    <w:rsid w:val="00D056F1"/>
    <w:rsid w:val="00D05E60"/>
    <w:rsid w:val="00D0616C"/>
    <w:rsid w:val="00D061DF"/>
    <w:rsid w:val="00D0666F"/>
    <w:rsid w:val="00D06933"/>
    <w:rsid w:val="00D06B18"/>
    <w:rsid w:val="00D0716B"/>
    <w:rsid w:val="00D073FC"/>
    <w:rsid w:val="00D07D2C"/>
    <w:rsid w:val="00D07EA8"/>
    <w:rsid w:val="00D1014D"/>
    <w:rsid w:val="00D10316"/>
    <w:rsid w:val="00D103D8"/>
    <w:rsid w:val="00D118D5"/>
    <w:rsid w:val="00D11D25"/>
    <w:rsid w:val="00D11D80"/>
    <w:rsid w:val="00D123D3"/>
    <w:rsid w:val="00D12683"/>
    <w:rsid w:val="00D128FA"/>
    <w:rsid w:val="00D12B0C"/>
    <w:rsid w:val="00D12E58"/>
    <w:rsid w:val="00D1311F"/>
    <w:rsid w:val="00D1341A"/>
    <w:rsid w:val="00D13549"/>
    <w:rsid w:val="00D13DFC"/>
    <w:rsid w:val="00D13E9A"/>
    <w:rsid w:val="00D1421E"/>
    <w:rsid w:val="00D142DD"/>
    <w:rsid w:val="00D14673"/>
    <w:rsid w:val="00D14D6D"/>
    <w:rsid w:val="00D14F28"/>
    <w:rsid w:val="00D14F81"/>
    <w:rsid w:val="00D1539F"/>
    <w:rsid w:val="00D15676"/>
    <w:rsid w:val="00D15903"/>
    <w:rsid w:val="00D15AF4"/>
    <w:rsid w:val="00D15E51"/>
    <w:rsid w:val="00D170E2"/>
    <w:rsid w:val="00D17B3B"/>
    <w:rsid w:val="00D17E15"/>
    <w:rsid w:val="00D17E29"/>
    <w:rsid w:val="00D204A4"/>
    <w:rsid w:val="00D205A0"/>
    <w:rsid w:val="00D2088F"/>
    <w:rsid w:val="00D20B8F"/>
    <w:rsid w:val="00D20ECF"/>
    <w:rsid w:val="00D20EDC"/>
    <w:rsid w:val="00D21469"/>
    <w:rsid w:val="00D216CD"/>
    <w:rsid w:val="00D21D39"/>
    <w:rsid w:val="00D21FFE"/>
    <w:rsid w:val="00D22367"/>
    <w:rsid w:val="00D2254F"/>
    <w:rsid w:val="00D22722"/>
    <w:rsid w:val="00D23595"/>
    <w:rsid w:val="00D236CB"/>
    <w:rsid w:val="00D23B4B"/>
    <w:rsid w:val="00D24714"/>
    <w:rsid w:val="00D24D05"/>
    <w:rsid w:val="00D24E37"/>
    <w:rsid w:val="00D24FEE"/>
    <w:rsid w:val="00D2660E"/>
    <w:rsid w:val="00D26ECA"/>
    <w:rsid w:val="00D276F6"/>
    <w:rsid w:val="00D278AE"/>
    <w:rsid w:val="00D27C05"/>
    <w:rsid w:val="00D30188"/>
    <w:rsid w:val="00D302A0"/>
    <w:rsid w:val="00D3061B"/>
    <w:rsid w:val="00D30707"/>
    <w:rsid w:val="00D30ADA"/>
    <w:rsid w:val="00D30BD3"/>
    <w:rsid w:val="00D30F9F"/>
    <w:rsid w:val="00D31236"/>
    <w:rsid w:val="00D318F0"/>
    <w:rsid w:val="00D31E4E"/>
    <w:rsid w:val="00D3243B"/>
    <w:rsid w:val="00D32EB5"/>
    <w:rsid w:val="00D339B0"/>
    <w:rsid w:val="00D33A9C"/>
    <w:rsid w:val="00D33BD4"/>
    <w:rsid w:val="00D340C9"/>
    <w:rsid w:val="00D34415"/>
    <w:rsid w:val="00D346BF"/>
    <w:rsid w:val="00D348B1"/>
    <w:rsid w:val="00D34EC7"/>
    <w:rsid w:val="00D34F8B"/>
    <w:rsid w:val="00D35517"/>
    <w:rsid w:val="00D35802"/>
    <w:rsid w:val="00D35A28"/>
    <w:rsid w:val="00D35B03"/>
    <w:rsid w:val="00D35C1A"/>
    <w:rsid w:val="00D35CBB"/>
    <w:rsid w:val="00D36319"/>
    <w:rsid w:val="00D3634F"/>
    <w:rsid w:val="00D3639E"/>
    <w:rsid w:val="00D36898"/>
    <w:rsid w:val="00D36E6B"/>
    <w:rsid w:val="00D36E99"/>
    <w:rsid w:val="00D37F80"/>
    <w:rsid w:val="00D40060"/>
    <w:rsid w:val="00D40516"/>
    <w:rsid w:val="00D40629"/>
    <w:rsid w:val="00D40F01"/>
    <w:rsid w:val="00D40F35"/>
    <w:rsid w:val="00D4172E"/>
    <w:rsid w:val="00D41B84"/>
    <w:rsid w:val="00D41ECE"/>
    <w:rsid w:val="00D41F2E"/>
    <w:rsid w:val="00D4206F"/>
    <w:rsid w:val="00D42463"/>
    <w:rsid w:val="00D42D44"/>
    <w:rsid w:val="00D42DBA"/>
    <w:rsid w:val="00D42DC0"/>
    <w:rsid w:val="00D434FC"/>
    <w:rsid w:val="00D43A4A"/>
    <w:rsid w:val="00D43ED8"/>
    <w:rsid w:val="00D4406B"/>
    <w:rsid w:val="00D441B0"/>
    <w:rsid w:val="00D4434A"/>
    <w:rsid w:val="00D4474E"/>
    <w:rsid w:val="00D447ED"/>
    <w:rsid w:val="00D44CDC"/>
    <w:rsid w:val="00D45543"/>
    <w:rsid w:val="00D45E5F"/>
    <w:rsid w:val="00D463FA"/>
    <w:rsid w:val="00D46AC2"/>
    <w:rsid w:val="00D46BE3"/>
    <w:rsid w:val="00D46CC7"/>
    <w:rsid w:val="00D470B7"/>
    <w:rsid w:val="00D47810"/>
    <w:rsid w:val="00D47C63"/>
    <w:rsid w:val="00D501D2"/>
    <w:rsid w:val="00D504A8"/>
    <w:rsid w:val="00D50582"/>
    <w:rsid w:val="00D5094D"/>
    <w:rsid w:val="00D50C7D"/>
    <w:rsid w:val="00D50FA2"/>
    <w:rsid w:val="00D512E2"/>
    <w:rsid w:val="00D5145B"/>
    <w:rsid w:val="00D5191C"/>
    <w:rsid w:val="00D51A3E"/>
    <w:rsid w:val="00D51A48"/>
    <w:rsid w:val="00D5229C"/>
    <w:rsid w:val="00D52AFD"/>
    <w:rsid w:val="00D52CEB"/>
    <w:rsid w:val="00D53D4D"/>
    <w:rsid w:val="00D53F05"/>
    <w:rsid w:val="00D5426C"/>
    <w:rsid w:val="00D543D8"/>
    <w:rsid w:val="00D54B61"/>
    <w:rsid w:val="00D54E11"/>
    <w:rsid w:val="00D550A1"/>
    <w:rsid w:val="00D558C7"/>
    <w:rsid w:val="00D55910"/>
    <w:rsid w:val="00D565E8"/>
    <w:rsid w:val="00D56E19"/>
    <w:rsid w:val="00D57091"/>
    <w:rsid w:val="00D5714C"/>
    <w:rsid w:val="00D571B8"/>
    <w:rsid w:val="00D574B6"/>
    <w:rsid w:val="00D57ACA"/>
    <w:rsid w:val="00D57ACE"/>
    <w:rsid w:val="00D600EA"/>
    <w:rsid w:val="00D60481"/>
    <w:rsid w:val="00D60AD4"/>
    <w:rsid w:val="00D60F62"/>
    <w:rsid w:val="00D61036"/>
    <w:rsid w:val="00D6278A"/>
    <w:rsid w:val="00D62EB3"/>
    <w:rsid w:val="00D62FAA"/>
    <w:rsid w:val="00D63149"/>
    <w:rsid w:val="00D631E3"/>
    <w:rsid w:val="00D6393B"/>
    <w:rsid w:val="00D63AC4"/>
    <w:rsid w:val="00D63CB2"/>
    <w:rsid w:val="00D63D10"/>
    <w:rsid w:val="00D63DEA"/>
    <w:rsid w:val="00D63F6E"/>
    <w:rsid w:val="00D64197"/>
    <w:rsid w:val="00D6437F"/>
    <w:rsid w:val="00D6508A"/>
    <w:rsid w:val="00D656E9"/>
    <w:rsid w:val="00D6581D"/>
    <w:rsid w:val="00D65DF0"/>
    <w:rsid w:val="00D666AF"/>
    <w:rsid w:val="00D6692B"/>
    <w:rsid w:val="00D66CFD"/>
    <w:rsid w:val="00D67526"/>
    <w:rsid w:val="00D675B3"/>
    <w:rsid w:val="00D678D3"/>
    <w:rsid w:val="00D67CC1"/>
    <w:rsid w:val="00D70058"/>
    <w:rsid w:val="00D70B70"/>
    <w:rsid w:val="00D70F0D"/>
    <w:rsid w:val="00D711A3"/>
    <w:rsid w:val="00D71BC4"/>
    <w:rsid w:val="00D71D6D"/>
    <w:rsid w:val="00D72170"/>
    <w:rsid w:val="00D7254D"/>
    <w:rsid w:val="00D73439"/>
    <w:rsid w:val="00D7388B"/>
    <w:rsid w:val="00D738D0"/>
    <w:rsid w:val="00D73B00"/>
    <w:rsid w:val="00D74775"/>
    <w:rsid w:val="00D74E45"/>
    <w:rsid w:val="00D75581"/>
    <w:rsid w:val="00D759F4"/>
    <w:rsid w:val="00D77664"/>
    <w:rsid w:val="00D777CB"/>
    <w:rsid w:val="00D806C7"/>
    <w:rsid w:val="00D80723"/>
    <w:rsid w:val="00D8081C"/>
    <w:rsid w:val="00D80E34"/>
    <w:rsid w:val="00D80EF7"/>
    <w:rsid w:val="00D81867"/>
    <w:rsid w:val="00D818D7"/>
    <w:rsid w:val="00D81A85"/>
    <w:rsid w:val="00D82454"/>
    <w:rsid w:val="00D825C9"/>
    <w:rsid w:val="00D828C2"/>
    <w:rsid w:val="00D829A5"/>
    <w:rsid w:val="00D830E3"/>
    <w:rsid w:val="00D83107"/>
    <w:rsid w:val="00D83649"/>
    <w:rsid w:val="00D8368E"/>
    <w:rsid w:val="00D836C4"/>
    <w:rsid w:val="00D83CA6"/>
    <w:rsid w:val="00D83E10"/>
    <w:rsid w:val="00D83E97"/>
    <w:rsid w:val="00D8439A"/>
    <w:rsid w:val="00D84734"/>
    <w:rsid w:val="00D84742"/>
    <w:rsid w:val="00D849C3"/>
    <w:rsid w:val="00D849C7"/>
    <w:rsid w:val="00D84D16"/>
    <w:rsid w:val="00D84FCC"/>
    <w:rsid w:val="00D8550D"/>
    <w:rsid w:val="00D85785"/>
    <w:rsid w:val="00D86188"/>
    <w:rsid w:val="00D87226"/>
    <w:rsid w:val="00D874A0"/>
    <w:rsid w:val="00D87553"/>
    <w:rsid w:val="00D87768"/>
    <w:rsid w:val="00D87D9F"/>
    <w:rsid w:val="00D904E8"/>
    <w:rsid w:val="00D90583"/>
    <w:rsid w:val="00D90AC7"/>
    <w:rsid w:val="00D90D88"/>
    <w:rsid w:val="00D90D9D"/>
    <w:rsid w:val="00D914EB"/>
    <w:rsid w:val="00D9151F"/>
    <w:rsid w:val="00D918B4"/>
    <w:rsid w:val="00D91BCA"/>
    <w:rsid w:val="00D91C88"/>
    <w:rsid w:val="00D92D90"/>
    <w:rsid w:val="00D92ED0"/>
    <w:rsid w:val="00D93EC0"/>
    <w:rsid w:val="00D93FE2"/>
    <w:rsid w:val="00D95785"/>
    <w:rsid w:val="00D95AC2"/>
    <w:rsid w:val="00D95D67"/>
    <w:rsid w:val="00D9624B"/>
    <w:rsid w:val="00D96BE7"/>
    <w:rsid w:val="00D96DDA"/>
    <w:rsid w:val="00DA0168"/>
    <w:rsid w:val="00DA0B7B"/>
    <w:rsid w:val="00DA18CA"/>
    <w:rsid w:val="00DA1A44"/>
    <w:rsid w:val="00DA2289"/>
    <w:rsid w:val="00DA234A"/>
    <w:rsid w:val="00DA2FCA"/>
    <w:rsid w:val="00DA31F3"/>
    <w:rsid w:val="00DA3CC2"/>
    <w:rsid w:val="00DA3F17"/>
    <w:rsid w:val="00DA515B"/>
    <w:rsid w:val="00DA554B"/>
    <w:rsid w:val="00DA5645"/>
    <w:rsid w:val="00DA6131"/>
    <w:rsid w:val="00DA6587"/>
    <w:rsid w:val="00DA66B6"/>
    <w:rsid w:val="00DA6830"/>
    <w:rsid w:val="00DA6DB3"/>
    <w:rsid w:val="00DA7B8B"/>
    <w:rsid w:val="00DA7BAB"/>
    <w:rsid w:val="00DA7E19"/>
    <w:rsid w:val="00DB000B"/>
    <w:rsid w:val="00DB07A6"/>
    <w:rsid w:val="00DB088A"/>
    <w:rsid w:val="00DB0DBE"/>
    <w:rsid w:val="00DB10B3"/>
    <w:rsid w:val="00DB1385"/>
    <w:rsid w:val="00DB145C"/>
    <w:rsid w:val="00DB1530"/>
    <w:rsid w:val="00DB1821"/>
    <w:rsid w:val="00DB22C8"/>
    <w:rsid w:val="00DB2A3E"/>
    <w:rsid w:val="00DB2A76"/>
    <w:rsid w:val="00DB2FE2"/>
    <w:rsid w:val="00DB39CD"/>
    <w:rsid w:val="00DB39FD"/>
    <w:rsid w:val="00DB3E68"/>
    <w:rsid w:val="00DB4201"/>
    <w:rsid w:val="00DB4602"/>
    <w:rsid w:val="00DB4AEE"/>
    <w:rsid w:val="00DB4F32"/>
    <w:rsid w:val="00DB52FB"/>
    <w:rsid w:val="00DB54B3"/>
    <w:rsid w:val="00DB565F"/>
    <w:rsid w:val="00DB68C9"/>
    <w:rsid w:val="00DB70E5"/>
    <w:rsid w:val="00DB72E0"/>
    <w:rsid w:val="00DB7C0A"/>
    <w:rsid w:val="00DB7F89"/>
    <w:rsid w:val="00DC0439"/>
    <w:rsid w:val="00DC07DD"/>
    <w:rsid w:val="00DC0864"/>
    <w:rsid w:val="00DC0EB6"/>
    <w:rsid w:val="00DC1A81"/>
    <w:rsid w:val="00DC2923"/>
    <w:rsid w:val="00DC2C8F"/>
    <w:rsid w:val="00DC310A"/>
    <w:rsid w:val="00DC3199"/>
    <w:rsid w:val="00DC3BE2"/>
    <w:rsid w:val="00DC46B8"/>
    <w:rsid w:val="00DC4E2D"/>
    <w:rsid w:val="00DC4EB0"/>
    <w:rsid w:val="00DC4FF7"/>
    <w:rsid w:val="00DC534B"/>
    <w:rsid w:val="00DC5673"/>
    <w:rsid w:val="00DC5907"/>
    <w:rsid w:val="00DC5B42"/>
    <w:rsid w:val="00DC6BAB"/>
    <w:rsid w:val="00DC7050"/>
    <w:rsid w:val="00DC74A1"/>
    <w:rsid w:val="00DC7981"/>
    <w:rsid w:val="00DC7E2F"/>
    <w:rsid w:val="00DC7E75"/>
    <w:rsid w:val="00DD0D0C"/>
    <w:rsid w:val="00DD0D2F"/>
    <w:rsid w:val="00DD0E9E"/>
    <w:rsid w:val="00DD14F5"/>
    <w:rsid w:val="00DD179F"/>
    <w:rsid w:val="00DD1A2A"/>
    <w:rsid w:val="00DD22DB"/>
    <w:rsid w:val="00DD2845"/>
    <w:rsid w:val="00DD2AEC"/>
    <w:rsid w:val="00DD2B72"/>
    <w:rsid w:val="00DD2F76"/>
    <w:rsid w:val="00DD3512"/>
    <w:rsid w:val="00DD3B6E"/>
    <w:rsid w:val="00DD3B70"/>
    <w:rsid w:val="00DD4250"/>
    <w:rsid w:val="00DD4FD4"/>
    <w:rsid w:val="00DD515A"/>
    <w:rsid w:val="00DD5489"/>
    <w:rsid w:val="00DD56C9"/>
    <w:rsid w:val="00DD5828"/>
    <w:rsid w:val="00DD5877"/>
    <w:rsid w:val="00DD5BE8"/>
    <w:rsid w:val="00DD60F1"/>
    <w:rsid w:val="00DD6479"/>
    <w:rsid w:val="00DD6604"/>
    <w:rsid w:val="00DD689A"/>
    <w:rsid w:val="00DD6929"/>
    <w:rsid w:val="00DD7500"/>
    <w:rsid w:val="00DD75AF"/>
    <w:rsid w:val="00DD7B85"/>
    <w:rsid w:val="00DD7D22"/>
    <w:rsid w:val="00DD7D82"/>
    <w:rsid w:val="00DD7F00"/>
    <w:rsid w:val="00DE02F1"/>
    <w:rsid w:val="00DE036C"/>
    <w:rsid w:val="00DE0683"/>
    <w:rsid w:val="00DE0A0E"/>
    <w:rsid w:val="00DE1B85"/>
    <w:rsid w:val="00DE1D1C"/>
    <w:rsid w:val="00DE1D49"/>
    <w:rsid w:val="00DE1E26"/>
    <w:rsid w:val="00DE2046"/>
    <w:rsid w:val="00DE2254"/>
    <w:rsid w:val="00DE25CA"/>
    <w:rsid w:val="00DE2647"/>
    <w:rsid w:val="00DE2B0F"/>
    <w:rsid w:val="00DE2FC7"/>
    <w:rsid w:val="00DE39BF"/>
    <w:rsid w:val="00DE3A82"/>
    <w:rsid w:val="00DE3E5F"/>
    <w:rsid w:val="00DE408A"/>
    <w:rsid w:val="00DE4958"/>
    <w:rsid w:val="00DE4BBE"/>
    <w:rsid w:val="00DE509F"/>
    <w:rsid w:val="00DE5266"/>
    <w:rsid w:val="00DE54DB"/>
    <w:rsid w:val="00DE5A59"/>
    <w:rsid w:val="00DE64E1"/>
    <w:rsid w:val="00DE662C"/>
    <w:rsid w:val="00DE6EB4"/>
    <w:rsid w:val="00DE7691"/>
    <w:rsid w:val="00DE7E5C"/>
    <w:rsid w:val="00DE7F24"/>
    <w:rsid w:val="00DE7FC0"/>
    <w:rsid w:val="00DE7FC3"/>
    <w:rsid w:val="00DF0B6C"/>
    <w:rsid w:val="00DF0CD3"/>
    <w:rsid w:val="00DF0DE3"/>
    <w:rsid w:val="00DF0ED5"/>
    <w:rsid w:val="00DF0FCA"/>
    <w:rsid w:val="00DF12B8"/>
    <w:rsid w:val="00DF15BB"/>
    <w:rsid w:val="00DF1733"/>
    <w:rsid w:val="00DF19F9"/>
    <w:rsid w:val="00DF1ADA"/>
    <w:rsid w:val="00DF22C0"/>
    <w:rsid w:val="00DF2537"/>
    <w:rsid w:val="00DF26C1"/>
    <w:rsid w:val="00DF3066"/>
    <w:rsid w:val="00DF3149"/>
    <w:rsid w:val="00DF35AF"/>
    <w:rsid w:val="00DF42E4"/>
    <w:rsid w:val="00DF4323"/>
    <w:rsid w:val="00DF4809"/>
    <w:rsid w:val="00DF4AB0"/>
    <w:rsid w:val="00DF4CC4"/>
    <w:rsid w:val="00DF4D1A"/>
    <w:rsid w:val="00DF52CD"/>
    <w:rsid w:val="00DF534A"/>
    <w:rsid w:val="00DF552B"/>
    <w:rsid w:val="00DF6083"/>
    <w:rsid w:val="00DF64F1"/>
    <w:rsid w:val="00DF688A"/>
    <w:rsid w:val="00DF7191"/>
    <w:rsid w:val="00DF756D"/>
    <w:rsid w:val="00DF7ED9"/>
    <w:rsid w:val="00E004E0"/>
    <w:rsid w:val="00E00AD4"/>
    <w:rsid w:val="00E00E0E"/>
    <w:rsid w:val="00E00F54"/>
    <w:rsid w:val="00E01283"/>
    <w:rsid w:val="00E01547"/>
    <w:rsid w:val="00E016B6"/>
    <w:rsid w:val="00E01D34"/>
    <w:rsid w:val="00E0201F"/>
    <w:rsid w:val="00E021EA"/>
    <w:rsid w:val="00E023B4"/>
    <w:rsid w:val="00E02483"/>
    <w:rsid w:val="00E02DB3"/>
    <w:rsid w:val="00E030C1"/>
    <w:rsid w:val="00E033FB"/>
    <w:rsid w:val="00E044D3"/>
    <w:rsid w:val="00E04931"/>
    <w:rsid w:val="00E05262"/>
    <w:rsid w:val="00E0574B"/>
    <w:rsid w:val="00E05777"/>
    <w:rsid w:val="00E05BAF"/>
    <w:rsid w:val="00E060D6"/>
    <w:rsid w:val="00E064E3"/>
    <w:rsid w:val="00E065DD"/>
    <w:rsid w:val="00E06BCB"/>
    <w:rsid w:val="00E06BF6"/>
    <w:rsid w:val="00E06C4A"/>
    <w:rsid w:val="00E06F16"/>
    <w:rsid w:val="00E0749E"/>
    <w:rsid w:val="00E07EBB"/>
    <w:rsid w:val="00E07F67"/>
    <w:rsid w:val="00E10465"/>
    <w:rsid w:val="00E10528"/>
    <w:rsid w:val="00E11417"/>
    <w:rsid w:val="00E11FEA"/>
    <w:rsid w:val="00E12CB8"/>
    <w:rsid w:val="00E13AAA"/>
    <w:rsid w:val="00E145BA"/>
    <w:rsid w:val="00E146CA"/>
    <w:rsid w:val="00E1475F"/>
    <w:rsid w:val="00E14C57"/>
    <w:rsid w:val="00E14E91"/>
    <w:rsid w:val="00E1537D"/>
    <w:rsid w:val="00E158DD"/>
    <w:rsid w:val="00E15DB7"/>
    <w:rsid w:val="00E15F37"/>
    <w:rsid w:val="00E16154"/>
    <w:rsid w:val="00E16428"/>
    <w:rsid w:val="00E167EE"/>
    <w:rsid w:val="00E16F74"/>
    <w:rsid w:val="00E1787F"/>
    <w:rsid w:val="00E20268"/>
    <w:rsid w:val="00E20278"/>
    <w:rsid w:val="00E2039D"/>
    <w:rsid w:val="00E20400"/>
    <w:rsid w:val="00E206DC"/>
    <w:rsid w:val="00E20D73"/>
    <w:rsid w:val="00E21098"/>
    <w:rsid w:val="00E2174E"/>
    <w:rsid w:val="00E21BD1"/>
    <w:rsid w:val="00E22188"/>
    <w:rsid w:val="00E226CE"/>
    <w:rsid w:val="00E22B51"/>
    <w:rsid w:val="00E22C44"/>
    <w:rsid w:val="00E22D31"/>
    <w:rsid w:val="00E22ED2"/>
    <w:rsid w:val="00E233E7"/>
    <w:rsid w:val="00E23442"/>
    <w:rsid w:val="00E23AB8"/>
    <w:rsid w:val="00E23B2F"/>
    <w:rsid w:val="00E23C9F"/>
    <w:rsid w:val="00E23DEC"/>
    <w:rsid w:val="00E23E3D"/>
    <w:rsid w:val="00E23E6A"/>
    <w:rsid w:val="00E23ED8"/>
    <w:rsid w:val="00E249C0"/>
    <w:rsid w:val="00E25A8D"/>
    <w:rsid w:val="00E27F6C"/>
    <w:rsid w:val="00E3033E"/>
    <w:rsid w:val="00E30598"/>
    <w:rsid w:val="00E30908"/>
    <w:rsid w:val="00E30E3E"/>
    <w:rsid w:val="00E310B8"/>
    <w:rsid w:val="00E31644"/>
    <w:rsid w:val="00E3188C"/>
    <w:rsid w:val="00E328D5"/>
    <w:rsid w:val="00E33AE5"/>
    <w:rsid w:val="00E3434A"/>
    <w:rsid w:val="00E343BB"/>
    <w:rsid w:val="00E3441D"/>
    <w:rsid w:val="00E34A51"/>
    <w:rsid w:val="00E34C66"/>
    <w:rsid w:val="00E35434"/>
    <w:rsid w:val="00E358E3"/>
    <w:rsid w:val="00E358F5"/>
    <w:rsid w:val="00E35C5C"/>
    <w:rsid w:val="00E35CD9"/>
    <w:rsid w:val="00E3798E"/>
    <w:rsid w:val="00E37D87"/>
    <w:rsid w:val="00E37F5B"/>
    <w:rsid w:val="00E40178"/>
    <w:rsid w:val="00E40A50"/>
    <w:rsid w:val="00E411D1"/>
    <w:rsid w:val="00E41659"/>
    <w:rsid w:val="00E41B74"/>
    <w:rsid w:val="00E41C18"/>
    <w:rsid w:val="00E41CF7"/>
    <w:rsid w:val="00E41FA5"/>
    <w:rsid w:val="00E422C8"/>
    <w:rsid w:val="00E42FAC"/>
    <w:rsid w:val="00E42FD5"/>
    <w:rsid w:val="00E433E8"/>
    <w:rsid w:val="00E43718"/>
    <w:rsid w:val="00E43835"/>
    <w:rsid w:val="00E43F95"/>
    <w:rsid w:val="00E44002"/>
    <w:rsid w:val="00E44328"/>
    <w:rsid w:val="00E44560"/>
    <w:rsid w:val="00E448A2"/>
    <w:rsid w:val="00E44E5D"/>
    <w:rsid w:val="00E45B16"/>
    <w:rsid w:val="00E45BC5"/>
    <w:rsid w:val="00E45D89"/>
    <w:rsid w:val="00E4672C"/>
    <w:rsid w:val="00E470A6"/>
    <w:rsid w:val="00E47454"/>
    <w:rsid w:val="00E4748D"/>
    <w:rsid w:val="00E476F8"/>
    <w:rsid w:val="00E47710"/>
    <w:rsid w:val="00E47A18"/>
    <w:rsid w:val="00E5027C"/>
    <w:rsid w:val="00E50913"/>
    <w:rsid w:val="00E50950"/>
    <w:rsid w:val="00E50DFB"/>
    <w:rsid w:val="00E51215"/>
    <w:rsid w:val="00E51610"/>
    <w:rsid w:val="00E51BC9"/>
    <w:rsid w:val="00E525EB"/>
    <w:rsid w:val="00E52B51"/>
    <w:rsid w:val="00E52D8A"/>
    <w:rsid w:val="00E537B6"/>
    <w:rsid w:val="00E542F0"/>
    <w:rsid w:val="00E54A63"/>
    <w:rsid w:val="00E553C8"/>
    <w:rsid w:val="00E559B9"/>
    <w:rsid w:val="00E55DBA"/>
    <w:rsid w:val="00E564B3"/>
    <w:rsid w:val="00E573CD"/>
    <w:rsid w:val="00E57735"/>
    <w:rsid w:val="00E57868"/>
    <w:rsid w:val="00E578CE"/>
    <w:rsid w:val="00E60635"/>
    <w:rsid w:val="00E607CB"/>
    <w:rsid w:val="00E609E2"/>
    <w:rsid w:val="00E610B5"/>
    <w:rsid w:val="00E611EA"/>
    <w:rsid w:val="00E613C8"/>
    <w:rsid w:val="00E613CB"/>
    <w:rsid w:val="00E613D2"/>
    <w:rsid w:val="00E61590"/>
    <w:rsid w:val="00E619EF"/>
    <w:rsid w:val="00E61A68"/>
    <w:rsid w:val="00E6263F"/>
    <w:rsid w:val="00E6284C"/>
    <w:rsid w:val="00E62946"/>
    <w:rsid w:val="00E62F3E"/>
    <w:rsid w:val="00E633CF"/>
    <w:rsid w:val="00E634EA"/>
    <w:rsid w:val="00E634F4"/>
    <w:rsid w:val="00E647A0"/>
    <w:rsid w:val="00E64C30"/>
    <w:rsid w:val="00E64FD0"/>
    <w:rsid w:val="00E652F6"/>
    <w:rsid w:val="00E6569C"/>
    <w:rsid w:val="00E65949"/>
    <w:rsid w:val="00E66131"/>
    <w:rsid w:val="00E663E3"/>
    <w:rsid w:val="00E665A2"/>
    <w:rsid w:val="00E66688"/>
    <w:rsid w:val="00E667F3"/>
    <w:rsid w:val="00E66FC9"/>
    <w:rsid w:val="00E677B6"/>
    <w:rsid w:val="00E702E6"/>
    <w:rsid w:val="00E704FB"/>
    <w:rsid w:val="00E7090A"/>
    <w:rsid w:val="00E70ED5"/>
    <w:rsid w:val="00E71656"/>
    <w:rsid w:val="00E718F1"/>
    <w:rsid w:val="00E7196A"/>
    <w:rsid w:val="00E71A12"/>
    <w:rsid w:val="00E71AB7"/>
    <w:rsid w:val="00E71EDA"/>
    <w:rsid w:val="00E72010"/>
    <w:rsid w:val="00E72A72"/>
    <w:rsid w:val="00E72DEF"/>
    <w:rsid w:val="00E73BBF"/>
    <w:rsid w:val="00E74E62"/>
    <w:rsid w:val="00E752ED"/>
    <w:rsid w:val="00E7577B"/>
    <w:rsid w:val="00E7598E"/>
    <w:rsid w:val="00E75D1D"/>
    <w:rsid w:val="00E760E5"/>
    <w:rsid w:val="00E764BD"/>
    <w:rsid w:val="00E77097"/>
    <w:rsid w:val="00E7766A"/>
    <w:rsid w:val="00E77AB6"/>
    <w:rsid w:val="00E803C3"/>
    <w:rsid w:val="00E8047D"/>
    <w:rsid w:val="00E80D24"/>
    <w:rsid w:val="00E80EBE"/>
    <w:rsid w:val="00E810D7"/>
    <w:rsid w:val="00E814E8"/>
    <w:rsid w:val="00E8181A"/>
    <w:rsid w:val="00E81A8A"/>
    <w:rsid w:val="00E82537"/>
    <w:rsid w:val="00E82A33"/>
    <w:rsid w:val="00E82B16"/>
    <w:rsid w:val="00E82C4E"/>
    <w:rsid w:val="00E82FD6"/>
    <w:rsid w:val="00E82FF7"/>
    <w:rsid w:val="00E836F5"/>
    <w:rsid w:val="00E83719"/>
    <w:rsid w:val="00E83A27"/>
    <w:rsid w:val="00E84088"/>
    <w:rsid w:val="00E8432A"/>
    <w:rsid w:val="00E84379"/>
    <w:rsid w:val="00E8509C"/>
    <w:rsid w:val="00E86BA5"/>
    <w:rsid w:val="00E8707A"/>
    <w:rsid w:val="00E87132"/>
    <w:rsid w:val="00E8751F"/>
    <w:rsid w:val="00E875DB"/>
    <w:rsid w:val="00E87699"/>
    <w:rsid w:val="00E87EB2"/>
    <w:rsid w:val="00E905EC"/>
    <w:rsid w:val="00E9060B"/>
    <w:rsid w:val="00E91381"/>
    <w:rsid w:val="00E9151C"/>
    <w:rsid w:val="00E915FD"/>
    <w:rsid w:val="00E91819"/>
    <w:rsid w:val="00E91A80"/>
    <w:rsid w:val="00E91BE5"/>
    <w:rsid w:val="00E92489"/>
    <w:rsid w:val="00E92B80"/>
    <w:rsid w:val="00E92F7E"/>
    <w:rsid w:val="00E93324"/>
    <w:rsid w:val="00E93561"/>
    <w:rsid w:val="00E936E5"/>
    <w:rsid w:val="00E93891"/>
    <w:rsid w:val="00E93A34"/>
    <w:rsid w:val="00E93C45"/>
    <w:rsid w:val="00E93DF8"/>
    <w:rsid w:val="00E93EEA"/>
    <w:rsid w:val="00E941D8"/>
    <w:rsid w:val="00E947F1"/>
    <w:rsid w:val="00E94F71"/>
    <w:rsid w:val="00E9511E"/>
    <w:rsid w:val="00E9515D"/>
    <w:rsid w:val="00E95300"/>
    <w:rsid w:val="00E95F7A"/>
    <w:rsid w:val="00E9600A"/>
    <w:rsid w:val="00E96470"/>
    <w:rsid w:val="00E965A0"/>
    <w:rsid w:val="00E96DD3"/>
    <w:rsid w:val="00E97782"/>
    <w:rsid w:val="00E979C6"/>
    <w:rsid w:val="00EA0011"/>
    <w:rsid w:val="00EA007B"/>
    <w:rsid w:val="00EA015F"/>
    <w:rsid w:val="00EA038D"/>
    <w:rsid w:val="00EA0A42"/>
    <w:rsid w:val="00EA0C31"/>
    <w:rsid w:val="00EA1D2D"/>
    <w:rsid w:val="00EA21D9"/>
    <w:rsid w:val="00EA28DB"/>
    <w:rsid w:val="00EA2A41"/>
    <w:rsid w:val="00EA2A48"/>
    <w:rsid w:val="00EA346D"/>
    <w:rsid w:val="00EA3532"/>
    <w:rsid w:val="00EA3629"/>
    <w:rsid w:val="00EA3934"/>
    <w:rsid w:val="00EA3BDC"/>
    <w:rsid w:val="00EA43C6"/>
    <w:rsid w:val="00EA45E7"/>
    <w:rsid w:val="00EA46C5"/>
    <w:rsid w:val="00EA48DC"/>
    <w:rsid w:val="00EA4B70"/>
    <w:rsid w:val="00EA51AC"/>
    <w:rsid w:val="00EA51B3"/>
    <w:rsid w:val="00EA53E1"/>
    <w:rsid w:val="00EA54D9"/>
    <w:rsid w:val="00EA5BD9"/>
    <w:rsid w:val="00EA6229"/>
    <w:rsid w:val="00EA6333"/>
    <w:rsid w:val="00EA688D"/>
    <w:rsid w:val="00EA69C4"/>
    <w:rsid w:val="00EA7226"/>
    <w:rsid w:val="00EA728C"/>
    <w:rsid w:val="00EA7358"/>
    <w:rsid w:val="00EA7D1D"/>
    <w:rsid w:val="00EA7F28"/>
    <w:rsid w:val="00EB040E"/>
    <w:rsid w:val="00EB08A9"/>
    <w:rsid w:val="00EB0F0A"/>
    <w:rsid w:val="00EB1060"/>
    <w:rsid w:val="00EB11D2"/>
    <w:rsid w:val="00EB1771"/>
    <w:rsid w:val="00EB17B3"/>
    <w:rsid w:val="00EB22B2"/>
    <w:rsid w:val="00EB2AB6"/>
    <w:rsid w:val="00EB2C5B"/>
    <w:rsid w:val="00EB34F7"/>
    <w:rsid w:val="00EB360F"/>
    <w:rsid w:val="00EB3746"/>
    <w:rsid w:val="00EB3805"/>
    <w:rsid w:val="00EB3B2E"/>
    <w:rsid w:val="00EB3C8F"/>
    <w:rsid w:val="00EB4322"/>
    <w:rsid w:val="00EB498C"/>
    <w:rsid w:val="00EB4AE1"/>
    <w:rsid w:val="00EB4ED4"/>
    <w:rsid w:val="00EB4F7C"/>
    <w:rsid w:val="00EB502D"/>
    <w:rsid w:val="00EB5538"/>
    <w:rsid w:val="00EB5BB2"/>
    <w:rsid w:val="00EB5BE7"/>
    <w:rsid w:val="00EB5F4B"/>
    <w:rsid w:val="00EB64D8"/>
    <w:rsid w:val="00EB650C"/>
    <w:rsid w:val="00EB66E5"/>
    <w:rsid w:val="00EB7073"/>
    <w:rsid w:val="00EB7172"/>
    <w:rsid w:val="00EB7380"/>
    <w:rsid w:val="00EB73F1"/>
    <w:rsid w:val="00EB7878"/>
    <w:rsid w:val="00EB788C"/>
    <w:rsid w:val="00EB7FD1"/>
    <w:rsid w:val="00EC00FB"/>
    <w:rsid w:val="00EC02E0"/>
    <w:rsid w:val="00EC04D1"/>
    <w:rsid w:val="00EC083D"/>
    <w:rsid w:val="00EC0886"/>
    <w:rsid w:val="00EC08A3"/>
    <w:rsid w:val="00EC09EB"/>
    <w:rsid w:val="00EC1186"/>
    <w:rsid w:val="00EC12A2"/>
    <w:rsid w:val="00EC1726"/>
    <w:rsid w:val="00EC1FF3"/>
    <w:rsid w:val="00EC230C"/>
    <w:rsid w:val="00EC2ADA"/>
    <w:rsid w:val="00EC2F7B"/>
    <w:rsid w:val="00EC41BF"/>
    <w:rsid w:val="00EC443B"/>
    <w:rsid w:val="00EC4E9B"/>
    <w:rsid w:val="00EC4FCD"/>
    <w:rsid w:val="00EC513D"/>
    <w:rsid w:val="00EC5831"/>
    <w:rsid w:val="00EC64D4"/>
    <w:rsid w:val="00EC65FC"/>
    <w:rsid w:val="00EC6638"/>
    <w:rsid w:val="00EC7021"/>
    <w:rsid w:val="00EC7258"/>
    <w:rsid w:val="00EC76E3"/>
    <w:rsid w:val="00EC797E"/>
    <w:rsid w:val="00EC7E23"/>
    <w:rsid w:val="00ED01A7"/>
    <w:rsid w:val="00ED0DF9"/>
    <w:rsid w:val="00ED1263"/>
    <w:rsid w:val="00ED29EC"/>
    <w:rsid w:val="00ED378D"/>
    <w:rsid w:val="00ED38CE"/>
    <w:rsid w:val="00ED3C82"/>
    <w:rsid w:val="00ED3F47"/>
    <w:rsid w:val="00ED3F87"/>
    <w:rsid w:val="00ED3FA9"/>
    <w:rsid w:val="00ED4AE2"/>
    <w:rsid w:val="00ED4EBB"/>
    <w:rsid w:val="00ED571E"/>
    <w:rsid w:val="00ED5CA9"/>
    <w:rsid w:val="00ED5D42"/>
    <w:rsid w:val="00ED6111"/>
    <w:rsid w:val="00ED615C"/>
    <w:rsid w:val="00ED6357"/>
    <w:rsid w:val="00ED6628"/>
    <w:rsid w:val="00ED6816"/>
    <w:rsid w:val="00ED69C5"/>
    <w:rsid w:val="00ED701D"/>
    <w:rsid w:val="00ED708C"/>
    <w:rsid w:val="00ED72B0"/>
    <w:rsid w:val="00ED7416"/>
    <w:rsid w:val="00ED7A58"/>
    <w:rsid w:val="00ED7D9C"/>
    <w:rsid w:val="00ED7F0F"/>
    <w:rsid w:val="00EE00DB"/>
    <w:rsid w:val="00EE04E7"/>
    <w:rsid w:val="00EE05D6"/>
    <w:rsid w:val="00EE0F67"/>
    <w:rsid w:val="00EE1AF4"/>
    <w:rsid w:val="00EE1E3A"/>
    <w:rsid w:val="00EE1E4E"/>
    <w:rsid w:val="00EE1EB7"/>
    <w:rsid w:val="00EE20D3"/>
    <w:rsid w:val="00EE214E"/>
    <w:rsid w:val="00EE21C5"/>
    <w:rsid w:val="00EE2274"/>
    <w:rsid w:val="00EE29CE"/>
    <w:rsid w:val="00EE2F3B"/>
    <w:rsid w:val="00EE32B3"/>
    <w:rsid w:val="00EE3963"/>
    <w:rsid w:val="00EE40CB"/>
    <w:rsid w:val="00EE4161"/>
    <w:rsid w:val="00EE47F4"/>
    <w:rsid w:val="00EE4D2D"/>
    <w:rsid w:val="00EE4DF9"/>
    <w:rsid w:val="00EE4ED5"/>
    <w:rsid w:val="00EE5398"/>
    <w:rsid w:val="00EE5482"/>
    <w:rsid w:val="00EE566C"/>
    <w:rsid w:val="00EE5739"/>
    <w:rsid w:val="00EE58D6"/>
    <w:rsid w:val="00EE5C8E"/>
    <w:rsid w:val="00EE65E7"/>
    <w:rsid w:val="00EE6623"/>
    <w:rsid w:val="00EE6804"/>
    <w:rsid w:val="00EE6A87"/>
    <w:rsid w:val="00EE71CA"/>
    <w:rsid w:val="00EE7263"/>
    <w:rsid w:val="00EE74FF"/>
    <w:rsid w:val="00EE7677"/>
    <w:rsid w:val="00EE7742"/>
    <w:rsid w:val="00EF0138"/>
    <w:rsid w:val="00EF06D4"/>
    <w:rsid w:val="00EF0AEE"/>
    <w:rsid w:val="00EF0BA6"/>
    <w:rsid w:val="00EF0C93"/>
    <w:rsid w:val="00EF0E08"/>
    <w:rsid w:val="00EF10EF"/>
    <w:rsid w:val="00EF11DB"/>
    <w:rsid w:val="00EF1776"/>
    <w:rsid w:val="00EF17D6"/>
    <w:rsid w:val="00EF1C9C"/>
    <w:rsid w:val="00EF1DEE"/>
    <w:rsid w:val="00EF1E15"/>
    <w:rsid w:val="00EF2769"/>
    <w:rsid w:val="00EF2971"/>
    <w:rsid w:val="00EF2C08"/>
    <w:rsid w:val="00EF301A"/>
    <w:rsid w:val="00EF3573"/>
    <w:rsid w:val="00EF37E4"/>
    <w:rsid w:val="00EF3D5A"/>
    <w:rsid w:val="00EF49AD"/>
    <w:rsid w:val="00EF4D3E"/>
    <w:rsid w:val="00EF4F7C"/>
    <w:rsid w:val="00EF5B27"/>
    <w:rsid w:val="00EF5D3C"/>
    <w:rsid w:val="00EF5ECD"/>
    <w:rsid w:val="00EF6390"/>
    <w:rsid w:val="00EF6B0D"/>
    <w:rsid w:val="00EF6C7B"/>
    <w:rsid w:val="00EF6D43"/>
    <w:rsid w:val="00EF7570"/>
    <w:rsid w:val="00EF7939"/>
    <w:rsid w:val="00EF7E8C"/>
    <w:rsid w:val="00F002A0"/>
    <w:rsid w:val="00F0043B"/>
    <w:rsid w:val="00F00514"/>
    <w:rsid w:val="00F00519"/>
    <w:rsid w:val="00F00708"/>
    <w:rsid w:val="00F009EA"/>
    <w:rsid w:val="00F0113F"/>
    <w:rsid w:val="00F01C8E"/>
    <w:rsid w:val="00F02456"/>
    <w:rsid w:val="00F02C08"/>
    <w:rsid w:val="00F02E37"/>
    <w:rsid w:val="00F02E5D"/>
    <w:rsid w:val="00F03521"/>
    <w:rsid w:val="00F035C6"/>
    <w:rsid w:val="00F03653"/>
    <w:rsid w:val="00F03A56"/>
    <w:rsid w:val="00F03BE2"/>
    <w:rsid w:val="00F040DF"/>
    <w:rsid w:val="00F048CD"/>
    <w:rsid w:val="00F053F3"/>
    <w:rsid w:val="00F061E0"/>
    <w:rsid w:val="00F0646E"/>
    <w:rsid w:val="00F06B66"/>
    <w:rsid w:val="00F06E86"/>
    <w:rsid w:val="00F077F8"/>
    <w:rsid w:val="00F07E8D"/>
    <w:rsid w:val="00F10453"/>
    <w:rsid w:val="00F10A46"/>
    <w:rsid w:val="00F10DB6"/>
    <w:rsid w:val="00F110E9"/>
    <w:rsid w:val="00F113CC"/>
    <w:rsid w:val="00F11530"/>
    <w:rsid w:val="00F11676"/>
    <w:rsid w:val="00F1170B"/>
    <w:rsid w:val="00F11DF8"/>
    <w:rsid w:val="00F12285"/>
    <w:rsid w:val="00F12369"/>
    <w:rsid w:val="00F12609"/>
    <w:rsid w:val="00F12F8E"/>
    <w:rsid w:val="00F13391"/>
    <w:rsid w:val="00F13792"/>
    <w:rsid w:val="00F138F3"/>
    <w:rsid w:val="00F13AE6"/>
    <w:rsid w:val="00F13F65"/>
    <w:rsid w:val="00F1416F"/>
    <w:rsid w:val="00F14384"/>
    <w:rsid w:val="00F143AD"/>
    <w:rsid w:val="00F14D49"/>
    <w:rsid w:val="00F153C3"/>
    <w:rsid w:val="00F15BEF"/>
    <w:rsid w:val="00F15C59"/>
    <w:rsid w:val="00F16217"/>
    <w:rsid w:val="00F1644D"/>
    <w:rsid w:val="00F167E3"/>
    <w:rsid w:val="00F16D24"/>
    <w:rsid w:val="00F16D70"/>
    <w:rsid w:val="00F173C6"/>
    <w:rsid w:val="00F17664"/>
    <w:rsid w:val="00F17C09"/>
    <w:rsid w:val="00F20291"/>
    <w:rsid w:val="00F20430"/>
    <w:rsid w:val="00F20D81"/>
    <w:rsid w:val="00F20DBD"/>
    <w:rsid w:val="00F219FE"/>
    <w:rsid w:val="00F21D45"/>
    <w:rsid w:val="00F22710"/>
    <w:rsid w:val="00F2272A"/>
    <w:rsid w:val="00F23143"/>
    <w:rsid w:val="00F2326E"/>
    <w:rsid w:val="00F235C9"/>
    <w:rsid w:val="00F23AFC"/>
    <w:rsid w:val="00F24073"/>
    <w:rsid w:val="00F243C1"/>
    <w:rsid w:val="00F24462"/>
    <w:rsid w:val="00F24516"/>
    <w:rsid w:val="00F24DA4"/>
    <w:rsid w:val="00F25211"/>
    <w:rsid w:val="00F25510"/>
    <w:rsid w:val="00F25648"/>
    <w:rsid w:val="00F25A31"/>
    <w:rsid w:val="00F26437"/>
    <w:rsid w:val="00F26582"/>
    <w:rsid w:val="00F265F9"/>
    <w:rsid w:val="00F27481"/>
    <w:rsid w:val="00F27C9F"/>
    <w:rsid w:val="00F30EA2"/>
    <w:rsid w:val="00F3105E"/>
    <w:rsid w:val="00F31716"/>
    <w:rsid w:val="00F3191C"/>
    <w:rsid w:val="00F31AD9"/>
    <w:rsid w:val="00F31B72"/>
    <w:rsid w:val="00F32843"/>
    <w:rsid w:val="00F32B9D"/>
    <w:rsid w:val="00F32D82"/>
    <w:rsid w:val="00F33B76"/>
    <w:rsid w:val="00F33F98"/>
    <w:rsid w:val="00F347A3"/>
    <w:rsid w:val="00F34B86"/>
    <w:rsid w:val="00F3512B"/>
    <w:rsid w:val="00F351BB"/>
    <w:rsid w:val="00F3631E"/>
    <w:rsid w:val="00F36363"/>
    <w:rsid w:val="00F364C2"/>
    <w:rsid w:val="00F36B29"/>
    <w:rsid w:val="00F36FCF"/>
    <w:rsid w:val="00F37836"/>
    <w:rsid w:val="00F37AD4"/>
    <w:rsid w:val="00F37AEE"/>
    <w:rsid w:val="00F37EA3"/>
    <w:rsid w:val="00F40384"/>
    <w:rsid w:val="00F406BB"/>
    <w:rsid w:val="00F40B9E"/>
    <w:rsid w:val="00F412DF"/>
    <w:rsid w:val="00F41556"/>
    <w:rsid w:val="00F41691"/>
    <w:rsid w:val="00F41F3D"/>
    <w:rsid w:val="00F4250C"/>
    <w:rsid w:val="00F4265A"/>
    <w:rsid w:val="00F42C9A"/>
    <w:rsid w:val="00F43190"/>
    <w:rsid w:val="00F43384"/>
    <w:rsid w:val="00F447CD"/>
    <w:rsid w:val="00F44EE0"/>
    <w:rsid w:val="00F45583"/>
    <w:rsid w:val="00F45F49"/>
    <w:rsid w:val="00F4612F"/>
    <w:rsid w:val="00F4613A"/>
    <w:rsid w:val="00F461B6"/>
    <w:rsid w:val="00F46808"/>
    <w:rsid w:val="00F46A26"/>
    <w:rsid w:val="00F4765C"/>
    <w:rsid w:val="00F477B5"/>
    <w:rsid w:val="00F47AC9"/>
    <w:rsid w:val="00F47F41"/>
    <w:rsid w:val="00F47FE8"/>
    <w:rsid w:val="00F50109"/>
    <w:rsid w:val="00F50156"/>
    <w:rsid w:val="00F5024A"/>
    <w:rsid w:val="00F50384"/>
    <w:rsid w:val="00F5053F"/>
    <w:rsid w:val="00F505BC"/>
    <w:rsid w:val="00F5076C"/>
    <w:rsid w:val="00F50928"/>
    <w:rsid w:val="00F50A1C"/>
    <w:rsid w:val="00F50E77"/>
    <w:rsid w:val="00F51344"/>
    <w:rsid w:val="00F5180C"/>
    <w:rsid w:val="00F51A4D"/>
    <w:rsid w:val="00F52613"/>
    <w:rsid w:val="00F52AAF"/>
    <w:rsid w:val="00F52ED8"/>
    <w:rsid w:val="00F53274"/>
    <w:rsid w:val="00F53456"/>
    <w:rsid w:val="00F53478"/>
    <w:rsid w:val="00F53622"/>
    <w:rsid w:val="00F53C41"/>
    <w:rsid w:val="00F53EB8"/>
    <w:rsid w:val="00F54286"/>
    <w:rsid w:val="00F547D7"/>
    <w:rsid w:val="00F549D2"/>
    <w:rsid w:val="00F54CFE"/>
    <w:rsid w:val="00F5513D"/>
    <w:rsid w:val="00F55148"/>
    <w:rsid w:val="00F5537E"/>
    <w:rsid w:val="00F55A98"/>
    <w:rsid w:val="00F55D4D"/>
    <w:rsid w:val="00F56028"/>
    <w:rsid w:val="00F5623F"/>
    <w:rsid w:val="00F5652E"/>
    <w:rsid w:val="00F56675"/>
    <w:rsid w:val="00F5682B"/>
    <w:rsid w:val="00F56868"/>
    <w:rsid w:val="00F569EC"/>
    <w:rsid w:val="00F57032"/>
    <w:rsid w:val="00F57150"/>
    <w:rsid w:val="00F5764E"/>
    <w:rsid w:val="00F57898"/>
    <w:rsid w:val="00F60599"/>
    <w:rsid w:val="00F60A9E"/>
    <w:rsid w:val="00F60DBD"/>
    <w:rsid w:val="00F61001"/>
    <w:rsid w:val="00F610AC"/>
    <w:rsid w:val="00F61279"/>
    <w:rsid w:val="00F61F38"/>
    <w:rsid w:val="00F62236"/>
    <w:rsid w:val="00F625AD"/>
    <w:rsid w:val="00F62888"/>
    <w:rsid w:val="00F629F5"/>
    <w:rsid w:val="00F62BBF"/>
    <w:rsid w:val="00F63333"/>
    <w:rsid w:val="00F6385C"/>
    <w:rsid w:val="00F63E1A"/>
    <w:rsid w:val="00F63EFA"/>
    <w:rsid w:val="00F64336"/>
    <w:rsid w:val="00F6445E"/>
    <w:rsid w:val="00F649FB"/>
    <w:rsid w:val="00F65940"/>
    <w:rsid w:val="00F65FA1"/>
    <w:rsid w:val="00F671B3"/>
    <w:rsid w:val="00F677EA"/>
    <w:rsid w:val="00F67E77"/>
    <w:rsid w:val="00F67FFA"/>
    <w:rsid w:val="00F70006"/>
    <w:rsid w:val="00F7075E"/>
    <w:rsid w:val="00F70D6E"/>
    <w:rsid w:val="00F70ED9"/>
    <w:rsid w:val="00F70EDD"/>
    <w:rsid w:val="00F71113"/>
    <w:rsid w:val="00F717C1"/>
    <w:rsid w:val="00F71C3D"/>
    <w:rsid w:val="00F71F5B"/>
    <w:rsid w:val="00F7203B"/>
    <w:rsid w:val="00F723EE"/>
    <w:rsid w:val="00F72CA4"/>
    <w:rsid w:val="00F72EED"/>
    <w:rsid w:val="00F72F31"/>
    <w:rsid w:val="00F7353B"/>
    <w:rsid w:val="00F735A0"/>
    <w:rsid w:val="00F73BCA"/>
    <w:rsid w:val="00F743F8"/>
    <w:rsid w:val="00F74484"/>
    <w:rsid w:val="00F7487B"/>
    <w:rsid w:val="00F74D1B"/>
    <w:rsid w:val="00F7570E"/>
    <w:rsid w:val="00F75AEA"/>
    <w:rsid w:val="00F76ADF"/>
    <w:rsid w:val="00F77B44"/>
    <w:rsid w:val="00F77FF5"/>
    <w:rsid w:val="00F80895"/>
    <w:rsid w:val="00F80BE1"/>
    <w:rsid w:val="00F813E0"/>
    <w:rsid w:val="00F81452"/>
    <w:rsid w:val="00F81C7E"/>
    <w:rsid w:val="00F81E16"/>
    <w:rsid w:val="00F8203A"/>
    <w:rsid w:val="00F824BC"/>
    <w:rsid w:val="00F82726"/>
    <w:rsid w:val="00F829E5"/>
    <w:rsid w:val="00F834F3"/>
    <w:rsid w:val="00F83DDC"/>
    <w:rsid w:val="00F83F09"/>
    <w:rsid w:val="00F83FD2"/>
    <w:rsid w:val="00F8404B"/>
    <w:rsid w:val="00F84D72"/>
    <w:rsid w:val="00F84FE0"/>
    <w:rsid w:val="00F851A4"/>
    <w:rsid w:val="00F85363"/>
    <w:rsid w:val="00F857BD"/>
    <w:rsid w:val="00F858FD"/>
    <w:rsid w:val="00F86195"/>
    <w:rsid w:val="00F861DA"/>
    <w:rsid w:val="00F86334"/>
    <w:rsid w:val="00F8652D"/>
    <w:rsid w:val="00F86887"/>
    <w:rsid w:val="00F86A7C"/>
    <w:rsid w:val="00F86BC2"/>
    <w:rsid w:val="00F86EE1"/>
    <w:rsid w:val="00F86FB4"/>
    <w:rsid w:val="00F8734E"/>
    <w:rsid w:val="00F875E0"/>
    <w:rsid w:val="00F8769F"/>
    <w:rsid w:val="00F87A25"/>
    <w:rsid w:val="00F87D0D"/>
    <w:rsid w:val="00F9000C"/>
    <w:rsid w:val="00F903AB"/>
    <w:rsid w:val="00F90579"/>
    <w:rsid w:val="00F9094B"/>
    <w:rsid w:val="00F90A4A"/>
    <w:rsid w:val="00F90E2A"/>
    <w:rsid w:val="00F90F02"/>
    <w:rsid w:val="00F91214"/>
    <w:rsid w:val="00F9141D"/>
    <w:rsid w:val="00F915ED"/>
    <w:rsid w:val="00F91F08"/>
    <w:rsid w:val="00F92193"/>
    <w:rsid w:val="00F92F28"/>
    <w:rsid w:val="00F935C5"/>
    <w:rsid w:val="00F93624"/>
    <w:rsid w:val="00F937A4"/>
    <w:rsid w:val="00F93C35"/>
    <w:rsid w:val="00F93C36"/>
    <w:rsid w:val="00F950D4"/>
    <w:rsid w:val="00F95347"/>
    <w:rsid w:val="00F95603"/>
    <w:rsid w:val="00F95B03"/>
    <w:rsid w:val="00F963FE"/>
    <w:rsid w:val="00F96C90"/>
    <w:rsid w:val="00F96C98"/>
    <w:rsid w:val="00F96CE6"/>
    <w:rsid w:val="00F97286"/>
    <w:rsid w:val="00F97A1B"/>
    <w:rsid w:val="00F97C64"/>
    <w:rsid w:val="00FA0709"/>
    <w:rsid w:val="00FA080C"/>
    <w:rsid w:val="00FA0962"/>
    <w:rsid w:val="00FA0A01"/>
    <w:rsid w:val="00FA0AF5"/>
    <w:rsid w:val="00FA110D"/>
    <w:rsid w:val="00FA162B"/>
    <w:rsid w:val="00FA19BB"/>
    <w:rsid w:val="00FA25AF"/>
    <w:rsid w:val="00FA2B0F"/>
    <w:rsid w:val="00FA2BCC"/>
    <w:rsid w:val="00FA2C9F"/>
    <w:rsid w:val="00FA328B"/>
    <w:rsid w:val="00FA3360"/>
    <w:rsid w:val="00FA3EF3"/>
    <w:rsid w:val="00FA4388"/>
    <w:rsid w:val="00FA4A40"/>
    <w:rsid w:val="00FA4CE3"/>
    <w:rsid w:val="00FA4F3C"/>
    <w:rsid w:val="00FA5622"/>
    <w:rsid w:val="00FA56CC"/>
    <w:rsid w:val="00FA5BF1"/>
    <w:rsid w:val="00FA5EF5"/>
    <w:rsid w:val="00FA6CC8"/>
    <w:rsid w:val="00FA7223"/>
    <w:rsid w:val="00FA7C9F"/>
    <w:rsid w:val="00FB0139"/>
    <w:rsid w:val="00FB01C8"/>
    <w:rsid w:val="00FB03C9"/>
    <w:rsid w:val="00FB07FD"/>
    <w:rsid w:val="00FB09DA"/>
    <w:rsid w:val="00FB0A61"/>
    <w:rsid w:val="00FB0FCB"/>
    <w:rsid w:val="00FB12A5"/>
    <w:rsid w:val="00FB12A8"/>
    <w:rsid w:val="00FB1683"/>
    <w:rsid w:val="00FB1F4D"/>
    <w:rsid w:val="00FB2052"/>
    <w:rsid w:val="00FB2633"/>
    <w:rsid w:val="00FB2CAF"/>
    <w:rsid w:val="00FB2D1C"/>
    <w:rsid w:val="00FB300A"/>
    <w:rsid w:val="00FB303D"/>
    <w:rsid w:val="00FB39CF"/>
    <w:rsid w:val="00FB3A20"/>
    <w:rsid w:val="00FB3C37"/>
    <w:rsid w:val="00FB3D00"/>
    <w:rsid w:val="00FB3E29"/>
    <w:rsid w:val="00FB4510"/>
    <w:rsid w:val="00FB452D"/>
    <w:rsid w:val="00FB46FB"/>
    <w:rsid w:val="00FB487B"/>
    <w:rsid w:val="00FB4BEF"/>
    <w:rsid w:val="00FB4CB7"/>
    <w:rsid w:val="00FB51B3"/>
    <w:rsid w:val="00FB55DF"/>
    <w:rsid w:val="00FB5672"/>
    <w:rsid w:val="00FB59F4"/>
    <w:rsid w:val="00FB625D"/>
    <w:rsid w:val="00FB6302"/>
    <w:rsid w:val="00FB6783"/>
    <w:rsid w:val="00FB75A6"/>
    <w:rsid w:val="00FB7CB6"/>
    <w:rsid w:val="00FC08E7"/>
    <w:rsid w:val="00FC0E92"/>
    <w:rsid w:val="00FC0F05"/>
    <w:rsid w:val="00FC19C8"/>
    <w:rsid w:val="00FC1CE3"/>
    <w:rsid w:val="00FC3C91"/>
    <w:rsid w:val="00FC3F80"/>
    <w:rsid w:val="00FC4325"/>
    <w:rsid w:val="00FC5680"/>
    <w:rsid w:val="00FC5892"/>
    <w:rsid w:val="00FC5F03"/>
    <w:rsid w:val="00FC614A"/>
    <w:rsid w:val="00FC62F2"/>
    <w:rsid w:val="00FC6566"/>
    <w:rsid w:val="00FC6703"/>
    <w:rsid w:val="00FC6873"/>
    <w:rsid w:val="00FC6A38"/>
    <w:rsid w:val="00FC6B03"/>
    <w:rsid w:val="00FC7800"/>
    <w:rsid w:val="00FC78C1"/>
    <w:rsid w:val="00FC7C04"/>
    <w:rsid w:val="00FD0ABD"/>
    <w:rsid w:val="00FD0EEE"/>
    <w:rsid w:val="00FD0F76"/>
    <w:rsid w:val="00FD1693"/>
    <w:rsid w:val="00FD16B9"/>
    <w:rsid w:val="00FD1976"/>
    <w:rsid w:val="00FD1A8E"/>
    <w:rsid w:val="00FD1D69"/>
    <w:rsid w:val="00FD1D99"/>
    <w:rsid w:val="00FD1E30"/>
    <w:rsid w:val="00FD1E40"/>
    <w:rsid w:val="00FD202A"/>
    <w:rsid w:val="00FD21EB"/>
    <w:rsid w:val="00FD253D"/>
    <w:rsid w:val="00FD3592"/>
    <w:rsid w:val="00FD3712"/>
    <w:rsid w:val="00FD37EB"/>
    <w:rsid w:val="00FD38DA"/>
    <w:rsid w:val="00FD3BA7"/>
    <w:rsid w:val="00FD3F56"/>
    <w:rsid w:val="00FD48BA"/>
    <w:rsid w:val="00FD5521"/>
    <w:rsid w:val="00FD55EF"/>
    <w:rsid w:val="00FD5969"/>
    <w:rsid w:val="00FD5A48"/>
    <w:rsid w:val="00FD5B4B"/>
    <w:rsid w:val="00FD60C6"/>
    <w:rsid w:val="00FD61F3"/>
    <w:rsid w:val="00FD6A04"/>
    <w:rsid w:val="00FD7152"/>
    <w:rsid w:val="00FD7431"/>
    <w:rsid w:val="00FD7965"/>
    <w:rsid w:val="00FE052C"/>
    <w:rsid w:val="00FE079F"/>
    <w:rsid w:val="00FE090F"/>
    <w:rsid w:val="00FE0DB2"/>
    <w:rsid w:val="00FE144B"/>
    <w:rsid w:val="00FE1601"/>
    <w:rsid w:val="00FE17AA"/>
    <w:rsid w:val="00FE1E3A"/>
    <w:rsid w:val="00FE27D0"/>
    <w:rsid w:val="00FE27FF"/>
    <w:rsid w:val="00FE2845"/>
    <w:rsid w:val="00FE28E2"/>
    <w:rsid w:val="00FE302E"/>
    <w:rsid w:val="00FE31CF"/>
    <w:rsid w:val="00FE3326"/>
    <w:rsid w:val="00FE3345"/>
    <w:rsid w:val="00FE36CE"/>
    <w:rsid w:val="00FE37C2"/>
    <w:rsid w:val="00FE37C7"/>
    <w:rsid w:val="00FE3841"/>
    <w:rsid w:val="00FE384F"/>
    <w:rsid w:val="00FE3AA9"/>
    <w:rsid w:val="00FE3DD9"/>
    <w:rsid w:val="00FE4140"/>
    <w:rsid w:val="00FE4D5F"/>
    <w:rsid w:val="00FE5730"/>
    <w:rsid w:val="00FE6051"/>
    <w:rsid w:val="00FE612E"/>
    <w:rsid w:val="00FE63D6"/>
    <w:rsid w:val="00FE66FD"/>
    <w:rsid w:val="00FE6BD8"/>
    <w:rsid w:val="00FE70DC"/>
    <w:rsid w:val="00FE70E0"/>
    <w:rsid w:val="00FE71BE"/>
    <w:rsid w:val="00FE7358"/>
    <w:rsid w:val="00FE7682"/>
    <w:rsid w:val="00FE7732"/>
    <w:rsid w:val="00FF0CF6"/>
    <w:rsid w:val="00FF0F2A"/>
    <w:rsid w:val="00FF13F4"/>
    <w:rsid w:val="00FF1AB6"/>
    <w:rsid w:val="00FF1DA3"/>
    <w:rsid w:val="00FF267D"/>
    <w:rsid w:val="00FF26EB"/>
    <w:rsid w:val="00FF27D9"/>
    <w:rsid w:val="00FF29E7"/>
    <w:rsid w:val="00FF2EE8"/>
    <w:rsid w:val="00FF3352"/>
    <w:rsid w:val="00FF3563"/>
    <w:rsid w:val="00FF3BC4"/>
    <w:rsid w:val="00FF3FD3"/>
    <w:rsid w:val="00FF4529"/>
    <w:rsid w:val="00FF4B61"/>
    <w:rsid w:val="00FF4ED8"/>
    <w:rsid w:val="00FF5775"/>
    <w:rsid w:val="00FF64A9"/>
    <w:rsid w:val="00FF64BF"/>
    <w:rsid w:val="00FF6571"/>
    <w:rsid w:val="00FF67DC"/>
    <w:rsid w:val="00FF682D"/>
    <w:rsid w:val="00FF6C33"/>
    <w:rsid w:val="00FF6C84"/>
    <w:rsid w:val="00FF70DF"/>
    <w:rsid w:val="00FF77EE"/>
    <w:rsid w:val="00FF7EE7"/>
    <w:rsid w:val="00FF7F18"/>
    <w:rsid w:val="00FF7F45"/>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4718D4C"/>
  <w15:chartTrackingRefBased/>
  <w15:docId w15:val="{8DB2800F-EA58-4C77-93C7-0FABFD1589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s-C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A0C1F"/>
    <w:pPr>
      <w:spacing w:line="360" w:lineRule="auto"/>
      <w:jc w:val="both"/>
    </w:pPr>
    <w:rPr>
      <w:rFonts w:ascii="Arial" w:hAnsi="Arial"/>
      <w:sz w:val="20"/>
    </w:rPr>
  </w:style>
  <w:style w:type="paragraph" w:styleId="Ttulo1">
    <w:name w:val="heading 1"/>
    <w:basedOn w:val="Normal"/>
    <w:next w:val="Normal"/>
    <w:link w:val="Ttulo1Car"/>
    <w:uiPriority w:val="9"/>
    <w:qFormat/>
    <w:rsid w:val="00FD202A"/>
    <w:pPr>
      <w:keepNext/>
      <w:keepLines/>
      <w:spacing w:before="240" w:after="0"/>
      <w:jc w:val="left"/>
      <w:outlineLvl w:val="0"/>
    </w:pPr>
    <w:rPr>
      <w:rFonts w:eastAsiaTheme="majorEastAsia" w:cstheme="majorBidi"/>
      <w:b/>
      <w:color w:val="FFFFFF" w:themeColor="background1"/>
      <w:sz w:val="40"/>
      <w:szCs w:val="32"/>
    </w:rPr>
  </w:style>
  <w:style w:type="paragraph" w:styleId="Ttulo2">
    <w:name w:val="heading 2"/>
    <w:basedOn w:val="Normal"/>
    <w:next w:val="Normal"/>
    <w:link w:val="Ttulo2Car"/>
    <w:uiPriority w:val="9"/>
    <w:unhideWhenUsed/>
    <w:qFormat/>
    <w:rsid w:val="00661AA5"/>
    <w:pPr>
      <w:keepNext/>
      <w:keepLines/>
      <w:spacing w:before="40" w:after="0"/>
      <w:outlineLvl w:val="1"/>
    </w:pPr>
    <w:rPr>
      <w:rFonts w:eastAsiaTheme="majorEastAsia" w:cstheme="majorBidi"/>
      <w:sz w:val="26"/>
      <w:szCs w:val="26"/>
    </w:rPr>
  </w:style>
  <w:style w:type="paragraph" w:styleId="Ttulo3">
    <w:name w:val="heading 3"/>
    <w:basedOn w:val="Normal"/>
    <w:next w:val="Normal"/>
    <w:link w:val="Ttulo3Car"/>
    <w:uiPriority w:val="9"/>
    <w:unhideWhenUsed/>
    <w:qFormat/>
    <w:rsid w:val="00661AA5"/>
    <w:pPr>
      <w:keepNext/>
      <w:keepLines/>
      <w:spacing w:before="160" w:after="120"/>
      <w:outlineLvl w:val="2"/>
    </w:pPr>
    <w:rPr>
      <w:rFonts w:eastAsiaTheme="majorEastAsia" w:cstheme="majorBidi"/>
      <w:sz w:val="24"/>
      <w:szCs w:val="24"/>
    </w:rPr>
  </w:style>
  <w:style w:type="paragraph" w:styleId="Ttulo4">
    <w:name w:val="heading 4"/>
    <w:basedOn w:val="Normal"/>
    <w:next w:val="Normal"/>
    <w:link w:val="Ttulo4Car"/>
    <w:uiPriority w:val="9"/>
    <w:semiHidden/>
    <w:unhideWhenUsed/>
    <w:qFormat/>
    <w:rsid w:val="00171355"/>
    <w:pPr>
      <w:keepNext/>
      <w:keepLines/>
      <w:spacing w:before="80" w:after="40"/>
      <w:outlineLvl w:val="3"/>
    </w:pPr>
    <w:rPr>
      <w:rFonts w:eastAsiaTheme="majorEastAsia" w:cstheme="majorBidi"/>
      <w:i/>
      <w:iCs/>
      <w:color w:val="2F5496" w:themeColor="accent1" w:themeShade="BF"/>
    </w:rPr>
  </w:style>
  <w:style w:type="paragraph" w:styleId="Ttulo5">
    <w:name w:val="heading 5"/>
    <w:basedOn w:val="Normal"/>
    <w:next w:val="Normal"/>
    <w:link w:val="Ttulo5Car"/>
    <w:uiPriority w:val="9"/>
    <w:semiHidden/>
    <w:unhideWhenUsed/>
    <w:qFormat/>
    <w:rsid w:val="00171355"/>
    <w:pPr>
      <w:keepNext/>
      <w:keepLines/>
      <w:spacing w:before="80" w:after="40"/>
      <w:outlineLvl w:val="4"/>
    </w:pPr>
    <w:rPr>
      <w:rFonts w:eastAsiaTheme="majorEastAsia" w:cstheme="majorBidi"/>
      <w:color w:val="2F5496" w:themeColor="accent1" w:themeShade="BF"/>
    </w:rPr>
  </w:style>
  <w:style w:type="paragraph" w:styleId="Ttulo6">
    <w:name w:val="heading 6"/>
    <w:basedOn w:val="Normal"/>
    <w:next w:val="Normal"/>
    <w:link w:val="Ttulo6Car"/>
    <w:uiPriority w:val="9"/>
    <w:semiHidden/>
    <w:unhideWhenUsed/>
    <w:qFormat/>
    <w:rsid w:val="00171355"/>
    <w:pPr>
      <w:keepNext/>
      <w:keepLines/>
      <w:spacing w:before="40" w:after="0"/>
      <w:outlineLvl w:val="5"/>
    </w:pPr>
    <w:rPr>
      <w:rFonts w:eastAsiaTheme="majorEastAsia" w:cstheme="majorBidi"/>
      <w:i/>
      <w:iCs/>
      <w:color w:val="595959" w:themeColor="text1" w:themeTint="A6"/>
    </w:rPr>
  </w:style>
  <w:style w:type="paragraph" w:styleId="Ttulo7">
    <w:name w:val="heading 7"/>
    <w:basedOn w:val="Normal"/>
    <w:next w:val="Normal"/>
    <w:link w:val="Ttulo7Car"/>
    <w:uiPriority w:val="9"/>
    <w:semiHidden/>
    <w:unhideWhenUsed/>
    <w:qFormat/>
    <w:rsid w:val="00D0453B"/>
    <w:pPr>
      <w:keepNext/>
      <w:keepLines/>
      <w:spacing w:before="40" w:after="0"/>
      <w:outlineLvl w:val="6"/>
    </w:pPr>
    <w:rPr>
      <w:rFonts w:asciiTheme="majorHAnsi" w:eastAsiaTheme="majorEastAsia" w:hAnsiTheme="majorHAnsi" w:cstheme="majorBidi"/>
      <w:i/>
      <w:iCs/>
      <w:color w:val="1F3763" w:themeColor="accent1" w:themeShade="7F"/>
    </w:rPr>
  </w:style>
  <w:style w:type="paragraph" w:styleId="Ttulo8">
    <w:name w:val="heading 8"/>
    <w:basedOn w:val="Normal"/>
    <w:next w:val="Normal"/>
    <w:link w:val="Ttulo8Car"/>
    <w:uiPriority w:val="9"/>
    <w:semiHidden/>
    <w:unhideWhenUsed/>
    <w:qFormat/>
    <w:rsid w:val="00171355"/>
    <w:pPr>
      <w:keepNext/>
      <w:keepLines/>
      <w:spacing w:after="0"/>
      <w:outlineLvl w:val="7"/>
    </w:pPr>
    <w:rPr>
      <w:rFonts w:eastAsiaTheme="majorEastAsia" w:cstheme="majorBidi"/>
      <w:i/>
      <w:iCs/>
      <w:color w:val="272727" w:themeColor="text1" w:themeTint="D8"/>
    </w:rPr>
  </w:style>
  <w:style w:type="paragraph" w:styleId="Ttulo9">
    <w:name w:val="heading 9"/>
    <w:basedOn w:val="Normal"/>
    <w:next w:val="Normal"/>
    <w:link w:val="Ttulo9Car"/>
    <w:uiPriority w:val="9"/>
    <w:semiHidden/>
    <w:unhideWhenUsed/>
    <w:qFormat/>
    <w:rsid w:val="00171355"/>
    <w:pPr>
      <w:keepNext/>
      <w:keepLines/>
      <w:spacing w:after="0"/>
      <w:outlineLvl w:val="8"/>
    </w:pPr>
    <w:rPr>
      <w:rFonts w:eastAsiaTheme="majorEastAsia" w:cstheme="majorBidi"/>
      <w:color w:val="272727" w:themeColor="text1" w:themeTint="D8"/>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1Car">
    <w:name w:val="Título 1 Car"/>
    <w:basedOn w:val="Fuentedeprrafopredeter"/>
    <w:link w:val="Ttulo1"/>
    <w:uiPriority w:val="9"/>
    <w:rsid w:val="00FD202A"/>
    <w:rPr>
      <w:rFonts w:ascii="Arial" w:eastAsiaTheme="majorEastAsia" w:hAnsi="Arial" w:cstheme="majorBidi"/>
      <w:b/>
      <w:color w:val="FFFFFF" w:themeColor="background1"/>
      <w:sz w:val="40"/>
      <w:szCs w:val="32"/>
    </w:rPr>
  </w:style>
  <w:style w:type="character" w:customStyle="1" w:styleId="Ttulo2Car">
    <w:name w:val="Título 2 Car"/>
    <w:basedOn w:val="Fuentedeprrafopredeter"/>
    <w:link w:val="Ttulo2"/>
    <w:uiPriority w:val="9"/>
    <w:rsid w:val="001A5483"/>
    <w:rPr>
      <w:rFonts w:ascii="Arial" w:eastAsiaTheme="majorEastAsia" w:hAnsi="Arial" w:cstheme="majorBidi"/>
      <w:sz w:val="26"/>
      <w:szCs w:val="26"/>
    </w:rPr>
  </w:style>
  <w:style w:type="paragraph" w:styleId="Ttulo">
    <w:name w:val="Title"/>
    <w:basedOn w:val="Ttulo3"/>
    <w:next w:val="Normal"/>
    <w:link w:val="TtuloCar"/>
    <w:uiPriority w:val="10"/>
    <w:qFormat/>
    <w:rsid w:val="008C4B83"/>
    <w:pPr>
      <w:spacing w:line="240" w:lineRule="auto"/>
      <w:contextualSpacing/>
    </w:pPr>
    <w:rPr>
      <w:spacing w:val="-10"/>
      <w:kern w:val="28"/>
      <w:szCs w:val="56"/>
    </w:rPr>
  </w:style>
  <w:style w:type="character" w:customStyle="1" w:styleId="TtuloCar">
    <w:name w:val="Título Car"/>
    <w:basedOn w:val="Fuentedeprrafopredeter"/>
    <w:link w:val="Ttulo"/>
    <w:uiPriority w:val="10"/>
    <w:rsid w:val="008C4B83"/>
    <w:rPr>
      <w:rFonts w:ascii="Arial" w:eastAsiaTheme="majorEastAsia" w:hAnsi="Arial" w:cstheme="majorBidi"/>
      <w:spacing w:val="-10"/>
      <w:kern w:val="28"/>
      <w:sz w:val="24"/>
      <w:szCs w:val="56"/>
    </w:rPr>
  </w:style>
  <w:style w:type="paragraph" w:styleId="TtuloTDC">
    <w:name w:val="TOC Heading"/>
    <w:basedOn w:val="Ttulo1"/>
    <w:next w:val="Normal"/>
    <w:uiPriority w:val="39"/>
    <w:unhideWhenUsed/>
    <w:qFormat/>
    <w:rsid w:val="00064B01"/>
    <w:pPr>
      <w:spacing w:line="259" w:lineRule="auto"/>
      <w:outlineLvl w:val="9"/>
    </w:pPr>
    <w:rPr>
      <w:lang w:eastAsia="es-CR"/>
    </w:rPr>
  </w:style>
  <w:style w:type="character" w:customStyle="1" w:styleId="Ttulo3Car">
    <w:name w:val="Título 3 Car"/>
    <w:basedOn w:val="Fuentedeprrafopredeter"/>
    <w:link w:val="Ttulo3"/>
    <w:uiPriority w:val="9"/>
    <w:rsid w:val="00E00AD4"/>
    <w:rPr>
      <w:rFonts w:ascii="Arial" w:eastAsiaTheme="majorEastAsia" w:hAnsi="Arial" w:cstheme="majorBidi"/>
      <w:sz w:val="24"/>
      <w:szCs w:val="24"/>
    </w:rPr>
  </w:style>
  <w:style w:type="paragraph" w:styleId="TDC1">
    <w:name w:val="toc 1"/>
    <w:basedOn w:val="Normal"/>
    <w:next w:val="Normal"/>
    <w:autoRedefine/>
    <w:uiPriority w:val="39"/>
    <w:unhideWhenUsed/>
    <w:rsid w:val="00E22188"/>
    <w:pPr>
      <w:tabs>
        <w:tab w:val="right" w:leader="dot" w:pos="10070"/>
      </w:tabs>
      <w:spacing w:after="100"/>
    </w:pPr>
  </w:style>
  <w:style w:type="paragraph" w:styleId="TDC2">
    <w:name w:val="toc 2"/>
    <w:basedOn w:val="Normal"/>
    <w:next w:val="Normal"/>
    <w:autoRedefine/>
    <w:uiPriority w:val="39"/>
    <w:unhideWhenUsed/>
    <w:rsid w:val="002B36D2"/>
    <w:pPr>
      <w:tabs>
        <w:tab w:val="left" w:pos="660"/>
        <w:tab w:val="right" w:leader="dot" w:pos="10070"/>
      </w:tabs>
      <w:spacing w:after="100"/>
      <w:ind w:left="200"/>
    </w:pPr>
    <w:rPr>
      <w:rFonts w:cs="Arial"/>
      <w:noProof/>
    </w:rPr>
  </w:style>
  <w:style w:type="paragraph" w:styleId="TDC3">
    <w:name w:val="toc 3"/>
    <w:basedOn w:val="Normal"/>
    <w:next w:val="Normal"/>
    <w:autoRedefine/>
    <w:uiPriority w:val="39"/>
    <w:unhideWhenUsed/>
    <w:rsid w:val="008C4B83"/>
    <w:pPr>
      <w:spacing w:after="100"/>
      <w:ind w:left="400"/>
    </w:pPr>
  </w:style>
  <w:style w:type="character" w:styleId="Hipervnculo">
    <w:name w:val="Hyperlink"/>
    <w:basedOn w:val="Fuentedeprrafopredeter"/>
    <w:uiPriority w:val="99"/>
    <w:unhideWhenUsed/>
    <w:rsid w:val="008C4B83"/>
    <w:rPr>
      <w:color w:val="0563C1" w:themeColor="hyperlink"/>
      <w:u w:val="single"/>
    </w:rPr>
  </w:style>
  <w:style w:type="paragraph" w:styleId="Prrafodelista">
    <w:name w:val="List Paragraph"/>
    <w:basedOn w:val="Normal"/>
    <w:uiPriority w:val="34"/>
    <w:qFormat/>
    <w:rsid w:val="0015666F"/>
    <w:pPr>
      <w:ind w:left="720"/>
      <w:contextualSpacing/>
    </w:pPr>
  </w:style>
  <w:style w:type="paragraph" w:styleId="Encabezado">
    <w:name w:val="header"/>
    <w:basedOn w:val="Normal"/>
    <w:link w:val="EncabezadoCar"/>
    <w:uiPriority w:val="99"/>
    <w:unhideWhenUsed/>
    <w:rsid w:val="00F67E77"/>
    <w:pPr>
      <w:tabs>
        <w:tab w:val="center" w:pos="4419"/>
        <w:tab w:val="right" w:pos="8838"/>
      </w:tabs>
      <w:spacing w:after="0" w:line="240" w:lineRule="auto"/>
    </w:pPr>
  </w:style>
  <w:style w:type="character" w:customStyle="1" w:styleId="EncabezadoCar">
    <w:name w:val="Encabezado Car"/>
    <w:basedOn w:val="Fuentedeprrafopredeter"/>
    <w:link w:val="Encabezado"/>
    <w:uiPriority w:val="99"/>
    <w:rsid w:val="00F67E77"/>
    <w:rPr>
      <w:rFonts w:ascii="Arial" w:hAnsi="Arial"/>
      <w:sz w:val="20"/>
    </w:rPr>
  </w:style>
  <w:style w:type="paragraph" w:styleId="Piedepgina">
    <w:name w:val="footer"/>
    <w:basedOn w:val="Normal"/>
    <w:link w:val="PiedepginaCar"/>
    <w:uiPriority w:val="99"/>
    <w:unhideWhenUsed/>
    <w:rsid w:val="00F67E77"/>
    <w:pPr>
      <w:tabs>
        <w:tab w:val="center" w:pos="4419"/>
        <w:tab w:val="right" w:pos="8838"/>
      </w:tabs>
      <w:spacing w:after="0" w:line="240" w:lineRule="auto"/>
    </w:pPr>
  </w:style>
  <w:style w:type="character" w:customStyle="1" w:styleId="PiedepginaCar">
    <w:name w:val="Pie de página Car"/>
    <w:basedOn w:val="Fuentedeprrafopredeter"/>
    <w:link w:val="Piedepgina"/>
    <w:uiPriority w:val="99"/>
    <w:rsid w:val="00F67E77"/>
    <w:rPr>
      <w:rFonts w:ascii="Arial" w:hAnsi="Arial"/>
      <w:sz w:val="20"/>
    </w:rPr>
  </w:style>
  <w:style w:type="table" w:styleId="Tablaconcuadrcula">
    <w:name w:val="Table Grid"/>
    <w:basedOn w:val="Tablanormal"/>
    <w:uiPriority w:val="39"/>
    <w:rsid w:val="006615E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odeglobo">
    <w:name w:val="Balloon Text"/>
    <w:basedOn w:val="Normal"/>
    <w:link w:val="TextodegloboCar"/>
    <w:uiPriority w:val="99"/>
    <w:semiHidden/>
    <w:unhideWhenUsed/>
    <w:rsid w:val="00525CBF"/>
    <w:pPr>
      <w:spacing w:after="0" w:line="240" w:lineRule="auto"/>
    </w:pPr>
    <w:rPr>
      <w:rFonts w:ascii="Segoe UI" w:hAnsi="Segoe UI" w:cs="Segoe UI"/>
      <w:sz w:val="18"/>
      <w:szCs w:val="18"/>
    </w:rPr>
  </w:style>
  <w:style w:type="character" w:customStyle="1" w:styleId="TextodegloboCar">
    <w:name w:val="Texto de globo Car"/>
    <w:basedOn w:val="Fuentedeprrafopredeter"/>
    <w:link w:val="Textodeglobo"/>
    <w:uiPriority w:val="99"/>
    <w:semiHidden/>
    <w:rsid w:val="00525CBF"/>
    <w:rPr>
      <w:rFonts w:ascii="Segoe UI" w:hAnsi="Segoe UI" w:cs="Segoe UI"/>
      <w:sz w:val="18"/>
      <w:szCs w:val="18"/>
    </w:rPr>
  </w:style>
  <w:style w:type="paragraph" w:styleId="Textonotapie">
    <w:name w:val="footnote text"/>
    <w:basedOn w:val="Normal"/>
    <w:link w:val="TextonotapieCar"/>
    <w:uiPriority w:val="99"/>
    <w:semiHidden/>
    <w:unhideWhenUsed/>
    <w:rsid w:val="00525CBF"/>
    <w:pPr>
      <w:spacing w:after="0" w:line="240" w:lineRule="auto"/>
    </w:pPr>
    <w:rPr>
      <w:szCs w:val="20"/>
    </w:rPr>
  </w:style>
  <w:style w:type="character" w:customStyle="1" w:styleId="TextonotapieCar">
    <w:name w:val="Texto nota pie Car"/>
    <w:basedOn w:val="Fuentedeprrafopredeter"/>
    <w:link w:val="Textonotapie"/>
    <w:uiPriority w:val="99"/>
    <w:semiHidden/>
    <w:rsid w:val="00525CBF"/>
    <w:rPr>
      <w:rFonts w:ascii="Arial" w:hAnsi="Arial"/>
      <w:sz w:val="20"/>
      <w:szCs w:val="20"/>
    </w:rPr>
  </w:style>
  <w:style w:type="character" w:styleId="Refdenotaalpie">
    <w:name w:val="footnote reference"/>
    <w:basedOn w:val="Fuentedeprrafopredeter"/>
    <w:uiPriority w:val="99"/>
    <w:semiHidden/>
    <w:unhideWhenUsed/>
    <w:rsid w:val="00525CBF"/>
    <w:rPr>
      <w:vertAlign w:val="superscript"/>
    </w:rPr>
  </w:style>
  <w:style w:type="character" w:styleId="Mencinsinresolver">
    <w:name w:val="Unresolved Mention"/>
    <w:basedOn w:val="Fuentedeprrafopredeter"/>
    <w:uiPriority w:val="99"/>
    <w:semiHidden/>
    <w:unhideWhenUsed/>
    <w:rsid w:val="0062381A"/>
    <w:rPr>
      <w:color w:val="605E5C"/>
      <w:shd w:val="clear" w:color="auto" w:fill="E1DFDD"/>
    </w:rPr>
  </w:style>
  <w:style w:type="character" w:styleId="Hipervnculovisitado">
    <w:name w:val="FollowedHyperlink"/>
    <w:basedOn w:val="Fuentedeprrafopredeter"/>
    <w:uiPriority w:val="99"/>
    <w:semiHidden/>
    <w:unhideWhenUsed/>
    <w:rsid w:val="002775E6"/>
    <w:rPr>
      <w:color w:val="954F72" w:themeColor="followedHyperlink"/>
      <w:u w:val="single"/>
    </w:rPr>
  </w:style>
  <w:style w:type="paragraph" w:styleId="Descripcin">
    <w:name w:val="caption"/>
    <w:basedOn w:val="Normal"/>
    <w:next w:val="Normal"/>
    <w:uiPriority w:val="35"/>
    <w:unhideWhenUsed/>
    <w:qFormat/>
    <w:rsid w:val="000C2589"/>
    <w:pPr>
      <w:spacing w:after="200"/>
      <w:jc w:val="center"/>
    </w:pPr>
    <w:rPr>
      <w:b/>
      <w:i/>
      <w:iCs/>
      <w:szCs w:val="18"/>
    </w:rPr>
  </w:style>
  <w:style w:type="paragraph" w:styleId="Tabladeilustraciones">
    <w:name w:val="table of figures"/>
    <w:basedOn w:val="Normal"/>
    <w:next w:val="Normal"/>
    <w:uiPriority w:val="99"/>
    <w:unhideWhenUsed/>
    <w:rsid w:val="00F86887"/>
    <w:pPr>
      <w:spacing w:after="0"/>
    </w:pPr>
  </w:style>
  <w:style w:type="character" w:styleId="Refdecomentario">
    <w:name w:val="annotation reference"/>
    <w:basedOn w:val="Fuentedeprrafopredeter"/>
    <w:uiPriority w:val="99"/>
    <w:semiHidden/>
    <w:unhideWhenUsed/>
    <w:rsid w:val="00EB7FD1"/>
    <w:rPr>
      <w:sz w:val="16"/>
      <w:szCs w:val="16"/>
    </w:rPr>
  </w:style>
  <w:style w:type="paragraph" w:styleId="Textocomentario">
    <w:name w:val="annotation text"/>
    <w:basedOn w:val="Normal"/>
    <w:link w:val="TextocomentarioCar"/>
    <w:uiPriority w:val="99"/>
    <w:unhideWhenUsed/>
    <w:rsid w:val="00EB7FD1"/>
    <w:pPr>
      <w:spacing w:line="240" w:lineRule="auto"/>
    </w:pPr>
    <w:rPr>
      <w:szCs w:val="20"/>
    </w:rPr>
  </w:style>
  <w:style w:type="character" w:customStyle="1" w:styleId="TextocomentarioCar">
    <w:name w:val="Texto comentario Car"/>
    <w:basedOn w:val="Fuentedeprrafopredeter"/>
    <w:link w:val="Textocomentario"/>
    <w:uiPriority w:val="99"/>
    <w:rsid w:val="00EB7FD1"/>
    <w:rPr>
      <w:rFonts w:ascii="Arial" w:hAnsi="Arial"/>
      <w:sz w:val="20"/>
      <w:szCs w:val="20"/>
    </w:rPr>
  </w:style>
  <w:style w:type="paragraph" w:styleId="Asuntodelcomentario">
    <w:name w:val="annotation subject"/>
    <w:basedOn w:val="Textocomentario"/>
    <w:next w:val="Textocomentario"/>
    <w:link w:val="AsuntodelcomentarioCar"/>
    <w:uiPriority w:val="99"/>
    <w:semiHidden/>
    <w:unhideWhenUsed/>
    <w:rsid w:val="00EB7FD1"/>
    <w:rPr>
      <w:b/>
      <w:bCs/>
    </w:rPr>
  </w:style>
  <w:style w:type="character" w:customStyle="1" w:styleId="AsuntodelcomentarioCar">
    <w:name w:val="Asunto del comentario Car"/>
    <w:basedOn w:val="TextocomentarioCar"/>
    <w:link w:val="Asuntodelcomentario"/>
    <w:uiPriority w:val="99"/>
    <w:semiHidden/>
    <w:rsid w:val="00EB7FD1"/>
    <w:rPr>
      <w:rFonts w:ascii="Arial" w:hAnsi="Arial"/>
      <w:b/>
      <w:bCs/>
      <w:sz w:val="20"/>
      <w:szCs w:val="20"/>
    </w:rPr>
  </w:style>
  <w:style w:type="paragraph" w:styleId="TDC4">
    <w:name w:val="toc 4"/>
    <w:basedOn w:val="Normal"/>
    <w:next w:val="Normal"/>
    <w:autoRedefine/>
    <w:uiPriority w:val="39"/>
    <w:unhideWhenUsed/>
    <w:rsid w:val="00DA6131"/>
    <w:pPr>
      <w:spacing w:after="100" w:line="259" w:lineRule="auto"/>
      <w:ind w:left="660"/>
      <w:jc w:val="left"/>
    </w:pPr>
    <w:rPr>
      <w:rFonts w:asciiTheme="minorHAnsi" w:eastAsiaTheme="minorEastAsia" w:hAnsiTheme="minorHAnsi"/>
      <w:sz w:val="22"/>
      <w:lang w:eastAsia="es-CR"/>
    </w:rPr>
  </w:style>
  <w:style w:type="paragraph" w:styleId="TDC5">
    <w:name w:val="toc 5"/>
    <w:basedOn w:val="Normal"/>
    <w:next w:val="Normal"/>
    <w:autoRedefine/>
    <w:uiPriority w:val="39"/>
    <w:unhideWhenUsed/>
    <w:rsid w:val="00DA6131"/>
    <w:pPr>
      <w:spacing w:after="100" w:line="259" w:lineRule="auto"/>
      <w:ind w:left="880"/>
      <w:jc w:val="left"/>
    </w:pPr>
    <w:rPr>
      <w:rFonts w:asciiTheme="minorHAnsi" w:eastAsiaTheme="minorEastAsia" w:hAnsiTheme="minorHAnsi"/>
      <w:sz w:val="22"/>
      <w:lang w:eastAsia="es-CR"/>
    </w:rPr>
  </w:style>
  <w:style w:type="paragraph" w:styleId="TDC6">
    <w:name w:val="toc 6"/>
    <w:basedOn w:val="Normal"/>
    <w:next w:val="Normal"/>
    <w:autoRedefine/>
    <w:uiPriority w:val="39"/>
    <w:unhideWhenUsed/>
    <w:rsid w:val="00DA6131"/>
    <w:pPr>
      <w:spacing w:after="100" w:line="259" w:lineRule="auto"/>
      <w:ind w:left="1100"/>
      <w:jc w:val="left"/>
    </w:pPr>
    <w:rPr>
      <w:rFonts w:asciiTheme="minorHAnsi" w:eastAsiaTheme="minorEastAsia" w:hAnsiTheme="minorHAnsi"/>
      <w:sz w:val="22"/>
      <w:lang w:eastAsia="es-CR"/>
    </w:rPr>
  </w:style>
  <w:style w:type="paragraph" w:styleId="TDC7">
    <w:name w:val="toc 7"/>
    <w:basedOn w:val="Normal"/>
    <w:next w:val="Normal"/>
    <w:autoRedefine/>
    <w:uiPriority w:val="39"/>
    <w:unhideWhenUsed/>
    <w:rsid w:val="00737DF7"/>
    <w:pPr>
      <w:spacing w:after="100" w:line="259" w:lineRule="auto"/>
      <w:ind w:left="1320"/>
      <w:jc w:val="left"/>
    </w:pPr>
    <w:rPr>
      <w:rFonts w:asciiTheme="minorHAnsi" w:eastAsiaTheme="minorEastAsia" w:hAnsiTheme="minorHAnsi"/>
      <w:sz w:val="22"/>
      <w:lang w:eastAsia="es-CR"/>
    </w:rPr>
  </w:style>
  <w:style w:type="paragraph" w:styleId="TDC8">
    <w:name w:val="toc 8"/>
    <w:basedOn w:val="Normal"/>
    <w:next w:val="Normal"/>
    <w:autoRedefine/>
    <w:uiPriority w:val="39"/>
    <w:unhideWhenUsed/>
    <w:rsid w:val="00737DF7"/>
    <w:pPr>
      <w:tabs>
        <w:tab w:val="left" w:pos="660"/>
        <w:tab w:val="right" w:leader="dot" w:pos="10070"/>
      </w:tabs>
      <w:spacing w:after="100"/>
      <w:ind w:left="200"/>
    </w:pPr>
    <w:rPr>
      <w:rFonts w:asciiTheme="minorHAnsi" w:eastAsiaTheme="minorEastAsia" w:hAnsiTheme="minorHAnsi"/>
      <w:sz w:val="22"/>
      <w:lang w:eastAsia="es-CR"/>
    </w:rPr>
  </w:style>
  <w:style w:type="paragraph" w:styleId="TDC9">
    <w:name w:val="toc 9"/>
    <w:basedOn w:val="Normal"/>
    <w:next w:val="Normal"/>
    <w:autoRedefine/>
    <w:uiPriority w:val="39"/>
    <w:unhideWhenUsed/>
    <w:rsid w:val="00DA6131"/>
    <w:pPr>
      <w:spacing w:after="100" w:line="259" w:lineRule="auto"/>
      <w:ind w:left="1760"/>
      <w:jc w:val="left"/>
    </w:pPr>
    <w:rPr>
      <w:rFonts w:asciiTheme="minorHAnsi" w:eastAsiaTheme="minorEastAsia" w:hAnsiTheme="minorHAnsi"/>
      <w:sz w:val="22"/>
      <w:lang w:eastAsia="es-CR"/>
    </w:rPr>
  </w:style>
  <w:style w:type="character" w:customStyle="1" w:styleId="Ttulo7Car">
    <w:name w:val="Título 7 Car"/>
    <w:basedOn w:val="Fuentedeprrafopredeter"/>
    <w:link w:val="Ttulo7"/>
    <w:uiPriority w:val="9"/>
    <w:semiHidden/>
    <w:rsid w:val="00D0453B"/>
    <w:rPr>
      <w:rFonts w:asciiTheme="majorHAnsi" w:eastAsiaTheme="majorEastAsia" w:hAnsiTheme="majorHAnsi" w:cstheme="majorBidi"/>
      <w:i/>
      <w:iCs/>
      <w:color w:val="1F3763" w:themeColor="accent1" w:themeShade="7F"/>
      <w:sz w:val="20"/>
    </w:rPr>
  </w:style>
  <w:style w:type="paragraph" w:styleId="Revisin">
    <w:name w:val="Revision"/>
    <w:hidden/>
    <w:uiPriority w:val="99"/>
    <w:semiHidden/>
    <w:rsid w:val="00F40B9E"/>
    <w:pPr>
      <w:spacing w:after="0" w:line="240" w:lineRule="auto"/>
    </w:pPr>
    <w:rPr>
      <w:rFonts w:ascii="Arial" w:hAnsi="Arial"/>
      <w:sz w:val="20"/>
    </w:rPr>
  </w:style>
  <w:style w:type="table" w:styleId="Tablaconcuadrculaclara">
    <w:name w:val="Grid Table Light"/>
    <w:basedOn w:val="Tablanormal"/>
    <w:uiPriority w:val="40"/>
    <w:rsid w:val="007605E6"/>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aconcuadrcula1clara">
    <w:name w:val="Grid Table 1 Light"/>
    <w:basedOn w:val="Tablanormal"/>
    <w:uiPriority w:val="46"/>
    <w:rsid w:val="00EB1060"/>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NormalWeb">
    <w:name w:val="Normal (Web)"/>
    <w:basedOn w:val="Normal"/>
    <w:uiPriority w:val="99"/>
    <w:semiHidden/>
    <w:unhideWhenUsed/>
    <w:rsid w:val="00A177CE"/>
    <w:pPr>
      <w:spacing w:before="100" w:beforeAutospacing="1" w:after="100" w:afterAutospacing="1" w:line="240" w:lineRule="auto"/>
      <w:jc w:val="left"/>
    </w:pPr>
    <w:rPr>
      <w:rFonts w:ascii="Times New Roman" w:eastAsia="Times New Roman" w:hAnsi="Times New Roman" w:cs="Times New Roman"/>
      <w:sz w:val="24"/>
      <w:szCs w:val="24"/>
      <w:lang w:eastAsia="es-CR"/>
    </w:rPr>
  </w:style>
  <w:style w:type="character" w:styleId="Fuerte">
    <w:name w:val="Strong"/>
    <w:basedOn w:val="Fuentedeprrafopredeter"/>
    <w:uiPriority w:val="22"/>
    <w:qFormat/>
    <w:rsid w:val="003C07B0"/>
    <w:rPr>
      <w:b/>
      <w:bCs/>
    </w:rPr>
  </w:style>
  <w:style w:type="paragraph" w:customStyle="1" w:styleId="Default">
    <w:name w:val="Default"/>
    <w:rsid w:val="00163AD5"/>
    <w:pPr>
      <w:autoSpaceDE w:val="0"/>
      <w:autoSpaceDN w:val="0"/>
      <w:adjustRightInd w:val="0"/>
      <w:spacing w:after="0" w:line="240" w:lineRule="auto"/>
    </w:pPr>
    <w:rPr>
      <w:rFonts w:ascii="Arial" w:hAnsi="Arial" w:cs="Arial"/>
      <w:color w:val="000000"/>
      <w:sz w:val="24"/>
      <w:szCs w:val="24"/>
    </w:rPr>
  </w:style>
  <w:style w:type="character" w:customStyle="1" w:styleId="Ttulo4Car">
    <w:name w:val="Título 4 Car"/>
    <w:basedOn w:val="Fuentedeprrafopredeter"/>
    <w:link w:val="Ttulo4"/>
    <w:uiPriority w:val="9"/>
    <w:semiHidden/>
    <w:rsid w:val="00171355"/>
    <w:rPr>
      <w:rFonts w:ascii="Arial" w:eastAsiaTheme="majorEastAsia" w:hAnsi="Arial" w:cstheme="majorBidi"/>
      <w:i/>
      <w:iCs/>
      <w:color w:val="2F5496" w:themeColor="accent1" w:themeShade="BF"/>
      <w:sz w:val="20"/>
    </w:rPr>
  </w:style>
  <w:style w:type="character" w:customStyle="1" w:styleId="Ttulo5Car">
    <w:name w:val="Título 5 Car"/>
    <w:basedOn w:val="Fuentedeprrafopredeter"/>
    <w:link w:val="Ttulo5"/>
    <w:uiPriority w:val="9"/>
    <w:semiHidden/>
    <w:rsid w:val="00171355"/>
    <w:rPr>
      <w:rFonts w:ascii="Arial" w:eastAsiaTheme="majorEastAsia" w:hAnsi="Arial" w:cstheme="majorBidi"/>
      <w:color w:val="2F5496" w:themeColor="accent1" w:themeShade="BF"/>
      <w:sz w:val="20"/>
    </w:rPr>
  </w:style>
  <w:style w:type="character" w:customStyle="1" w:styleId="Ttulo6Car">
    <w:name w:val="Título 6 Car"/>
    <w:basedOn w:val="Fuentedeprrafopredeter"/>
    <w:link w:val="Ttulo6"/>
    <w:uiPriority w:val="9"/>
    <w:semiHidden/>
    <w:rsid w:val="00171355"/>
    <w:rPr>
      <w:rFonts w:ascii="Arial" w:eastAsiaTheme="majorEastAsia" w:hAnsi="Arial" w:cstheme="majorBidi"/>
      <w:i/>
      <w:iCs/>
      <w:color w:val="595959" w:themeColor="text1" w:themeTint="A6"/>
      <w:sz w:val="20"/>
    </w:rPr>
  </w:style>
  <w:style w:type="character" w:customStyle="1" w:styleId="Ttulo8Car">
    <w:name w:val="Título 8 Car"/>
    <w:basedOn w:val="Fuentedeprrafopredeter"/>
    <w:link w:val="Ttulo8"/>
    <w:uiPriority w:val="9"/>
    <w:semiHidden/>
    <w:rsid w:val="00171355"/>
    <w:rPr>
      <w:rFonts w:ascii="Arial" w:eastAsiaTheme="majorEastAsia" w:hAnsi="Arial" w:cstheme="majorBidi"/>
      <w:i/>
      <w:iCs/>
      <w:color w:val="272727" w:themeColor="text1" w:themeTint="D8"/>
      <w:sz w:val="20"/>
    </w:rPr>
  </w:style>
  <w:style w:type="character" w:customStyle="1" w:styleId="Ttulo9Car">
    <w:name w:val="Título 9 Car"/>
    <w:basedOn w:val="Fuentedeprrafopredeter"/>
    <w:link w:val="Ttulo9"/>
    <w:uiPriority w:val="9"/>
    <w:semiHidden/>
    <w:rsid w:val="00171355"/>
    <w:rPr>
      <w:rFonts w:ascii="Arial" w:eastAsiaTheme="majorEastAsia" w:hAnsi="Arial" w:cstheme="majorBidi"/>
      <w:color w:val="272727" w:themeColor="text1" w:themeTint="D8"/>
      <w:sz w:val="20"/>
    </w:rPr>
  </w:style>
  <w:style w:type="paragraph" w:styleId="Subttulo">
    <w:name w:val="Subtitle"/>
    <w:basedOn w:val="Normal"/>
    <w:next w:val="Normal"/>
    <w:link w:val="SubttuloCar"/>
    <w:uiPriority w:val="11"/>
    <w:qFormat/>
    <w:rsid w:val="00171355"/>
    <w:pPr>
      <w:numPr>
        <w:ilvl w:val="1"/>
      </w:numPr>
    </w:pPr>
    <w:rPr>
      <w:rFonts w:eastAsiaTheme="majorEastAsia" w:cstheme="majorBidi"/>
      <w:color w:val="595959" w:themeColor="text1" w:themeTint="A6"/>
      <w:spacing w:val="15"/>
      <w:sz w:val="28"/>
      <w:szCs w:val="28"/>
    </w:rPr>
  </w:style>
  <w:style w:type="character" w:customStyle="1" w:styleId="SubttuloCar">
    <w:name w:val="Subtítulo Car"/>
    <w:basedOn w:val="Fuentedeprrafopredeter"/>
    <w:link w:val="Subttulo"/>
    <w:uiPriority w:val="11"/>
    <w:rsid w:val="00171355"/>
    <w:rPr>
      <w:rFonts w:ascii="Arial" w:eastAsiaTheme="majorEastAsia" w:hAnsi="Arial" w:cstheme="majorBidi"/>
      <w:color w:val="595959" w:themeColor="text1" w:themeTint="A6"/>
      <w:spacing w:val="15"/>
      <w:sz w:val="28"/>
      <w:szCs w:val="28"/>
    </w:rPr>
  </w:style>
  <w:style w:type="paragraph" w:styleId="Cita">
    <w:name w:val="Quote"/>
    <w:basedOn w:val="Normal"/>
    <w:next w:val="Normal"/>
    <w:link w:val="CitaCar"/>
    <w:uiPriority w:val="29"/>
    <w:qFormat/>
    <w:rsid w:val="00171355"/>
    <w:pPr>
      <w:spacing w:before="160"/>
      <w:jc w:val="center"/>
    </w:pPr>
    <w:rPr>
      <w:i/>
      <w:iCs/>
      <w:color w:val="404040" w:themeColor="text1" w:themeTint="BF"/>
    </w:rPr>
  </w:style>
  <w:style w:type="character" w:customStyle="1" w:styleId="CitaCar">
    <w:name w:val="Cita Car"/>
    <w:basedOn w:val="Fuentedeprrafopredeter"/>
    <w:link w:val="Cita"/>
    <w:uiPriority w:val="29"/>
    <w:rsid w:val="00171355"/>
    <w:rPr>
      <w:rFonts w:ascii="Arial" w:hAnsi="Arial"/>
      <w:i/>
      <w:iCs/>
      <w:color w:val="404040" w:themeColor="text1" w:themeTint="BF"/>
      <w:sz w:val="20"/>
    </w:rPr>
  </w:style>
  <w:style w:type="character" w:styleId="nfasisintenso">
    <w:name w:val="Intense Emphasis"/>
    <w:basedOn w:val="Fuentedeprrafopredeter"/>
    <w:uiPriority w:val="21"/>
    <w:qFormat/>
    <w:rsid w:val="00171355"/>
    <w:rPr>
      <w:i/>
      <w:iCs/>
      <w:color w:val="2F5496" w:themeColor="accent1" w:themeShade="BF"/>
    </w:rPr>
  </w:style>
  <w:style w:type="paragraph" w:styleId="Citadestacada">
    <w:name w:val="Intense Quote"/>
    <w:basedOn w:val="Normal"/>
    <w:next w:val="Normal"/>
    <w:link w:val="CitadestacadaCar"/>
    <w:uiPriority w:val="30"/>
    <w:qFormat/>
    <w:rsid w:val="00171355"/>
    <w:pPr>
      <w:pBdr>
        <w:top w:val="single" w:sz="4" w:space="10" w:color="2F5496" w:themeColor="accent1" w:themeShade="BF"/>
        <w:bottom w:val="single" w:sz="4" w:space="10" w:color="2F5496" w:themeColor="accent1" w:themeShade="BF"/>
      </w:pBdr>
      <w:spacing w:before="360" w:after="360"/>
      <w:ind w:left="864" w:right="864"/>
      <w:jc w:val="center"/>
    </w:pPr>
    <w:rPr>
      <w:i/>
      <w:iCs/>
      <w:color w:val="2F5496" w:themeColor="accent1" w:themeShade="BF"/>
    </w:rPr>
  </w:style>
  <w:style w:type="character" w:customStyle="1" w:styleId="CitadestacadaCar">
    <w:name w:val="Cita destacada Car"/>
    <w:basedOn w:val="Fuentedeprrafopredeter"/>
    <w:link w:val="Citadestacada"/>
    <w:uiPriority w:val="30"/>
    <w:rsid w:val="00171355"/>
    <w:rPr>
      <w:rFonts w:ascii="Arial" w:hAnsi="Arial"/>
      <w:i/>
      <w:iCs/>
      <w:color w:val="2F5496" w:themeColor="accent1" w:themeShade="BF"/>
      <w:sz w:val="20"/>
    </w:rPr>
  </w:style>
  <w:style w:type="character" w:styleId="Referenciaintensa">
    <w:name w:val="Intense Reference"/>
    <w:basedOn w:val="Fuentedeprrafopredeter"/>
    <w:uiPriority w:val="32"/>
    <w:qFormat/>
    <w:rsid w:val="00171355"/>
    <w:rPr>
      <w:b/>
      <w:bCs/>
      <w:smallCaps/>
      <w:color w:val="2F5496" w:themeColor="accent1" w:themeShade="BF"/>
      <w:spacing w:val="5"/>
    </w:rPr>
  </w:style>
  <w:style w:type="paragraph" w:customStyle="1" w:styleId="xmsonormal">
    <w:name w:val="x_msonormal"/>
    <w:basedOn w:val="Normal"/>
    <w:rsid w:val="005F274D"/>
    <w:pPr>
      <w:spacing w:before="100" w:beforeAutospacing="1" w:after="100" w:afterAutospacing="1" w:line="240" w:lineRule="auto"/>
      <w:jc w:val="left"/>
    </w:pPr>
    <w:rPr>
      <w:rFonts w:ascii="Times New Roman" w:eastAsia="Times New Roman" w:hAnsi="Times New Roman" w:cs="Times New Roman"/>
      <w:sz w:val="24"/>
      <w:szCs w:val="24"/>
      <w:lang w:eastAsia="es-CR"/>
    </w:rPr>
  </w:style>
  <w:style w:type="paragraph" w:customStyle="1" w:styleId="pf0">
    <w:name w:val="pf0"/>
    <w:basedOn w:val="Normal"/>
    <w:rsid w:val="00EE2274"/>
    <w:pPr>
      <w:spacing w:before="100" w:beforeAutospacing="1" w:after="100" w:afterAutospacing="1" w:line="240" w:lineRule="auto"/>
      <w:jc w:val="left"/>
    </w:pPr>
    <w:rPr>
      <w:rFonts w:ascii="Times New Roman" w:eastAsia="Times New Roman" w:hAnsi="Times New Roman" w:cs="Times New Roman"/>
      <w:sz w:val="24"/>
      <w:szCs w:val="24"/>
      <w:lang w:eastAsia="es-CR"/>
    </w:rPr>
  </w:style>
  <w:style w:type="character" w:customStyle="1" w:styleId="cf01">
    <w:name w:val="cf01"/>
    <w:basedOn w:val="Fuentedeprrafopredeter"/>
    <w:rsid w:val="00EE2274"/>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294966">
      <w:bodyDiv w:val="1"/>
      <w:marLeft w:val="0"/>
      <w:marRight w:val="0"/>
      <w:marTop w:val="0"/>
      <w:marBottom w:val="0"/>
      <w:divBdr>
        <w:top w:val="none" w:sz="0" w:space="0" w:color="auto"/>
        <w:left w:val="none" w:sz="0" w:space="0" w:color="auto"/>
        <w:bottom w:val="none" w:sz="0" w:space="0" w:color="auto"/>
        <w:right w:val="none" w:sz="0" w:space="0" w:color="auto"/>
      </w:divBdr>
    </w:div>
    <w:div w:id="7371920">
      <w:bodyDiv w:val="1"/>
      <w:marLeft w:val="0"/>
      <w:marRight w:val="0"/>
      <w:marTop w:val="0"/>
      <w:marBottom w:val="0"/>
      <w:divBdr>
        <w:top w:val="none" w:sz="0" w:space="0" w:color="auto"/>
        <w:left w:val="none" w:sz="0" w:space="0" w:color="auto"/>
        <w:bottom w:val="none" w:sz="0" w:space="0" w:color="auto"/>
        <w:right w:val="none" w:sz="0" w:space="0" w:color="auto"/>
      </w:divBdr>
    </w:div>
    <w:div w:id="12339899">
      <w:bodyDiv w:val="1"/>
      <w:marLeft w:val="0"/>
      <w:marRight w:val="0"/>
      <w:marTop w:val="0"/>
      <w:marBottom w:val="0"/>
      <w:divBdr>
        <w:top w:val="none" w:sz="0" w:space="0" w:color="auto"/>
        <w:left w:val="none" w:sz="0" w:space="0" w:color="auto"/>
        <w:bottom w:val="none" w:sz="0" w:space="0" w:color="auto"/>
        <w:right w:val="none" w:sz="0" w:space="0" w:color="auto"/>
      </w:divBdr>
    </w:div>
    <w:div w:id="29301535">
      <w:bodyDiv w:val="1"/>
      <w:marLeft w:val="0"/>
      <w:marRight w:val="0"/>
      <w:marTop w:val="0"/>
      <w:marBottom w:val="0"/>
      <w:divBdr>
        <w:top w:val="none" w:sz="0" w:space="0" w:color="auto"/>
        <w:left w:val="none" w:sz="0" w:space="0" w:color="auto"/>
        <w:bottom w:val="none" w:sz="0" w:space="0" w:color="auto"/>
        <w:right w:val="none" w:sz="0" w:space="0" w:color="auto"/>
      </w:divBdr>
    </w:div>
    <w:div w:id="39596230">
      <w:bodyDiv w:val="1"/>
      <w:marLeft w:val="0"/>
      <w:marRight w:val="0"/>
      <w:marTop w:val="0"/>
      <w:marBottom w:val="0"/>
      <w:divBdr>
        <w:top w:val="none" w:sz="0" w:space="0" w:color="auto"/>
        <w:left w:val="none" w:sz="0" w:space="0" w:color="auto"/>
        <w:bottom w:val="none" w:sz="0" w:space="0" w:color="auto"/>
        <w:right w:val="none" w:sz="0" w:space="0" w:color="auto"/>
      </w:divBdr>
    </w:div>
    <w:div w:id="41290957">
      <w:bodyDiv w:val="1"/>
      <w:marLeft w:val="0"/>
      <w:marRight w:val="0"/>
      <w:marTop w:val="0"/>
      <w:marBottom w:val="0"/>
      <w:divBdr>
        <w:top w:val="none" w:sz="0" w:space="0" w:color="auto"/>
        <w:left w:val="none" w:sz="0" w:space="0" w:color="auto"/>
        <w:bottom w:val="none" w:sz="0" w:space="0" w:color="auto"/>
        <w:right w:val="none" w:sz="0" w:space="0" w:color="auto"/>
      </w:divBdr>
    </w:div>
    <w:div w:id="45879879">
      <w:bodyDiv w:val="1"/>
      <w:marLeft w:val="0"/>
      <w:marRight w:val="0"/>
      <w:marTop w:val="0"/>
      <w:marBottom w:val="0"/>
      <w:divBdr>
        <w:top w:val="none" w:sz="0" w:space="0" w:color="auto"/>
        <w:left w:val="none" w:sz="0" w:space="0" w:color="auto"/>
        <w:bottom w:val="none" w:sz="0" w:space="0" w:color="auto"/>
        <w:right w:val="none" w:sz="0" w:space="0" w:color="auto"/>
      </w:divBdr>
    </w:div>
    <w:div w:id="47193724">
      <w:bodyDiv w:val="1"/>
      <w:marLeft w:val="0"/>
      <w:marRight w:val="0"/>
      <w:marTop w:val="0"/>
      <w:marBottom w:val="0"/>
      <w:divBdr>
        <w:top w:val="none" w:sz="0" w:space="0" w:color="auto"/>
        <w:left w:val="none" w:sz="0" w:space="0" w:color="auto"/>
        <w:bottom w:val="none" w:sz="0" w:space="0" w:color="auto"/>
        <w:right w:val="none" w:sz="0" w:space="0" w:color="auto"/>
      </w:divBdr>
    </w:div>
    <w:div w:id="56325689">
      <w:bodyDiv w:val="1"/>
      <w:marLeft w:val="0"/>
      <w:marRight w:val="0"/>
      <w:marTop w:val="0"/>
      <w:marBottom w:val="0"/>
      <w:divBdr>
        <w:top w:val="none" w:sz="0" w:space="0" w:color="auto"/>
        <w:left w:val="none" w:sz="0" w:space="0" w:color="auto"/>
        <w:bottom w:val="none" w:sz="0" w:space="0" w:color="auto"/>
        <w:right w:val="none" w:sz="0" w:space="0" w:color="auto"/>
      </w:divBdr>
    </w:div>
    <w:div w:id="76639254">
      <w:bodyDiv w:val="1"/>
      <w:marLeft w:val="0"/>
      <w:marRight w:val="0"/>
      <w:marTop w:val="0"/>
      <w:marBottom w:val="0"/>
      <w:divBdr>
        <w:top w:val="none" w:sz="0" w:space="0" w:color="auto"/>
        <w:left w:val="none" w:sz="0" w:space="0" w:color="auto"/>
        <w:bottom w:val="none" w:sz="0" w:space="0" w:color="auto"/>
        <w:right w:val="none" w:sz="0" w:space="0" w:color="auto"/>
      </w:divBdr>
    </w:div>
    <w:div w:id="87123556">
      <w:bodyDiv w:val="1"/>
      <w:marLeft w:val="0"/>
      <w:marRight w:val="0"/>
      <w:marTop w:val="0"/>
      <w:marBottom w:val="0"/>
      <w:divBdr>
        <w:top w:val="none" w:sz="0" w:space="0" w:color="auto"/>
        <w:left w:val="none" w:sz="0" w:space="0" w:color="auto"/>
        <w:bottom w:val="none" w:sz="0" w:space="0" w:color="auto"/>
        <w:right w:val="none" w:sz="0" w:space="0" w:color="auto"/>
      </w:divBdr>
    </w:div>
    <w:div w:id="95752142">
      <w:bodyDiv w:val="1"/>
      <w:marLeft w:val="0"/>
      <w:marRight w:val="0"/>
      <w:marTop w:val="0"/>
      <w:marBottom w:val="0"/>
      <w:divBdr>
        <w:top w:val="none" w:sz="0" w:space="0" w:color="auto"/>
        <w:left w:val="none" w:sz="0" w:space="0" w:color="auto"/>
        <w:bottom w:val="none" w:sz="0" w:space="0" w:color="auto"/>
        <w:right w:val="none" w:sz="0" w:space="0" w:color="auto"/>
      </w:divBdr>
    </w:div>
    <w:div w:id="129634156">
      <w:bodyDiv w:val="1"/>
      <w:marLeft w:val="0"/>
      <w:marRight w:val="0"/>
      <w:marTop w:val="0"/>
      <w:marBottom w:val="0"/>
      <w:divBdr>
        <w:top w:val="none" w:sz="0" w:space="0" w:color="auto"/>
        <w:left w:val="none" w:sz="0" w:space="0" w:color="auto"/>
        <w:bottom w:val="none" w:sz="0" w:space="0" w:color="auto"/>
        <w:right w:val="none" w:sz="0" w:space="0" w:color="auto"/>
      </w:divBdr>
    </w:div>
    <w:div w:id="163519987">
      <w:bodyDiv w:val="1"/>
      <w:marLeft w:val="0"/>
      <w:marRight w:val="0"/>
      <w:marTop w:val="0"/>
      <w:marBottom w:val="0"/>
      <w:divBdr>
        <w:top w:val="none" w:sz="0" w:space="0" w:color="auto"/>
        <w:left w:val="none" w:sz="0" w:space="0" w:color="auto"/>
        <w:bottom w:val="none" w:sz="0" w:space="0" w:color="auto"/>
        <w:right w:val="none" w:sz="0" w:space="0" w:color="auto"/>
      </w:divBdr>
    </w:div>
    <w:div w:id="172764841">
      <w:bodyDiv w:val="1"/>
      <w:marLeft w:val="0"/>
      <w:marRight w:val="0"/>
      <w:marTop w:val="0"/>
      <w:marBottom w:val="0"/>
      <w:divBdr>
        <w:top w:val="none" w:sz="0" w:space="0" w:color="auto"/>
        <w:left w:val="none" w:sz="0" w:space="0" w:color="auto"/>
        <w:bottom w:val="none" w:sz="0" w:space="0" w:color="auto"/>
        <w:right w:val="none" w:sz="0" w:space="0" w:color="auto"/>
      </w:divBdr>
    </w:div>
    <w:div w:id="189728402">
      <w:bodyDiv w:val="1"/>
      <w:marLeft w:val="0"/>
      <w:marRight w:val="0"/>
      <w:marTop w:val="0"/>
      <w:marBottom w:val="0"/>
      <w:divBdr>
        <w:top w:val="none" w:sz="0" w:space="0" w:color="auto"/>
        <w:left w:val="none" w:sz="0" w:space="0" w:color="auto"/>
        <w:bottom w:val="none" w:sz="0" w:space="0" w:color="auto"/>
        <w:right w:val="none" w:sz="0" w:space="0" w:color="auto"/>
      </w:divBdr>
    </w:div>
    <w:div w:id="207765369">
      <w:bodyDiv w:val="1"/>
      <w:marLeft w:val="0"/>
      <w:marRight w:val="0"/>
      <w:marTop w:val="0"/>
      <w:marBottom w:val="0"/>
      <w:divBdr>
        <w:top w:val="none" w:sz="0" w:space="0" w:color="auto"/>
        <w:left w:val="none" w:sz="0" w:space="0" w:color="auto"/>
        <w:bottom w:val="none" w:sz="0" w:space="0" w:color="auto"/>
        <w:right w:val="none" w:sz="0" w:space="0" w:color="auto"/>
      </w:divBdr>
    </w:div>
    <w:div w:id="220869228">
      <w:bodyDiv w:val="1"/>
      <w:marLeft w:val="0"/>
      <w:marRight w:val="0"/>
      <w:marTop w:val="0"/>
      <w:marBottom w:val="0"/>
      <w:divBdr>
        <w:top w:val="none" w:sz="0" w:space="0" w:color="auto"/>
        <w:left w:val="none" w:sz="0" w:space="0" w:color="auto"/>
        <w:bottom w:val="none" w:sz="0" w:space="0" w:color="auto"/>
        <w:right w:val="none" w:sz="0" w:space="0" w:color="auto"/>
      </w:divBdr>
    </w:div>
    <w:div w:id="225579775">
      <w:bodyDiv w:val="1"/>
      <w:marLeft w:val="0"/>
      <w:marRight w:val="0"/>
      <w:marTop w:val="0"/>
      <w:marBottom w:val="0"/>
      <w:divBdr>
        <w:top w:val="none" w:sz="0" w:space="0" w:color="auto"/>
        <w:left w:val="none" w:sz="0" w:space="0" w:color="auto"/>
        <w:bottom w:val="none" w:sz="0" w:space="0" w:color="auto"/>
        <w:right w:val="none" w:sz="0" w:space="0" w:color="auto"/>
      </w:divBdr>
    </w:div>
    <w:div w:id="236743451">
      <w:bodyDiv w:val="1"/>
      <w:marLeft w:val="0"/>
      <w:marRight w:val="0"/>
      <w:marTop w:val="0"/>
      <w:marBottom w:val="0"/>
      <w:divBdr>
        <w:top w:val="none" w:sz="0" w:space="0" w:color="auto"/>
        <w:left w:val="none" w:sz="0" w:space="0" w:color="auto"/>
        <w:bottom w:val="none" w:sz="0" w:space="0" w:color="auto"/>
        <w:right w:val="none" w:sz="0" w:space="0" w:color="auto"/>
      </w:divBdr>
    </w:div>
    <w:div w:id="257761214">
      <w:bodyDiv w:val="1"/>
      <w:marLeft w:val="0"/>
      <w:marRight w:val="0"/>
      <w:marTop w:val="0"/>
      <w:marBottom w:val="0"/>
      <w:divBdr>
        <w:top w:val="none" w:sz="0" w:space="0" w:color="auto"/>
        <w:left w:val="none" w:sz="0" w:space="0" w:color="auto"/>
        <w:bottom w:val="none" w:sz="0" w:space="0" w:color="auto"/>
        <w:right w:val="none" w:sz="0" w:space="0" w:color="auto"/>
      </w:divBdr>
    </w:div>
    <w:div w:id="269700270">
      <w:bodyDiv w:val="1"/>
      <w:marLeft w:val="0"/>
      <w:marRight w:val="0"/>
      <w:marTop w:val="0"/>
      <w:marBottom w:val="0"/>
      <w:divBdr>
        <w:top w:val="none" w:sz="0" w:space="0" w:color="auto"/>
        <w:left w:val="none" w:sz="0" w:space="0" w:color="auto"/>
        <w:bottom w:val="none" w:sz="0" w:space="0" w:color="auto"/>
        <w:right w:val="none" w:sz="0" w:space="0" w:color="auto"/>
      </w:divBdr>
    </w:div>
    <w:div w:id="290596713">
      <w:bodyDiv w:val="1"/>
      <w:marLeft w:val="0"/>
      <w:marRight w:val="0"/>
      <w:marTop w:val="0"/>
      <w:marBottom w:val="0"/>
      <w:divBdr>
        <w:top w:val="none" w:sz="0" w:space="0" w:color="auto"/>
        <w:left w:val="none" w:sz="0" w:space="0" w:color="auto"/>
        <w:bottom w:val="none" w:sz="0" w:space="0" w:color="auto"/>
        <w:right w:val="none" w:sz="0" w:space="0" w:color="auto"/>
      </w:divBdr>
    </w:div>
    <w:div w:id="291981953">
      <w:bodyDiv w:val="1"/>
      <w:marLeft w:val="0"/>
      <w:marRight w:val="0"/>
      <w:marTop w:val="0"/>
      <w:marBottom w:val="0"/>
      <w:divBdr>
        <w:top w:val="none" w:sz="0" w:space="0" w:color="auto"/>
        <w:left w:val="none" w:sz="0" w:space="0" w:color="auto"/>
        <w:bottom w:val="none" w:sz="0" w:space="0" w:color="auto"/>
        <w:right w:val="none" w:sz="0" w:space="0" w:color="auto"/>
      </w:divBdr>
    </w:div>
    <w:div w:id="296685051">
      <w:bodyDiv w:val="1"/>
      <w:marLeft w:val="0"/>
      <w:marRight w:val="0"/>
      <w:marTop w:val="0"/>
      <w:marBottom w:val="0"/>
      <w:divBdr>
        <w:top w:val="none" w:sz="0" w:space="0" w:color="auto"/>
        <w:left w:val="none" w:sz="0" w:space="0" w:color="auto"/>
        <w:bottom w:val="none" w:sz="0" w:space="0" w:color="auto"/>
        <w:right w:val="none" w:sz="0" w:space="0" w:color="auto"/>
      </w:divBdr>
    </w:div>
    <w:div w:id="319046839">
      <w:bodyDiv w:val="1"/>
      <w:marLeft w:val="0"/>
      <w:marRight w:val="0"/>
      <w:marTop w:val="0"/>
      <w:marBottom w:val="0"/>
      <w:divBdr>
        <w:top w:val="none" w:sz="0" w:space="0" w:color="auto"/>
        <w:left w:val="none" w:sz="0" w:space="0" w:color="auto"/>
        <w:bottom w:val="none" w:sz="0" w:space="0" w:color="auto"/>
        <w:right w:val="none" w:sz="0" w:space="0" w:color="auto"/>
      </w:divBdr>
    </w:div>
    <w:div w:id="326252024">
      <w:bodyDiv w:val="1"/>
      <w:marLeft w:val="0"/>
      <w:marRight w:val="0"/>
      <w:marTop w:val="0"/>
      <w:marBottom w:val="0"/>
      <w:divBdr>
        <w:top w:val="none" w:sz="0" w:space="0" w:color="auto"/>
        <w:left w:val="none" w:sz="0" w:space="0" w:color="auto"/>
        <w:bottom w:val="none" w:sz="0" w:space="0" w:color="auto"/>
        <w:right w:val="none" w:sz="0" w:space="0" w:color="auto"/>
      </w:divBdr>
    </w:div>
    <w:div w:id="344941716">
      <w:bodyDiv w:val="1"/>
      <w:marLeft w:val="0"/>
      <w:marRight w:val="0"/>
      <w:marTop w:val="0"/>
      <w:marBottom w:val="0"/>
      <w:divBdr>
        <w:top w:val="none" w:sz="0" w:space="0" w:color="auto"/>
        <w:left w:val="none" w:sz="0" w:space="0" w:color="auto"/>
        <w:bottom w:val="none" w:sz="0" w:space="0" w:color="auto"/>
        <w:right w:val="none" w:sz="0" w:space="0" w:color="auto"/>
      </w:divBdr>
    </w:div>
    <w:div w:id="349261714">
      <w:bodyDiv w:val="1"/>
      <w:marLeft w:val="0"/>
      <w:marRight w:val="0"/>
      <w:marTop w:val="0"/>
      <w:marBottom w:val="0"/>
      <w:divBdr>
        <w:top w:val="none" w:sz="0" w:space="0" w:color="auto"/>
        <w:left w:val="none" w:sz="0" w:space="0" w:color="auto"/>
        <w:bottom w:val="none" w:sz="0" w:space="0" w:color="auto"/>
        <w:right w:val="none" w:sz="0" w:space="0" w:color="auto"/>
      </w:divBdr>
    </w:div>
    <w:div w:id="352151678">
      <w:bodyDiv w:val="1"/>
      <w:marLeft w:val="0"/>
      <w:marRight w:val="0"/>
      <w:marTop w:val="0"/>
      <w:marBottom w:val="0"/>
      <w:divBdr>
        <w:top w:val="none" w:sz="0" w:space="0" w:color="auto"/>
        <w:left w:val="none" w:sz="0" w:space="0" w:color="auto"/>
        <w:bottom w:val="none" w:sz="0" w:space="0" w:color="auto"/>
        <w:right w:val="none" w:sz="0" w:space="0" w:color="auto"/>
      </w:divBdr>
    </w:div>
    <w:div w:id="357777639">
      <w:bodyDiv w:val="1"/>
      <w:marLeft w:val="0"/>
      <w:marRight w:val="0"/>
      <w:marTop w:val="0"/>
      <w:marBottom w:val="0"/>
      <w:divBdr>
        <w:top w:val="none" w:sz="0" w:space="0" w:color="auto"/>
        <w:left w:val="none" w:sz="0" w:space="0" w:color="auto"/>
        <w:bottom w:val="none" w:sz="0" w:space="0" w:color="auto"/>
        <w:right w:val="none" w:sz="0" w:space="0" w:color="auto"/>
      </w:divBdr>
    </w:div>
    <w:div w:id="370151871">
      <w:bodyDiv w:val="1"/>
      <w:marLeft w:val="0"/>
      <w:marRight w:val="0"/>
      <w:marTop w:val="0"/>
      <w:marBottom w:val="0"/>
      <w:divBdr>
        <w:top w:val="none" w:sz="0" w:space="0" w:color="auto"/>
        <w:left w:val="none" w:sz="0" w:space="0" w:color="auto"/>
        <w:bottom w:val="none" w:sz="0" w:space="0" w:color="auto"/>
        <w:right w:val="none" w:sz="0" w:space="0" w:color="auto"/>
      </w:divBdr>
    </w:div>
    <w:div w:id="387997806">
      <w:bodyDiv w:val="1"/>
      <w:marLeft w:val="0"/>
      <w:marRight w:val="0"/>
      <w:marTop w:val="0"/>
      <w:marBottom w:val="0"/>
      <w:divBdr>
        <w:top w:val="none" w:sz="0" w:space="0" w:color="auto"/>
        <w:left w:val="none" w:sz="0" w:space="0" w:color="auto"/>
        <w:bottom w:val="none" w:sz="0" w:space="0" w:color="auto"/>
        <w:right w:val="none" w:sz="0" w:space="0" w:color="auto"/>
      </w:divBdr>
    </w:div>
    <w:div w:id="394739804">
      <w:bodyDiv w:val="1"/>
      <w:marLeft w:val="0"/>
      <w:marRight w:val="0"/>
      <w:marTop w:val="0"/>
      <w:marBottom w:val="0"/>
      <w:divBdr>
        <w:top w:val="none" w:sz="0" w:space="0" w:color="auto"/>
        <w:left w:val="none" w:sz="0" w:space="0" w:color="auto"/>
        <w:bottom w:val="none" w:sz="0" w:space="0" w:color="auto"/>
        <w:right w:val="none" w:sz="0" w:space="0" w:color="auto"/>
      </w:divBdr>
    </w:div>
    <w:div w:id="493497068">
      <w:bodyDiv w:val="1"/>
      <w:marLeft w:val="0"/>
      <w:marRight w:val="0"/>
      <w:marTop w:val="0"/>
      <w:marBottom w:val="0"/>
      <w:divBdr>
        <w:top w:val="none" w:sz="0" w:space="0" w:color="auto"/>
        <w:left w:val="none" w:sz="0" w:space="0" w:color="auto"/>
        <w:bottom w:val="none" w:sz="0" w:space="0" w:color="auto"/>
        <w:right w:val="none" w:sz="0" w:space="0" w:color="auto"/>
      </w:divBdr>
    </w:div>
    <w:div w:id="502090617">
      <w:bodyDiv w:val="1"/>
      <w:marLeft w:val="0"/>
      <w:marRight w:val="0"/>
      <w:marTop w:val="0"/>
      <w:marBottom w:val="0"/>
      <w:divBdr>
        <w:top w:val="none" w:sz="0" w:space="0" w:color="auto"/>
        <w:left w:val="none" w:sz="0" w:space="0" w:color="auto"/>
        <w:bottom w:val="none" w:sz="0" w:space="0" w:color="auto"/>
        <w:right w:val="none" w:sz="0" w:space="0" w:color="auto"/>
      </w:divBdr>
    </w:div>
    <w:div w:id="519248173">
      <w:bodyDiv w:val="1"/>
      <w:marLeft w:val="0"/>
      <w:marRight w:val="0"/>
      <w:marTop w:val="0"/>
      <w:marBottom w:val="0"/>
      <w:divBdr>
        <w:top w:val="none" w:sz="0" w:space="0" w:color="auto"/>
        <w:left w:val="none" w:sz="0" w:space="0" w:color="auto"/>
        <w:bottom w:val="none" w:sz="0" w:space="0" w:color="auto"/>
        <w:right w:val="none" w:sz="0" w:space="0" w:color="auto"/>
      </w:divBdr>
    </w:div>
    <w:div w:id="519248522">
      <w:bodyDiv w:val="1"/>
      <w:marLeft w:val="0"/>
      <w:marRight w:val="0"/>
      <w:marTop w:val="0"/>
      <w:marBottom w:val="0"/>
      <w:divBdr>
        <w:top w:val="none" w:sz="0" w:space="0" w:color="auto"/>
        <w:left w:val="none" w:sz="0" w:space="0" w:color="auto"/>
        <w:bottom w:val="none" w:sz="0" w:space="0" w:color="auto"/>
        <w:right w:val="none" w:sz="0" w:space="0" w:color="auto"/>
      </w:divBdr>
    </w:div>
    <w:div w:id="525754421">
      <w:bodyDiv w:val="1"/>
      <w:marLeft w:val="0"/>
      <w:marRight w:val="0"/>
      <w:marTop w:val="0"/>
      <w:marBottom w:val="0"/>
      <w:divBdr>
        <w:top w:val="none" w:sz="0" w:space="0" w:color="auto"/>
        <w:left w:val="none" w:sz="0" w:space="0" w:color="auto"/>
        <w:bottom w:val="none" w:sz="0" w:space="0" w:color="auto"/>
        <w:right w:val="none" w:sz="0" w:space="0" w:color="auto"/>
      </w:divBdr>
    </w:div>
    <w:div w:id="542593211">
      <w:bodyDiv w:val="1"/>
      <w:marLeft w:val="0"/>
      <w:marRight w:val="0"/>
      <w:marTop w:val="0"/>
      <w:marBottom w:val="0"/>
      <w:divBdr>
        <w:top w:val="none" w:sz="0" w:space="0" w:color="auto"/>
        <w:left w:val="none" w:sz="0" w:space="0" w:color="auto"/>
        <w:bottom w:val="none" w:sz="0" w:space="0" w:color="auto"/>
        <w:right w:val="none" w:sz="0" w:space="0" w:color="auto"/>
      </w:divBdr>
    </w:div>
    <w:div w:id="544368852">
      <w:bodyDiv w:val="1"/>
      <w:marLeft w:val="0"/>
      <w:marRight w:val="0"/>
      <w:marTop w:val="0"/>
      <w:marBottom w:val="0"/>
      <w:divBdr>
        <w:top w:val="none" w:sz="0" w:space="0" w:color="auto"/>
        <w:left w:val="none" w:sz="0" w:space="0" w:color="auto"/>
        <w:bottom w:val="none" w:sz="0" w:space="0" w:color="auto"/>
        <w:right w:val="none" w:sz="0" w:space="0" w:color="auto"/>
      </w:divBdr>
    </w:div>
    <w:div w:id="553664053">
      <w:bodyDiv w:val="1"/>
      <w:marLeft w:val="0"/>
      <w:marRight w:val="0"/>
      <w:marTop w:val="0"/>
      <w:marBottom w:val="0"/>
      <w:divBdr>
        <w:top w:val="none" w:sz="0" w:space="0" w:color="auto"/>
        <w:left w:val="none" w:sz="0" w:space="0" w:color="auto"/>
        <w:bottom w:val="none" w:sz="0" w:space="0" w:color="auto"/>
        <w:right w:val="none" w:sz="0" w:space="0" w:color="auto"/>
      </w:divBdr>
    </w:div>
    <w:div w:id="558323970">
      <w:bodyDiv w:val="1"/>
      <w:marLeft w:val="0"/>
      <w:marRight w:val="0"/>
      <w:marTop w:val="0"/>
      <w:marBottom w:val="0"/>
      <w:divBdr>
        <w:top w:val="none" w:sz="0" w:space="0" w:color="auto"/>
        <w:left w:val="none" w:sz="0" w:space="0" w:color="auto"/>
        <w:bottom w:val="none" w:sz="0" w:space="0" w:color="auto"/>
        <w:right w:val="none" w:sz="0" w:space="0" w:color="auto"/>
      </w:divBdr>
    </w:div>
    <w:div w:id="565186725">
      <w:bodyDiv w:val="1"/>
      <w:marLeft w:val="0"/>
      <w:marRight w:val="0"/>
      <w:marTop w:val="0"/>
      <w:marBottom w:val="0"/>
      <w:divBdr>
        <w:top w:val="none" w:sz="0" w:space="0" w:color="auto"/>
        <w:left w:val="none" w:sz="0" w:space="0" w:color="auto"/>
        <w:bottom w:val="none" w:sz="0" w:space="0" w:color="auto"/>
        <w:right w:val="none" w:sz="0" w:space="0" w:color="auto"/>
      </w:divBdr>
    </w:div>
    <w:div w:id="591477200">
      <w:bodyDiv w:val="1"/>
      <w:marLeft w:val="0"/>
      <w:marRight w:val="0"/>
      <w:marTop w:val="0"/>
      <w:marBottom w:val="0"/>
      <w:divBdr>
        <w:top w:val="none" w:sz="0" w:space="0" w:color="auto"/>
        <w:left w:val="none" w:sz="0" w:space="0" w:color="auto"/>
        <w:bottom w:val="none" w:sz="0" w:space="0" w:color="auto"/>
        <w:right w:val="none" w:sz="0" w:space="0" w:color="auto"/>
      </w:divBdr>
    </w:div>
    <w:div w:id="618729023">
      <w:bodyDiv w:val="1"/>
      <w:marLeft w:val="0"/>
      <w:marRight w:val="0"/>
      <w:marTop w:val="0"/>
      <w:marBottom w:val="0"/>
      <w:divBdr>
        <w:top w:val="none" w:sz="0" w:space="0" w:color="auto"/>
        <w:left w:val="none" w:sz="0" w:space="0" w:color="auto"/>
        <w:bottom w:val="none" w:sz="0" w:space="0" w:color="auto"/>
        <w:right w:val="none" w:sz="0" w:space="0" w:color="auto"/>
      </w:divBdr>
    </w:div>
    <w:div w:id="639581011">
      <w:bodyDiv w:val="1"/>
      <w:marLeft w:val="0"/>
      <w:marRight w:val="0"/>
      <w:marTop w:val="0"/>
      <w:marBottom w:val="0"/>
      <w:divBdr>
        <w:top w:val="none" w:sz="0" w:space="0" w:color="auto"/>
        <w:left w:val="none" w:sz="0" w:space="0" w:color="auto"/>
        <w:bottom w:val="none" w:sz="0" w:space="0" w:color="auto"/>
        <w:right w:val="none" w:sz="0" w:space="0" w:color="auto"/>
      </w:divBdr>
    </w:div>
    <w:div w:id="643583998">
      <w:bodyDiv w:val="1"/>
      <w:marLeft w:val="0"/>
      <w:marRight w:val="0"/>
      <w:marTop w:val="0"/>
      <w:marBottom w:val="0"/>
      <w:divBdr>
        <w:top w:val="none" w:sz="0" w:space="0" w:color="auto"/>
        <w:left w:val="none" w:sz="0" w:space="0" w:color="auto"/>
        <w:bottom w:val="none" w:sz="0" w:space="0" w:color="auto"/>
        <w:right w:val="none" w:sz="0" w:space="0" w:color="auto"/>
      </w:divBdr>
    </w:div>
    <w:div w:id="655383482">
      <w:bodyDiv w:val="1"/>
      <w:marLeft w:val="0"/>
      <w:marRight w:val="0"/>
      <w:marTop w:val="0"/>
      <w:marBottom w:val="0"/>
      <w:divBdr>
        <w:top w:val="none" w:sz="0" w:space="0" w:color="auto"/>
        <w:left w:val="none" w:sz="0" w:space="0" w:color="auto"/>
        <w:bottom w:val="none" w:sz="0" w:space="0" w:color="auto"/>
        <w:right w:val="none" w:sz="0" w:space="0" w:color="auto"/>
      </w:divBdr>
    </w:div>
    <w:div w:id="721558136">
      <w:bodyDiv w:val="1"/>
      <w:marLeft w:val="0"/>
      <w:marRight w:val="0"/>
      <w:marTop w:val="0"/>
      <w:marBottom w:val="0"/>
      <w:divBdr>
        <w:top w:val="none" w:sz="0" w:space="0" w:color="auto"/>
        <w:left w:val="none" w:sz="0" w:space="0" w:color="auto"/>
        <w:bottom w:val="none" w:sz="0" w:space="0" w:color="auto"/>
        <w:right w:val="none" w:sz="0" w:space="0" w:color="auto"/>
      </w:divBdr>
    </w:div>
    <w:div w:id="743188723">
      <w:bodyDiv w:val="1"/>
      <w:marLeft w:val="0"/>
      <w:marRight w:val="0"/>
      <w:marTop w:val="0"/>
      <w:marBottom w:val="0"/>
      <w:divBdr>
        <w:top w:val="none" w:sz="0" w:space="0" w:color="auto"/>
        <w:left w:val="none" w:sz="0" w:space="0" w:color="auto"/>
        <w:bottom w:val="none" w:sz="0" w:space="0" w:color="auto"/>
        <w:right w:val="none" w:sz="0" w:space="0" w:color="auto"/>
      </w:divBdr>
    </w:div>
    <w:div w:id="753016815">
      <w:bodyDiv w:val="1"/>
      <w:marLeft w:val="0"/>
      <w:marRight w:val="0"/>
      <w:marTop w:val="0"/>
      <w:marBottom w:val="0"/>
      <w:divBdr>
        <w:top w:val="none" w:sz="0" w:space="0" w:color="auto"/>
        <w:left w:val="none" w:sz="0" w:space="0" w:color="auto"/>
        <w:bottom w:val="none" w:sz="0" w:space="0" w:color="auto"/>
        <w:right w:val="none" w:sz="0" w:space="0" w:color="auto"/>
      </w:divBdr>
    </w:div>
    <w:div w:id="757676000">
      <w:bodyDiv w:val="1"/>
      <w:marLeft w:val="0"/>
      <w:marRight w:val="0"/>
      <w:marTop w:val="0"/>
      <w:marBottom w:val="0"/>
      <w:divBdr>
        <w:top w:val="none" w:sz="0" w:space="0" w:color="auto"/>
        <w:left w:val="none" w:sz="0" w:space="0" w:color="auto"/>
        <w:bottom w:val="none" w:sz="0" w:space="0" w:color="auto"/>
        <w:right w:val="none" w:sz="0" w:space="0" w:color="auto"/>
      </w:divBdr>
    </w:div>
    <w:div w:id="760757267">
      <w:bodyDiv w:val="1"/>
      <w:marLeft w:val="0"/>
      <w:marRight w:val="0"/>
      <w:marTop w:val="0"/>
      <w:marBottom w:val="0"/>
      <w:divBdr>
        <w:top w:val="none" w:sz="0" w:space="0" w:color="auto"/>
        <w:left w:val="none" w:sz="0" w:space="0" w:color="auto"/>
        <w:bottom w:val="none" w:sz="0" w:space="0" w:color="auto"/>
        <w:right w:val="none" w:sz="0" w:space="0" w:color="auto"/>
      </w:divBdr>
    </w:div>
    <w:div w:id="796527288">
      <w:bodyDiv w:val="1"/>
      <w:marLeft w:val="0"/>
      <w:marRight w:val="0"/>
      <w:marTop w:val="0"/>
      <w:marBottom w:val="0"/>
      <w:divBdr>
        <w:top w:val="none" w:sz="0" w:space="0" w:color="auto"/>
        <w:left w:val="none" w:sz="0" w:space="0" w:color="auto"/>
        <w:bottom w:val="none" w:sz="0" w:space="0" w:color="auto"/>
        <w:right w:val="none" w:sz="0" w:space="0" w:color="auto"/>
      </w:divBdr>
    </w:div>
    <w:div w:id="817258520">
      <w:bodyDiv w:val="1"/>
      <w:marLeft w:val="0"/>
      <w:marRight w:val="0"/>
      <w:marTop w:val="0"/>
      <w:marBottom w:val="0"/>
      <w:divBdr>
        <w:top w:val="none" w:sz="0" w:space="0" w:color="auto"/>
        <w:left w:val="none" w:sz="0" w:space="0" w:color="auto"/>
        <w:bottom w:val="none" w:sz="0" w:space="0" w:color="auto"/>
        <w:right w:val="none" w:sz="0" w:space="0" w:color="auto"/>
      </w:divBdr>
    </w:div>
    <w:div w:id="835387627">
      <w:bodyDiv w:val="1"/>
      <w:marLeft w:val="0"/>
      <w:marRight w:val="0"/>
      <w:marTop w:val="0"/>
      <w:marBottom w:val="0"/>
      <w:divBdr>
        <w:top w:val="none" w:sz="0" w:space="0" w:color="auto"/>
        <w:left w:val="none" w:sz="0" w:space="0" w:color="auto"/>
        <w:bottom w:val="none" w:sz="0" w:space="0" w:color="auto"/>
        <w:right w:val="none" w:sz="0" w:space="0" w:color="auto"/>
      </w:divBdr>
    </w:div>
    <w:div w:id="842161755">
      <w:bodyDiv w:val="1"/>
      <w:marLeft w:val="0"/>
      <w:marRight w:val="0"/>
      <w:marTop w:val="0"/>
      <w:marBottom w:val="0"/>
      <w:divBdr>
        <w:top w:val="none" w:sz="0" w:space="0" w:color="auto"/>
        <w:left w:val="none" w:sz="0" w:space="0" w:color="auto"/>
        <w:bottom w:val="none" w:sz="0" w:space="0" w:color="auto"/>
        <w:right w:val="none" w:sz="0" w:space="0" w:color="auto"/>
      </w:divBdr>
    </w:div>
    <w:div w:id="850922229">
      <w:bodyDiv w:val="1"/>
      <w:marLeft w:val="0"/>
      <w:marRight w:val="0"/>
      <w:marTop w:val="0"/>
      <w:marBottom w:val="0"/>
      <w:divBdr>
        <w:top w:val="none" w:sz="0" w:space="0" w:color="auto"/>
        <w:left w:val="none" w:sz="0" w:space="0" w:color="auto"/>
        <w:bottom w:val="none" w:sz="0" w:space="0" w:color="auto"/>
        <w:right w:val="none" w:sz="0" w:space="0" w:color="auto"/>
      </w:divBdr>
    </w:div>
    <w:div w:id="853878521">
      <w:bodyDiv w:val="1"/>
      <w:marLeft w:val="0"/>
      <w:marRight w:val="0"/>
      <w:marTop w:val="0"/>
      <w:marBottom w:val="0"/>
      <w:divBdr>
        <w:top w:val="none" w:sz="0" w:space="0" w:color="auto"/>
        <w:left w:val="none" w:sz="0" w:space="0" w:color="auto"/>
        <w:bottom w:val="none" w:sz="0" w:space="0" w:color="auto"/>
        <w:right w:val="none" w:sz="0" w:space="0" w:color="auto"/>
      </w:divBdr>
    </w:div>
    <w:div w:id="876544980">
      <w:bodyDiv w:val="1"/>
      <w:marLeft w:val="0"/>
      <w:marRight w:val="0"/>
      <w:marTop w:val="0"/>
      <w:marBottom w:val="0"/>
      <w:divBdr>
        <w:top w:val="none" w:sz="0" w:space="0" w:color="auto"/>
        <w:left w:val="none" w:sz="0" w:space="0" w:color="auto"/>
        <w:bottom w:val="none" w:sz="0" w:space="0" w:color="auto"/>
        <w:right w:val="none" w:sz="0" w:space="0" w:color="auto"/>
      </w:divBdr>
    </w:div>
    <w:div w:id="879978678">
      <w:bodyDiv w:val="1"/>
      <w:marLeft w:val="0"/>
      <w:marRight w:val="0"/>
      <w:marTop w:val="0"/>
      <w:marBottom w:val="0"/>
      <w:divBdr>
        <w:top w:val="none" w:sz="0" w:space="0" w:color="auto"/>
        <w:left w:val="none" w:sz="0" w:space="0" w:color="auto"/>
        <w:bottom w:val="none" w:sz="0" w:space="0" w:color="auto"/>
        <w:right w:val="none" w:sz="0" w:space="0" w:color="auto"/>
      </w:divBdr>
    </w:div>
    <w:div w:id="892622953">
      <w:bodyDiv w:val="1"/>
      <w:marLeft w:val="0"/>
      <w:marRight w:val="0"/>
      <w:marTop w:val="0"/>
      <w:marBottom w:val="0"/>
      <w:divBdr>
        <w:top w:val="none" w:sz="0" w:space="0" w:color="auto"/>
        <w:left w:val="none" w:sz="0" w:space="0" w:color="auto"/>
        <w:bottom w:val="none" w:sz="0" w:space="0" w:color="auto"/>
        <w:right w:val="none" w:sz="0" w:space="0" w:color="auto"/>
      </w:divBdr>
    </w:div>
    <w:div w:id="902721730">
      <w:bodyDiv w:val="1"/>
      <w:marLeft w:val="0"/>
      <w:marRight w:val="0"/>
      <w:marTop w:val="0"/>
      <w:marBottom w:val="0"/>
      <w:divBdr>
        <w:top w:val="none" w:sz="0" w:space="0" w:color="auto"/>
        <w:left w:val="none" w:sz="0" w:space="0" w:color="auto"/>
        <w:bottom w:val="none" w:sz="0" w:space="0" w:color="auto"/>
        <w:right w:val="none" w:sz="0" w:space="0" w:color="auto"/>
      </w:divBdr>
    </w:div>
    <w:div w:id="904534654">
      <w:bodyDiv w:val="1"/>
      <w:marLeft w:val="0"/>
      <w:marRight w:val="0"/>
      <w:marTop w:val="0"/>
      <w:marBottom w:val="0"/>
      <w:divBdr>
        <w:top w:val="none" w:sz="0" w:space="0" w:color="auto"/>
        <w:left w:val="none" w:sz="0" w:space="0" w:color="auto"/>
        <w:bottom w:val="none" w:sz="0" w:space="0" w:color="auto"/>
        <w:right w:val="none" w:sz="0" w:space="0" w:color="auto"/>
      </w:divBdr>
    </w:div>
    <w:div w:id="922832848">
      <w:bodyDiv w:val="1"/>
      <w:marLeft w:val="0"/>
      <w:marRight w:val="0"/>
      <w:marTop w:val="0"/>
      <w:marBottom w:val="0"/>
      <w:divBdr>
        <w:top w:val="none" w:sz="0" w:space="0" w:color="auto"/>
        <w:left w:val="none" w:sz="0" w:space="0" w:color="auto"/>
        <w:bottom w:val="none" w:sz="0" w:space="0" w:color="auto"/>
        <w:right w:val="none" w:sz="0" w:space="0" w:color="auto"/>
      </w:divBdr>
    </w:div>
    <w:div w:id="924876124">
      <w:bodyDiv w:val="1"/>
      <w:marLeft w:val="0"/>
      <w:marRight w:val="0"/>
      <w:marTop w:val="0"/>
      <w:marBottom w:val="0"/>
      <w:divBdr>
        <w:top w:val="none" w:sz="0" w:space="0" w:color="auto"/>
        <w:left w:val="none" w:sz="0" w:space="0" w:color="auto"/>
        <w:bottom w:val="none" w:sz="0" w:space="0" w:color="auto"/>
        <w:right w:val="none" w:sz="0" w:space="0" w:color="auto"/>
      </w:divBdr>
    </w:div>
    <w:div w:id="958144553">
      <w:bodyDiv w:val="1"/>
      <w:marLeft w:val="0"/>
      <w:marRight w:val="0"/>
      <w:marTop w:val="0"/>
      <w:marBottom w:val="0"/>
      <w:divBdr>
        <w:top w:val="none" w:sz="0" w:space="0" w:color="auto"/>
        <w:left w:val="none" w:sz="0" w:space="0" w:color="auto"/>
        <w:bottom w:val="none" w:sz="0" w:space="0" w:color="auto"/>
        <w:right w:val="none" w:sz="0" w:space="0" w:color="auto"/>
      </w:divBdr>
    </w:div>
    <w:div w:id="967662140">
      <w:bodyDiv w:val="1"/>
      <w:marLeft w:val="0"/>
      <w:marRight w:val="0"/>
      <w:marTop w:val="0"/>
      <w:marBottom w:val="0"/>
      <w:divBdr>
        <w:top w:val="none" w:sz="0" w:space="0" w:color="auto"/>
        <w:left w:val="none" w:sz="0" w:space="0" w:color="auto"/>
        <w:bottom w:val="none" w:sz="0" w:space="0" w:color="auto"/>
        <w:right w:val="none" w:sz="0" w:space="0" w:color="auto"/>
      </w:divBdr>
    </w:div>
    <w:div w:id="970092719">
      <w:bodyDiv w:val="1"/>
      <w:marLeft w:val="0"/>
      <w:marRight w:val="0"/>
      <w:marTop w:val="0"/>
      <w:marBottom w:val="0"/>
      <w:divBdr>
        <w:top w:val="none" w:sz="0" w:space="0" w:color="auto"/>
        <w:left w:val="none" w:sz="0" w:space="0" w:color="auto"/>
        <w:bottom w:val="none" w:sz="0" w:space="0" w:color="auto"/>
        <w:right w:val="none" w:sz="0" w:space="0" w:color="auto"/>
      </w:divBdr>
    </w:div>
    <w:div w:id="991327267">
      <w:bodyDiv w:val="1"/>
      <w:marLeft w:val="0"/>
      <w:marRight w:val="0"/>
      <w:marTop w:val="0"/>
      <w:marBottom w:val="0"/>
      <w:divBdr>
        <w:top w:val="none" w:sz="0" w:space="0" w:color="auto"/>
        <w:left w:val="none" w:sz="0" w:space="0" w:color="auto"/>
        <w:bottom w:val="none" w:sz="0" w:space="0" w:color="auto"/>
        <w:right w:val="none" w:sz="0" w:space="0" w:color="auto"/>
      </w:divBdr>
    </w:div>
    <w:div w:id="1034038316">
      <w:bodyDiv w:val="1"/>
      <w:marLeft w:val="0"/>
      <w:marRight w:val="0"/>
      <w:marTop w:val="0"/>
      <w:marBottom w:val="0"/>
      <w:divBdr>
        <w:top w:val="none" w:sz="0" w:space="0" w:color="auto"/>
        <w:left w:val="none" w:sz="0" w:space="0" w:color="auto"/>
        <w:bottom w:val="none" w:sz="0" w:space="0" w:color="auto"/>
        <w:right w:val="none" w:sz="0" w:space="0" w:color="auto"/>
      </w:divBdr>
    </w:div>
    <w:div w:id="1039015800">
      <w:bodyDiv w:val="1"/>
      <w:marLeft w:val="0"/>
      <w:marRight w:val="0"/>
      <w:marTop w:val="0"/>
      <w:marBottom w:val="0"/>
      <w:divBdr>
        <w:top w:val="none" w:sz="0" w:space="0" w:color="auto"/>
        <w:left w:val="none" w:sz="0" w:space="0" w:color="auto"/>
        <w:bottom w:val="none" w:sz="0" w:space="0" w:color="auto"/>
        <w:right w:val="none" w:sz="0" w:space="0" w:color="auto"/>
      </w:divBdr>
    </w:div>
    <w:div w:id="1039820831">
      <w:bodyDiv w:val="1"/>
      <w:marLeft w:val="0"/>
      <w:marRight w:val="0"/>
      <w:marTop w:val="0"/>
      <w:marBottom w:val="0"/>
      <w:divBdr>
        <w:top w:val="none" w:sz="0" w:space="0" w:color="auto"/>
        <w:left w:val="none" w:sz="0" w:space="0" w:color="auto"/>
        <w:bottom w:val="none" w:sz="0" w:space="0" w:color="auto"/>
        <w:right w:val="none" w:sz="0" w:space="0" w:color="auto"/>
      </w:divBdr>
    </w:div>
    <w:div w:id="1053962918">
      <w:bodyDiv w:val="1"/>
      <w:marLeft w:val="0"/>
      <w:marRight w:val="0"/>
      <w:marTop w:val="0"/>
      <w:marBottom w:val="0"/>
      <w:divBdr>
        <w:top w:val="none" w:sz="0" w:space="0" w:color="auto"/>
        <w:left w:val="none" w:sz="0" w:space="0" w:color="auto"/>
        <w:bottom w:val="none" w:sz="0" w:space="0" w:color="auto"/>
        <w:right w:val="none" w:sz="0" w:space="0" w:color="auto"/>
      </w:divBdr>
    </w:div>
    <w:div w:id="1058092385">
      <w:bodyDiv w:val="1"/>
      <w:marLeft w:val="0"/>
      <w:marRight w:val="0"/>
      <w:marTop w:val="0"/>
      <w:marBottom w:val="0"/>
      <w:divBdr>
        <w:top w:val="none" w:sz="0" w:space="0" w:color="auto"/>
        <w:left w:val="none" w:sz="0" w:space="0" w:color="auto"/>
        <w:bottom w:val="none" w:sz="0" w:space="0" w:color="auto"/>
        <w:right w:val="none" w:sz="0" w:space="0" w:color="auto"/>
      </w:divBdr>
    </w:div>
    <w:div w:id="1058430711">
      <w:bodyDiv w:val="1"/>
      <w:marLeft w:val="0"/>
      <w:marRight w:val="0"/>
      <w:marTop w:val="0"/>
      <w:marBottom w:val="0"/>
      <w:divBdr>
        <w:top w:val="none" w:sz="0" w:space="0" w:color="auto"/>
        <w:left w:val="none" w:sz="0" w:space="0" w:color="auto"/>
        <w:bottom w:val="none" w:sz="0" w:space="0" w:color="auto"/>
        <w:right w:val="none" w:sz="0" w:space="0" w:color="auto"/>
      </w:divBdr>
    </w:div>
    <w:div w:id="1068848952">
      <w:bodyDiv w:val="1"/>
      <w:marLeft w:val="0"/>
      <w:marRight w:val="0"/>
      <w:marTop w:val="0"/>
      <w:marBottom w:val="0"/>
      <w:divBdr>
        <w:top w:val="none" w:sz="0" w:space="0" w:color="auto"/>
        <w:left w:val="none" w:sz="0" w:space="0" w:color="auto"/>
        <w:bottom w:val="none" w:sz="0" w:space="0" w:color="auto"/>
        <w:right w:val="none" w:sz="0" w:space="0" w:color="auto"/>
      </w:divBdr>
    </w:div>
    <w:div w:id="1074549390">
      <w:bodyDiv w:val="1"/>
      <w:marLeft w:val="0"/>
      <w:marRight w:val="0"/>
      <w:marTop w:val="0"/>
      <w:marBottom w:val="0"/>
      <w:divBdr>
        <w:top w:val="none" w:sz="0" w:space="0" w:color="auto"/>
        <w:left w:val="none" w:sz="0" w:space="0" w:color="auto"/>
        <w:bottom w:val="none" w:sz="0" w:space="0" w:color="auto"/>
        <w:right w:val="none" w:sz="0" w:space="0" w:color="auto"/>
      </w:divBdr>
    </w:div>
    <w:div w:id="1092508778">
      <w:bodyDiv w:val="1"/>
      <w:marLeft w:val="0"/>
      <w:marRight w:val="0"/>
      <w:marTop w:val="0"/>
      <w:marBottom w:val="0"/>
      <w:divBdr>
        <w:top w:val="none" w:sz="0" w:space="0" w:color="auto"/>
        <w:left w:val="none" w:sz="0" w:space="0" w:color="auto"/>
        <w:bottom w:val="none" w:sz="0" w:space="0" w:color="auto"/>
        <w:right w:val="none" w:sz="0" w:space="0" w:color="auto"/>
      </w:divBdr>
    </w:div>
    <w:div w:id="1126585445">
      <w:bodyDiv w:val="1"/>
      <w:marLeft w:val="0"/>
      <w:marRight w:val="0"/>
      <w:marTop w:val="0"/>
      <w:marBottom w:val="0"/>
      <w:divBdr>
        <w:top w:val="none" w:sz="0" w:space="0" w:color="auto"/>
        <w:left w:val="none" w:sz="0" w:space="0" w:color="auto"/>
        <w:bottom w:val="none" w:sz="0" w:space="0" w:color="auto"/>
        <w:right w:val="none" w:sz="0" w:space="0" w:color="auto"/>
      </w:divBdr>
    </w:div>
    <w:div w:id="1141342148">
      <w:bodyDiv w:val="1"/>
      <w:marLeft w:val="0"/>
      <w:marRight w:val="0"/>
      <w:marTop w:val="0"/>
      <w:marBottom w:val="0"/>
      <w:divBdr>
        <w:top w:val="none" w:sz="0" w:space="0" w:color="auto"/>
        <w:left w:val="none" w:sz="0" w:space="0" w:color="auto"/>
        <w:bottom w:val="none" w:sz="0" w:space="0" w:color="auto"/>
        <w:right w:val="none" w:sz="0" w:space="0" w:color="auto"/>
      </w:divBdr>
    </w:div>
    <w:div w:id="1160777280">
      <w:bodyDiv w:val="1"/>
      <w:marLeft w:val="0"/>
      <w:marRight w:val="0"/>
      <w:marTop w:val="0"/>
      <w:marBottom w:val="0"/>
      <w:divBdr>
        <w:top w:val="none" w:sz="0" w:space="0" w:color="auto"/>
        <w:left w:val="none" w:sz="0" w:space="0" w:color="auto"/>
        <w:bottom w:val="none" w:sz="0" w:space="0" w:color="auto"/>
        <w:right w:val="none" w:sz="0" w:space="0" w:color="auto"/>
      </w:divBdr>
    </w:div>
    <w:div w:id="1183594978">
      <w:bodyDiv w:val="1"/>
      <w:marLeft w:val="0"/>
      <w:marRight w:val="0"/>
      <w:marTop w:val="0"/>
      <w:marBottom w:val="0"/>
      <w:divBdr>
        <w:top w:val="none" w:sz="0" w:space="0" w:color="auto"/>
        <w:left w:val="none" w:sz="0" w:space="0" w:color="auto"/>
        <w:bottom w:val="none" w:sz="0" w:space="0" w:color="auto"/>
        <w:right w:val="none" w:sz="0" w:space="0" w:color="auto"/>
      </w:divBdr>
    </w:div>
    <w:div w:id="1187452479">
      <w:bodyDiv w:val="1"/>
      <w:marLeft w:val="0"/>
      <w:marRight w:val="0"/>
      <w:marTop w:val="0"/>
      <w:marBottom w:val="0"/>
      <w:divBdr>
        <w:top w:val="none" w:sz="0" w:space="0" w:color="auto"/>
        <w:left w:val="none" w:sz="0" w:space="0" w:color="auto"/>
        <w:bottom w:val="none" w:sz="0" w:space="0" w:color="auto"/>
        <w:right w:val="none" w:sz="0" w:space="0" w:color="auto"/>
      </w:divBdr>
    </w:div>
    <w:div w:id="1209101614">
      <w:bodyDiv w:val="1"/>
      <w:marLeft w:val="0"/>
      <w:marRight w:val="0"/>
      <w:marTop w:val="0"/>
      <w:marBottom w:val="0"/>
      <w:divBdr>
        <w:top w:val="none" w:sz="0" w:space="0" w:color="auto"/>
        <w:left w:val="none" w:sz="0" w:space="0" w:color="auto"/>
        <w:bottom w:val="none" w:sz="0" w:space="0" w:color="auto"/>
        <w:right w:val="none" w:sz="0" w:space="0" w:color="auto"/>
      </w:divBdr>
    </w:div>
    <w:div w:id="1216505527">
      <w:bodyDiv w:val="1"/>
      <w:marLeft w:val="0"/>
      <w:marRight w:val="0"/>
      <w:marTop w:val="0"/>
      <w:marBottom w:val="0"/>
      <w:divBdr>
        <w:top w:val="none" w:sz="0" w:space="0" w:color="auto"/>
        <w:left w:val="none" w:sz="0" w:space="0" w:color="auto"/>
        <w:bottom w:val="none" w:sz="0" w:space="0" w:color="auto"/>
        <w:right w:val="none" w:sz="0" w:space="0" w:color="auto"/>
      </w:divBdr>
    </w:div>
    <w:div w:id="1230655876">
      <w:bodyDiv w:val="1"/>
      <w:marLeft w:val="0"/>
      <w:marRight w:val="0"/>
      <w:marTop w:val="0"/>
      <w:marBottom w:val="0"/>
      <w:divBdr>
        <w:top w:val="none" w:sz="0" w:space="0" w:color="auto"/>
        <w:left w:val="none" w:sz="0" w:space="0" w:color="auto"/>
        <w:bottom w:val="none" w:sz="0" w:space="0" w:color="auto"/>
        <w:right w:val="none" w:sz="0" w:space="0" w:color="auto"/>
      </w:divBdr>
    </w:div>
    <w:div w:id="1236433276">
      <w:bodyDiv w:val="1"/>
      <w:marLeft w:val="0"/>
      <w:marRight w:val="0"/>
      <w:marTop w:val="0"/>
      <w:marBottom w:val="0"/>
      <w:divBdr>
        <w:top w:val="none" w:sz="0" w:space="0" w:color="auto"/>
        <w:left w:val="none" w:sz="0" w:space="0" w:color="auto"/>
        <w:bottom w:val="none" w:sz="0" w:space="0" w:color="auto"/>
        <w:right w:val="none" w:sz="0" w:space="0" w:color="auto"/>
      </w:divBdr>
    </w:div>
    <w:div w:id="1246189450">
      <w:bodyDiv w:val="1"/>
      <w:marLeft w:val="0"/>
      <w:marRight w:val="0"/>
      <w:marTop w:val="0"/>
      <w:marBottom w:val="0"/>
      <w:divBdr>
        <w:top w:val="none" w:sz="0" w:space="0" w:color="auto"/>
        <w:left w:val="none" w:sz="0" w:space="0" w:color="auto"/>
        <w:bottom w:val="none" w:sz="0" w:space="0" w:color="auto"/>
        <w:right w:val="none" w:sz="0" w:space="0" w:color="auto"/>
      </w:divBdr>
    </w:div>
    <w:div w:id="1297957139">
      <w:bodyDiv w:val="1"/>
      <w:marLeft w:val="0"/>
      <w:marRight w:val="0"/>
      <w:marTop w:val="0"/>
      <w:marBottom w:val="0"/>
      <w:divBdr>
        <w:top w:val="none" w:sz="0" w:space="0" w:color="auto"/>
        <w:left w:val="none" w:sz="0" w:space="0" w:color="auto"/>
        <w:bottom w:val="none" w:sz="0" w:space="0" w:color="auto"/>
        <w:right w:val="none" w:sz="0" w:space="0" w:color="auto"/>
      </w:divBdr>
    </w:div>
    <w:div w:id="1300838294">
      <w:bodyDiv w:val="1"/>
      <w:marLeft w:val="0"/>
      <w:marRight w:val="0"/>
      <w:marTop w:val="0"/>
      <w:marBottom w:val="0"/>
      <w:divBdr>
        <w:top w:val="none" w:sz="0" w:space="0" w:color="auto"/>
        <w:left w:val="none" w:sz="0" w:space="0" w:color="auto"/>
        <w:bottom w:val="none" w:sz="0" w:space="0" w:color="auto"/>
        <w:right w:val="none" w:sz="0" w:space="0" w:color="auto"/>
      </w:divBdr>
    </w:div>
    <w:div w:id="1365718268">
      <w:bodyDiv w:val="1"/>
      <w:marLeft w:val="0"/>
      <w:marRight w:val="0"/>
      <w:marTop w:val="0"/>
      <w:marBottom w:val="0"/>
      <w:divBdr>
        <w:top w:val="none" w:sz="0" w:space="0" w:color="auto"/>
        <w:left w:val="none" w:sz="0" w:space="0" w:color="auto"/>
        <w:bottom w:val="none" w:sz="0" w:space="0" w:color="auto"/>
        <w:right w:val="none" w:sz="0" w:space="0" w:color="auto"/>
      </w:divBdr>
    </w:div>
    <w:div w:id="1367876485">
      <w:bodyDiv w:val="1"/>
      <w:marLeft w:val="0"/>
      <w:marRight w:val="0"/>
      <w:marTop w:val="0"/>
      <w:marBottom w:val="0"/>
      <w:divBdr>
        <w:top w:val="none" w:sz="0" w:space="0" w:color="auto"/>
        <w:left w:val="none" w:sz="0" w:space="0" w:color="auto"/>
        <w:bottom w:val="none" w:sz="0" w:space="0" w:color="auto"/>
        <w:right w:val="none" w:sz="0" w:space="0" w:color="auto"/>
      </w:divBdr>
    </w:div>
    <w:div w:id="1373113498">
      <w:bodyDiv w:val="1"/>
      <w:marLeft w:val="0"/>
      <w:marRight w:val="0"/>
      <w:marTop w:val="0"/>
      <w:marBottom w:val="0"/>
      <w:divBdr>
        <w:top w:val="none" w:sz="0" w:space="0" w:color="auto"/>
        <w:left w:val="none" w:sz="0" w:space="0" w:color="auto"/>
        <w:bottom w:val="none" w:sz="0" w:space="0" w:color="auto"/>
        <w:right w:val="none" w:sz="0" w:space="0" w:color="auto"/>
      </w:divBdr>
    </w:div>
    <w:div w:id="1382942173">
      <w:bodyDiv w:val="1"/>
      <w:marLeft w:val="0"/>
      <w:marRight w:val="0"/>
      <w:marTop w:val="0"/>
      <w:marBottom w:val="0"/>
      <w:divBdr>
        <w:top w:val="none" w:sz="0" w:space="0" w:color="auto"/>
        <w:left w:val="none" w:sz="0" w:space="0" w:color="auto"/>
        <w:bottom w:val="none" w:sz="0" w:space="0" w:color="auto"/>
        <w:right w:val="none" w:sz="0" w:space="0" w:color="auto"/>
      </w:divBdr>
    </w:div>
    <w:div w:id="1395197438">
      <w:bodyDiv w:val="1"/>
      <w:marLeft w:val="0"/>
      <w:marRight w:val="0"/>
      <w:marTop w:val="0"/>
      <w:marBottom w:val="0"/>
      <w:divBdr>
        <w:top w:val="none" w:sz="0" w:space="0" w:color="auto"/>
        <w:left w:val="none" w:sz="0" w:space="0" w:color="auto"/>
        <w:bottom w:val="none" w:sz="0" w:space="0" w:color="auto"/>
        <w:right w:val="none" w:sz="0" w:space="0" w:color="auto"/>
      </w:divBdr>
    </w:div>
    <w:div w:id="1403719386">
      <w:bodyDiv w:val="1"/>
      <w:marLeft w:val="0"/>
      <w:marRight w:val="0"/>
      <w:marTop w:val="0"/>
      <w:marBottom w:val="0"/>
      <w:divBdr>
        <w:top w:val="none" w:sz="0" w:space="0" w:color="auto"/>
        <w:left w:val="none" w:sz="0" w:space="0" w:color="auto"/>
        <w:bottom w:val="none" w:sz="0" w:space="0" w:color="auto"/>
        <w:right w:val="none" w:sz="0" w:space="0" w:color="auto"/>
      </w:divBdr>
    </w:div>
    <w:div w:id="1453357011">
      <w:bodyDiv w:val="1"/>
      <w:marLeft w:val="0"/>
      <w:marRight w:val="0"/>
      <w:marTop w:val="0"/>
      <w:marBottom w:val="0"/>
      <w:divBdr>
        <w:top w:val="none" w:sz="0" w:space="0" w:color="auto"/>
        <w:left w:val="none" w:sz="0" w:space="0" w:color="auto"/>
        <w:bottom w:val="none" w:sz="0" w:space="0" w:color="auto"/>
        <w:right w:val="none" w:sz="0" w:space="0" w:color="auto"/>
      </w:divBdr>
    </w:div>
    <w:div w:id="1462772532">
      <w:bodyDiv w:val="1"/>
      <w:marLeft w:val="0"/>
      <w:marRight w:val="0"/>
      <w:marTop w:val="0"/>
      <w:marBottom w:val="0"/>
      <w:divBdr>
        <w:top w:val="none" w:sz="0" w:space="0" w:color="auto"/>
        <w:left w:val="none" w:sz="0" w:space="0" w:color="auto"/>
        <w:bottom w:val="none" w:sz="0" w:space="0" w:color="auto"/>
        <w:right w:val="none" w:sz="0" w:space="0" w:color="auto"/>
      </w:divBdr>
    </w:div>
    <w:div w:id="1476527457">
      <w:bodyDiv w:val="1"/>
      <w:marLeft w:val="0"/>
      <w:marRight w:val="0"/>
      <w:marTop w:val="0"/>
      <w:marBottom w:val="0"/>
      <w:divBdr>
        <w:top w:val="none" w:sz="0" w:space="0" w:color="auto"/>
        <w:left w:val="none" w:sz="0" w:space="0" w:color="auto"/>
        <w:bottom w:val="none" w:sz="0" w:space="0" w:color="auto"/>
        <w:right w:val="none" w:sz="0" w:space="0" w:color="auto"/>
      </w:divBdr>
    </w:div>
    <w:div w:id="1492335269">
      <w:bodyDiv w:val="1"/>
      <w:marLeft w:val="0"/>
      <w:marRight w:val="0"/>
      <w:marTop w:val="0"/>
      <w:marBottom w:val="0"/>
      <w:divBdr>
        <w:top w:val="none" w:sz="0" w:space="0" w:color="auto"/>
        <w:left w:val="none" w:sz="0" w:space="0" w:color="auto"/>
        <w:bottom w:val="none" w:sz="0" w:space="0" w:color="auto"/>
        <w:right w:val="none" w:sz="0" w:space="0" w:color="auto"/>
      </w:divBdr>
    </w:div>
    <w:div w:id="1495805189">
      <w:bodyDiv w:val="1"/>
      <w:marLeft w:val="0"/>
      <w:marRight w:val="0"/>
      <w:marTop w:val="0"/>
      <w:marBottom w:val="0"/>
      <w:divBdr>
        <w:top w:val="none" w:sz="0" w:space="0" w:color="auto"/>
        <w:left w:val="none" w:sz="0" w:space="0" w:color="auto"/>
        <w:bottom w:val="none" w:sz="0" w:space="0" w:color="auto"/>
        <w:right w:val="none" w:sz="0" w:space="0" w:color="auto"/>
      </w:divBdr>
    </w:div>
    <w:div w:id="1509370838">
      <w:bodyDiv w:val="1"/>
      <w:marLeft w:val="0"/>
      <w:marRight w:val="0"/>
      <w:marTop w:val="0"/>
      <w:marBottom w:val="0"/>
      <w:divBdr>
        <w:top w:val="none" w:sz="0" w:space="0" w:color="auto"/>
        <w:left w:val="none" w:sz="0" w:space="0" w:color="auto"/>
        <w:bottom w:val="none" w:sz="0" w:space="0" w:color="auto"/>
        <w:right w:val="none" w:sz="0" w:space="0" w:color="auto"/>
      </w:divBdr>
    </w:div>
    <w:div w:id="1522434031">
      <w:bodyDiv w:val="1"/>
      <w:marLeft w:val="0"/>
      <w:marRight w:val="0"/>
      <w:marTop w:val="0"/>
      <w:marBottom w:val="0"/>
      <w:divBdr>
        <w:top w:val="none" w:sz="0" w:space="0" w:color="auto"/>
        <w:left w:val="none" w:sz="0" w:space="0" w:color="auto"/>
        <w:bottom w:val="none" w:sz="0" w:space="0" w:color="auto"/>
        <w:right w:val="none" w:sz="0" w:space="0" w:color="auto"/>
      </w:divBdr>
    </w:div>
    <w:div w:id="1542857959">
      <w:bodyDiv w:val="1"/>
      <w:marLeft w:val="0"/>
      <w:marRight w:val="0"/>
      <w:marTop w:val="0"/>
      <w:marBottom w:val="0"/>
      <w:divBdr>
        <w:top w:val="none" w:sz="0" w:space="0" w:color="auto"/>
        <w:left w:val="none" w:sz="0" w:space="0" w:color="auto"/>
        <w:bottom w:val="none" w:sz="0" w:space="0" w:color="auto"/>
        <w:right w:val="none" w:sz="0" w:space="0" w:color="auto"/>
      </w:divBdr>
    </w:div>
    <w:div w:id="1568372267">
      <w:bodyDiv w:val="1"/>
      <w:marLeft w:val="0"/>
      <w:marRight w:val="0"/>
      <w:marTop w:val="0"/>
      <w:marBottom w:val="0"/>
      <w:divBdr>
        <w:top w:val="none" w:sz="0" w:space="0" w:color="auto"/>
        <w:left w:val="none" w:sz="0" w:space="0" w:color="auto"/>
        <w:bottom w:val="none" w:sz="0" w:space="0" w:color="auto"/>
        <w:right w:val="none" w:sz="0" w:space="0" w:color="auto"/>
      </w:divBdr>
    </w:div>
    <w:div w:id="1579364538">
      <w:bodyDiv w:val="1"/>
      <w:marLeft w:val="0"/>
      <w:marRight w:val="0"/>
      <w:marTop w:val="0"/>
      <w:marBottom w:val="0"/>
      <w:divBdr>
        <w:top w:val="none" w:sz="0" w:space="0" w:color="auto"/>
        <w:left w:val="none" w:sz="0" w:space="0" w:color="auto"/>
        <w:bottom w:val="none" w:sz="0" w:space="0" w:color="auto"/>
        <w:right w:val="none" w:sz="0" w:space="0" w:color="auto"/>
      </w:divBdr>
    </w:div>
    <w:div w:id="1581329824">
      <w:bodyDiv w:val="1"/>
      <w:marLeft w:val="0"/>
      <w:marRight w:val="0"/>
      <w:marTop w:val="0"/>
      <w:marBottom w:val="0"/>
      <w:divBdr>
        <w:top w:val="none" w:sz="0" w:space="0" w:color="auto"/>
        <w:left w:val="none" w:sz="0" w:space="0" w:color="auto"/>
        <w:bottom w:val="none" w:sz="0" w:space="0" w:color="auto"/>
        <w:right w:val="none" w:sz="0" w:space="0" w:color="auto"/>
      </w:divBdr>
    </w:div>
    <w:div w:id="1607225739">
      <w:bodyDiv w:val="1"/>
      <w:marLeft w:val="0"/>
      <w:marRight w:val="0"/>
      <w:marTop w:val="0"/>
      <w:marBottom w:val="0"/>
      <w:divBdr>
        <w:top w:val="none" w:sz="0" w:space="0" w:color="auto"/>
        <w:left w:val="none" w:sz="0" w:space="0" w:color="auto"/>
        <w:bottom w:val="none" w:sz="0" w:space="0" w:color="auto"/>
        <w:right w:val="none" w:sz="0" w:space="0" w:color="auto"/>
      </w:divBdr>
    </w:div>
    <w:div w:id="1612200253">
      <w:bodyDiv w:val="1"/>
      <w:marLeft w:val="0"/>
      <w:marRight w:val="0"/>
      <w:marTop w:val="0"/>
      <w:marBottom w:val="0"/>
      <w:divBdr>
        <w:top w:val="none" w:sz="0" w:space="0" w:color="auto"/>
        <w:left w:val="none" w:sz="0" w:space="0" w:color="auto"/>
        <w:bottom w:val="none" w:sz="0" w:space="0" w:color="auto"/>
        <w:right w:val="none" w:sz="0" w:space="0" w:color="auto"/>
      </w:divBdr>
    </w:div>
    <w:div w:id="1620529078">
      <w:bodyDiv w:val="1"/>
      <w:marLeft w:val="0"/>
      <w:marRight w:val="0"/>
      <w:marTop w:val="0"/>
      <w:marBottom w:val="0"/>
      <w:divBdr>
        <w:top w:val="none" w:sz="0" w:space="0" w:color="auto"/>
        <w:left w:val="none" w:sz="0" w:space="0" w:color="auto"/>
        <w:bottom w:val="none" w:sz="0" w:space="0" w:color="auto"/>
        <w:right w:val="none" w:sz="0" w:space="0" w:color="auto"/>
      </w:divBdr>
    </w:div>
    <w:div w:id="1622178445">
      <w:bodyDiv w:val="1"/>
      <w:marLeft w:val="0"/>
      <w:marRight w:val="0"/>
      <w:marTop w:val="0"/>
      <w:marBottom w:val="0"/>
      <w:divBdr>
        <w:top w:val="none" w:sz="0" w:space="0" w:color="auto"/>
        <w:left w:val="none" w:sz="0" w:space="0" w:color="auto"/>
        <w:bottom w:val="none" w:sz="0" w:space="0" w:color="auto"/>
        <w:right w:val="none" w:sz="0" w:space="0" w:color="auto"/>
      </w:divBdr>
    </w:div>
    <w:div w:id="1628851429">
      <w:bodyDiv w:val="1"/>
      <w:marLeft w:val="0"/>
      <w:marRight w:val="0"/>
      <w:marTop w:val="0"/>
      <w:marBottom w:val="0"/>
      <w:divBdr>
        <w:top w:val="none" w:sz="0" w:space="0" w:color="auto"/>
        <w:left w:val="none" w:sz="0" w:space="0" w:color="auto"/>
        <w:bottom w:val="none" w:sz="0" w:space="0" w:color="auto"/>
        <w:right w:val="none" w:sz="0" w:space="0" w:color="auto"/>
      </w:divBdr>
    </w:div>
    <w:div w:id="1652901432">
      <w:bodyDiv w:val="1"/>
      <w:marLeft w:val="0"/>
      <w:marRight w:val="0"/>
      <w:marTop w:val="0"/>
      <w:marBottom w:val="0"/>
      <w:divBdr>
        <w:top w:val="none" w:sz="0" w:space="0" w:color="auto"/>
        <w:left w:val="none" w:sz="0" w:space="0" w:color="auto"/>
        <w:bottom w:val="none" w:sz="0" w:space="0" w:color="auto"/>
        <w:right w:val="none" w:sz="0" w:space="0" w:color="auto"/>
      </w:divBdr>
    </w:div>
    <w:div w:id="1668750093">
      <w:bodyDiv w:val="1"/>
      <w:marLeft w:val="0"/>
      <w:marRight w:val="0"/>
      <w:marTop w:val="0"/>
      <w:marBottom w:val="0"/>
      <w:divBdr>
        <w:top w:val="none" w:sz="0" w:space="0" w:color="auto"/>
        <w:left w:val="none" w:sz="0" w:space="0" w:color="auto"/>
        <w:bottom w:val="none" w:sz="0" w:space="0" w:color="auto"/>
        <w:right w:val="none" w:sz="0" w:space="0" w:color="auto"/>
      </w:divBdr>
    </w:div>
    <w:div w:id="1689677388">
      <w:bodyDiv w:val="1"/>
      <w:marLeft w:val="0"/>
      <w:marRight w:val="0"/>
      <w:marTop w:val="0"/>
      <w:marBottom w:val="0"/>
      <w:divBdr>
        <w:top w:val="none" w:sz="0" w:space="0" w:color="auto"/>
        <w:left w:val="none" w:sz="0" w:space="0" w:color="auto"/>
        <w:bottom w:val="none" w:sz="0" w:space="0" w:color="auto"/>
        <w:right w:val="none" w:sz="0" w:space="0" w:color="auto"/>
      </w:divBdr>
    </w:div>
    <w:div w:id="1710839107">
      <w:bodyDiv w:val="1"/>
      <w:marLeft w:val="0"/>
      <w:marRight w:val="0"/>
      <w:marTop w:val="0"/>
      <w:marBottom w:val="0"/>
      <w:divBdr>
        <w:top w:val="none" w:sz="0" w:space="0" w:color="auto"/>
        <w:left w:val="none" w:sz="0" w:space="0" w:color="auto"/>
        <w:bottom w:val="none" w:sz="0" w:space="0" w:color="auto"/>
        <w:right w:val="none" w:sz="0" w:space="0" w:color="auto"/>
      </w:divBdr>
    </w:div>
    <w:div w:id="1733187867">
      <w:bodyDiv w:val="1"/>
      <w:marLeft w:val="0"/>
      <w:marRight w:val="0"/>
      <w:marTop w:val="0"/>
      <w:marBottom w:val="0"/>
      <w:divBdr>
        <w:top w:val="none" w:sz="0" w:space="0" w:color="auto"/>
        <w:left w:val="none" w:sz="0" w:space="0" w:color="auto"/>
        <w:bottom w:val="none" w:sz="0" w:space="0" w:color="auto"/>
        <w:right w:val="none" w:sz="0" w:space="0" w:color="auto"/>
      </w:divBdr>
    </w:div>
    <w:div w:id="1740471305">
      <w:bodyDiv w:val="1"/>
      <w:marLeft w:val="0"/>
      <w:marRight w:val="0"/>
      <w:marTop w:val="0"/>
      <w:marBottom w:val="0"/>
      <w:divBdr>
        <w:top w:val="none" w:sz="0" w:space="0" w:color="auto"/>
        <w:left w:val="none" w:sz="0" w:space="0" w:color="auto"/>
        <w:bottom w:val="none" w:sz="0" w:space="0" w:color="auto"/>
        <w:right w:val="none" w:sz="0" w:space="0" w:color="auto"/>
      </w:divBdr>
    </w:div>
    <w:div w:id="1746490829">
      <w:bodyDiv w:val="1"/>
      <w:marLeft w:val="0"/>
      <w:marRight w:val="0"/>
      <w:marTop w:val="0"/>
      <w:marBottom w:val="0"/>
      <w:divBdr>
        <w:top w:val="none" w:sz="0" w:space="0" w:color="auto"/>
        <w:left w:val="none" w:sz="0" w:space="0" w:color="auto"/>
        <w:bottom w:val="none" w:sz="0" w:space="0" w:color="auto"/>
        <w:right w:val="none" w:sz="0" w:space="0" w:color="auto"/>
      </w:divBdr>
    </w:div>
    <w:div w:id="1755123543">
      <w:bodyDiv w:val="1"/>
      <w:marLeft w:val="0"/>
      <w:marRight w:val="0"/>
      <w:marTop w:val="0"/>
      <w:marBottom w:val="0"/>
      <w:divBdr>
        <w:top w:val="none" w:sz="0" w:space="0" w:color="auto"/>
        <w:left w:val="none" w:sz="0" w:space="0" w:color="auto"/>
        <w:bottom w:val="none" w:sz="0" w:space="0" w:color="auto"/>
        <w:right w:val="none" w:sz="0" w:space="0" w:color="auto"/>
      </w:divBdr>
    </w:div>
    <w:div w:id="1761246498">
      <w:bodyDiv w:val="1"/>
      <w:marLeft w:val="0"/>
      <w:marRight w:val="0"/>
      <w:marTop w:val="0"/>
      <w:marBottom w:val="0"/>
      <w:divBdr>
        <w:top w:val="none" w:sz="0" w:space="0" w:color="auto"/>
        <w:left w:val="none" w:sz="0" w:space="0" w:color="auto"/>
        <w:bottom w:val="none" w:sz="0" w:space="0" w:color="auto"/>
        <w:right w:val="none" w:sz="0" w:space="0" w:color="auto"/>
      </w:divBdr>
    </w:div>
    <w:div w:id="1782141846">
      <w:bodyDiv w:val="1"/>
      <w:marLeft w:val="0"/>
      <w:marRight w:val="0"/>
      <w:marTop w:val="0"/>
      <w:marBottom w:val="0"/>
      <w:divBdr>
        <w:top w:val="none" w:sz="0" w:space="0" w:color="auto"/>
        <w:left w:val="none" w:sz="0" w:space="0" w:color="auto"/>
        <w:bottom w:val="none" w:sz="0" w:space="0" w:color="auto"/>
        <w:right w:val="none" w:sz="0" w:space="0" w:color="auto"/>
      </w:divBdr>
    </w:div>
    <w:div w:id="1793671205">
      <w:bodyDiv w:val="1"/>
      <w:marLeft w:val="0"/>
      <w:marRight w:val="0"/>
      <w:marTop w:val="0"/>
      <w:marBottom w:val="0"/>
      <w:divBdr>
        <w:top w:val="none" w:sz="0" w:space="0" w:color="auto"/>
        <w:left w:val="none" w:sz="0" w:space="0" w:color="auto"/>
        <w:bottom w:val="none" w:sz="0" w:space="0" w:color="auto"/>
        <w:right w:val="none" w:sz="0" w:space="0" w:color="auto"/>
      </w:divBdr>
    </w:div>
    <w:div w:id="1795752590">
      <w:bodyDiv w:val="1"/>
      <w:marLeft w:val="0"/>
      <w:marRight w:val="0"/>
      <w:marTop w:val="0"/>
      <w:marBottom w:val="0"/>
      <w:divBdr>
        <w:top w:val="none" w:sz="0" w:space="0" w:color="auto"/>
        <w:left w:val="none" w:sz="0" w:space="0" w:color="auto"/>
        <w:bottom w:val="none" w:sz="0" w:space="0" w:color="auto"/>
        <w:right w:val="none" w:sz="0" w:space="0" w:color="auto"/>
      </w:divBdr>
    </w:div>
    <w:div w:id="1796217463">
      <w:bodyDiv w:val="1"/>
      <w:marLeft w:val="0"/>
      <w:marRight w:val="0"/>
      <w:marTop w:val="0"/>
      <w:marBottom w:val="0"/>
      <w:divBdr>
        <w:top w:val="none" w:sz="0" w:space="0" w:color="auto"/>
        <w:left w:val="none" w:sz="0" w:space="0" w:color="auto"/>
        <w:bottom w:val="none" w:sz="0" w:space="0" w:color="auto"/>
        <w:right w:val="none" w:sz="0" w:space="0" w:color="auto"/>
      </w:divBdr>
    </w:div>
    <w:div w:id="1838879701">
      <w:bodyDiv w:val="1"/>
      <w:marLeft w:val="0"/>
      <w:marRight w:val="0"/>
      <w:marTop w:val="0"/>
      <w:marBottom w:val="0"/>
      <w:divBdr>
        <w:top w:val="none" w:sz="0" w:space="0" w:color="auto"/>
        <w:left w:val="none" w:sz="0" w:space="0" w:color="auto"/>
        <w:bottom w:val="none" w:sz="0" w:space="0" w:color="auto"/>
        <w:right w:val="none" w:sz="0" w:space="0" w:color="auto"/>
      </w:divBdr>
    </w:div>
    <w:div w:id="1861240979">
      <w:bodyDiv w:val="1"/>
      <w:marLeft w:val="0"/>
      <w:marRight w:val="0"/>
      <w:marTop w:val="0"/>
      <w:marBottom w:val="0"/>
      <w:divBdr>
        <w:top w:val="none" w:sz="0" w:space="0" w:color="auto"/>
        <w:left w:val="none" w:sz="0" w:space="0" w:color="auto"/>
        <w:bottom w:val="none" w:sz="0" w:space="0" w:color="auto"/>
        <w:right w:val="none" w:sz="0" w:space="0" w:color="auto"/>
      </w:divBdr>
    </w:div>
    <w:div w:id="1880434087">
      <w:bodyDiv w:val="1"/>
      <w:marLeft w:val="0"/>
      <w:marRight w:val="0"/>
      <w:marTop w:val="0"/>
      <w:marBottom w:val="0"/>
      <w:divBdr>
        <w:top w:val="none" w:sz="0" w:space="0" w:color="auto"/>
        <w:left w:val="none" w:sz="0" w:space="0" w:color="auto"/>
        <w:bottom w:val="none" w:sz="0" w:space="0" w:color="auto"/>
        <w:right w:val="none" w:sz="0" w:space="0" w:color="auto"/>
      </w:divBdr>
    </w:div>
    <w:div w:id="1880582292">
      <w:bodyDiv w:val="1"/>
      <w:marLeft w:val="0"/>
      <w:marRight w:val="0"/>
      <w:marTop w:val="0"/>
      <w:marBottom w:val="0"/>
      <w:divBdr>
        <w:top w:val="none" w:sz="0" w:space="0" w:color="auto"/>
        <w:left w:val="none" w:sz="0" w:space="0" w:color="auto"/>
        <w:bottom w:val="none" w:sz="0" w:space="0" w:color="auto"/>
        <w:right w:val="none" w:sz="0" w:space="0" w:color="auto"/>
      </w:divBdr>
    </w:div>
    <w:div w:id="1881085882">
      <w:bodyDiv w:val="1"/>
      <w:marLeft w:val="0"/>
      <w:marRight w:val="0"/>
      <w:marTop w:val="0"/>
      <w:marBottom w:val="0"/>
      <w:divBdr>
        <w:top w:val="none" w:sz="0" w:space="0" w:color="auto"/>
        <w:left w:val="none" w:sz="0" w:space="0" w:color="auto"/>
        <w:bottom w:val="none" w:sz="0" w:space="0" w:color="auto"/>
        <w:right w:val="none" w:sz="0" w:space="0" w:color="auto"/>
      </w:divBdr>
    </w:div>
    <w:div w:id="1882087691">
      <w:bodyDiv w:val="1"/>
      <w:marLeft w:val="0"/>
      <w:marRight w:val="0"/>
      <w:marTop w:val="0"/>
      <w:marBottom w:val="0"/>
      <w:divBdr>
        <w:top w:val="none" w:sz="0" w:space="0" w:color="auto"/>
        <w:left w:val="none" w:sz="0" w:space="0" w:color="auto"/>
        <w:bottom w:val="none" w:sz="0" w:space="0" w:color="auto"/>
        <w:right w:val="none" w:sz="0" w:space="0" w:color="auto"/>
      </w:divBdr>
    </w:div>
    <w:div w:id="1918976746">
      <w:bodyDiv w:val="1"/>
      <w:marLeft w:val="0"/>
      <w:marRight w:val="0"/>
      <w:marTop w:val="0"/>
      <w:marBottom w:val="0"/>
      <w:divBdr>
        <w:top w:val="none" w:sz="0" w:space="0" w:color="auto"/>
        <w:left w:val="none" w:sz="0" w:space="0" w:color="auto"/>
        <w:bottom w:val="none" w:sz="0" w:space="0" w:color="auto"/>
        <w:right w:val="none" w:sz="0" w:space="0" w:color="auto"/>
      </w:divBdr>
    </w:div>
    <w:div w:id="1934319275">
      <w:bodyDiv w:val="1"/>
      <w:marLeft w:val="0"/>
      <w:marRight w:val="0"/>
      <w:marTop w:val="0"/>
      <w:marBottom w:val="0"/>
      <w:divBdr>
        <w:top w:val="none" w:sz="0" w:space="0" w:color="auto"/>
        <w:left w:val="none" w:sz="0" w:space="0" w:color="auto"/>
        <w:bottom w:val="none" w:sz="0" w:space="0" w:color="auto"/>
        <w:right w:val="none" w:sz="0" w:space="0" w:color="auto"/>
      </w:divBdr>
    </w:div>
    <w:div w:id="1953854700">
      <w:bodyDiv w:val="1"/>
      <w:marLeft w:val="0"/>
      <w:marRight w:val="0"/>
      <w:marTop w:val="0"/>
      <w:marBottom w:val="0"/>
      <w:divBdr>
        <w:top w:val="none" w:sz="0" w:space="0" w:color="auto"/>
        <w:left w:val="none" w:sz="0" w:space="0" w:color="auto"/>
        <w:bottom w:val="none" w:sz="0" w:space="0" w:color="auto"/>
        <w:right w:val="none" w:sz="0" w:space="0" w:color="auto"/>
      </w:divBdr>
    </w:div>
    <w:div w:id="1972324616">
      <w:bodyDiv w:val="1"/>
      <w:marLeft w:val="0"/>
      <w:marRight w:val="0"/>
      <w:marTop w:val="0"/>
      <w:marBottom w:val="0"/>
      <w:divBdr>
        <w:top w:val="none" w:sz="0" w:space="0" w:color="auto"/>
        <w:left w:val="none" w:sz="0" w:space="0" w:color="auto"/>
        <w:bottom w:val="none" w:sz="0" w:space="0" w:color="auto"/>
        <w:right w:val="none" w:sz="0" w:space="0" w:color="auto"/>
      </w:divBdr>
    </w:div>
    <w:div w:id="1973628106">
      <w:bodyDiv w:val="1"/>
      <w:marLeft w:val="0"/>
      <w:marRight w:val="0"/>
      <w:marTop w:val="0"/>
      <w:marBottom w:val="0"/>
      <w:divBdr>
        <w:top w:val="none" w:sz="0" w:space="0" w:color="auto"/>
        <w:left w:val="none" w:sz="0" w:space="0" w:color="auto"/>
        <w:bottom w:val="none" w:sz="0" w:space="0" w:color="auto"/>
        <w:right w:val="none" w:sz="0" w:space="0" w:color="auto"/>
      </w:divBdr>
    </w:div>
    <w:div w:id="1977055672">
      <w:bodyDiv w:val="1"/>
      <w:marLeft w:val="0"/>
      <w:marRight w:val="0"/>
      <w:marTop w:val="0"/>
      <w:marBottom w:val="0"/>
      <w:divBdr>
        <w:top w:val="none" w:sz="0" w:space="0" w:color="auto"/>
        <w:left w:val="none" w:sz="0" w:space="0" w:color="auto"/>
        <w:bottom w:val="none" w:sz="0" w:space="0" w:color="auto"/>
        <w:right w:val="none" w:sz="0" w:space="0" w:color="auto"/>
      </w:divBdr>
    </w:div>
    <w:div w:id="1977635969">
      <w:bodyDiv w:val="1"/>
      <w:marLeft w:val="0"/>
      <w:marRight w:val="0"/>
      <w:marTop w:val="0"/>
      <w:marBottom w:val="0"/>
      <w:divBdr>
        <w:top w:val="none" w:sz="0" w:space="0" w:color="auto"/>
        <w:left w:val="none" w:sz="0" w:space="0" w:color="auto"/>
        <w:bottom w:val="none" w:sz="0" w:space="0" w:color="auto"/>
        <w:right w:val="none" w:sz="0" w:space="0" w:color="auto"/>
      </w:divBdr>
    </w:div>
    <w:div w:id="1983272572">
      <w:bodyDiv w:val="1"/>
      <w:marLeft w:val="0"/>
      <w:marRight w:val="0"/>
      <w:marTop w:val="0"/>
      <w:marBottom w:val="0"/>
      <w:divBdr>
        <w:top w:val="none" w:sz="0" w:space="0" w:color="auto"/>
        <w:left w:val="none" w:sz="0" w:space="0" w:color="auto"/>
        <w:bottom w:val="none" w:sz="0" w:space="0" w:color="auto"/>
        <w:right w:val="none" w:sz="0" w:space="0" w:color="auto"/>
      </w:divBdr>
    </w:div>
    <w:div w:id="1986887584">
      <w:bodyDiv w:val="1"/>
      <w:marLeft w:val="0"/>
      <w:marRight w:val="0"/>
      <w:marTop w:val="0"/>
      <w:marBottom w:val="0"/>
      <w:divBdr>
        <w:top w:val="none" w:sz="0" w:space="0" w:color="auto"/>
        <w:left w:val="none" w:sz="0" w:space="0" w:color="auto"/>
        <w:bottom w:val="none" w:sz="0" w:space="0" w:color="auto"/>
        <w:right w:val="none" w:sz="0" w:space="0" w:color="auto"/>
      </w:divBdr>
    </w:div>
    <w:div w:id="1998025756">
      <w:bodyDiv w:val="1"/>
      <w:marLeft w:val="0"/>
      <w:marRight w:val="0"/>
      <w:marTop w:val="0"/>
      <w:marBottom w:val="0"/>
      <w:divBdr>
        <w:top w:val="none" w:sz="0" w:space="0" w:color="auto"/>
        <w:left w:val="none" w:sz="0" w:space="0" w:color="auto"/>
        <w:bottom w:val="none" w:sz="0" w:space="0" w:color="auto"/>
        <w:right w:val="none" w:sz="0" w:space="0" w:color="auto"/>
      </w:divBdr>
    </w:div>
    <w:div w:id="2005890648">
      <w:bodyDiv w:val="1"/>
      <w:marLeft w:val="0"/>
      <w:marRight w:val="0"/>
      <w:marTop w:val="0"/>
      <w:marBottom w:val="0"/>
      <w:divBdr>
        <w:top w:val="none" w:sz="0" w:space="0" w:color="auto"/>
        <w:left w:val="none" w:sz="0" w:space="0" w:color="auto"/>
        <w:bottom w:val="none" w:sz="0" w:space="0" w:color="auto"/>
        <w:right w:val="none" w:sz="0" w:space="0" w:color="auto"/>
      </w:divBdr>
    </w:div>
    <w:div w:id="2018191216">
      <w:bodyDiv w:val="1"/>
      <w:marLeft w:val="0"/>
      <w:marRight w:val="0"/>
      <w:marTop w:val="0"/>
      <w:marBottom w:val="0"/>
      <w:divBdr>
        <w:top w:val="none" w:sz="0" w:space="0" w:color="auto"/>
        <w:left w:val="none" w:sz="0" w:space="0" w:color="auto"/>
        <w:bottom w:val="none" w:sz="0" w:space="0" w:color="auto"/>
        <w:right w:val="none" w:sz="0" w:space="0" w:color="auto"/>
      </w:divBdr>
    </w:div>
    <w:div w:id="2021656591">
      <w:bodyDiv w:val="1"/>
      <w:marLeft w:val="0"/>
      <w:marRight w:val="0"/>
      <w:marTop w:val="0"/>
      <w:marBottom w:val="0"/>
      <w:divBdr>
        <w:top w:val="none" w:sz="0" w:space="0" w:color="auto"/>
        <w:left w:val="none" w:sz="0" w:space="0" w:color="auto"/>
        <w:bottom w:val="none" w:sz="0" w:space="0" w:color="auto"/>
        <w:right w:val="none" w:sz="0" w:space="0" w:color="auto"/>
      </w:divBdr>
    </w:div>
    <w:div w:id="2025552044">
      <w:bodyDiv w:val="1"/>
      <w:marLeft w:val="0"/>
      <w:marRight w:val="0"/>
      <w:marTop w:val="0"/>
      <w:marBottom w:val="0"/>
      <w:divBdr>
        <w:top w:val="none" w:sz="0" w:space="0" w:color="auto"/>
        <w:left w:val="none" w:sz="0" w:space="0" w:color="auto"/>
        <w:bottom w:val="none" w:sz="0" w:space="0" w:color="auto"/>
        <w:right w:val="none" w:sz="0" w:space="0" w:color="auto"/>
      </w:divBdr>
    </w:div>
    <w:div w:id="2044985761">
      <w:bodyDiv w:val="1"/>
      <w:marLeft w:val="0"/>
      <w:marRight w:val="0"/>
      <w:marTop w:val="0"/>
      <w:marBottom w:val="0"/>
      <w:divBdr>
        <w:top w:val="none" w:sz="0" w:space="0" w:color="auto"/>
        <w:left w:val="none" w:sz="0" w:space="0" w:color="auto"/>
        <w:bottom w:val="none" w:sz="0" w:space="0" w:color="auto"/>
        <w:right w:val="none" w:sz="0" w:space="0" w:color="auto"/>
      </w:divBdr>
    </w:div>
    <w:div w:id="2048556623">
      <w:bodyDiv w:val="1"/>
      <w:marLeft w:val="0"/>
      <w:marRight w:val="0"/>
      <w:marTop w:val="0"/>
      <w:marBottom w:val="0"/>
      <w:divBdr>
        <w:top w:val="none" w:sz="0" w:space="0" w:color="auto"/>
        <w:left w:val="none" w:sz="0" w:space="0" w:color="auto"/>
        <w:bottom w:val="none" w:sz="0" w:space="0" w:color="auto"/>
        <w:right w:val="none" w:sz="0" w:space="0" w:color="auto"/>
      </w:divBdr>
    </w:div>
    <w:div w:id="2065135893">
      <w:bodyDiv w:val="1"/>
      <w:marLeft w:val="0"/>
      <w:marRight w:val="0"/>
      <w:marTop w:val="0"/>
      <w:marBottom w:val="0"/>
      <w:divBdr>
        <w:top w:val="none" w:sz="0" w:space="0" w:color="auto"/>
        <w:left w:val="none" w:sz="0" w:space="0" w:color="auto"/>
        <w:bottom w:val="none" w:sz="0" w:space="0" w:color="auto"/>
        <w:right w:val="none" w:sz="0" w:space="0" w:color="auto"/>
      </w:divBdr>
    </w:div>
    <w:div w:id="2113553742">
      <w:bodyDiv w:val="1"/>
      <w:marLeft w:val="0"/>
      <w:marRight w:val="0"/>
      <w:marTop w:val="0"/>
      <w:marBottom w:val="0"/>
      <w:divBdr>
        <w:top w:val="none" w:sz="0" w:space="0" w:color="auto"/>
        <w:left w:val="none" w:sz="0" w:space="0" w:color="auto"/>
        <w:bottom w:val="none" w:sz="0" w:space="0" w:color="auto"/>
        <w:right w:val="none" w:sz="0" w:space="0" w:color="auto"/>
      </w:divBdr>
    </w:div>
    <w:div w:id="2130784290">
      <w:bodyDiv w:val="1"/>
      <w:marLeft w:val="0"/>
      <w:marRight w:val="0"/>
      <w:marTop w:val="0"/>
      <w:marBottom w:val="0"/>
      <w:divBdr>
        <w:top w:val="none" w:sz="0" w:space="0" w:color="auto"/>
        <w:left w:val="none" w:sz="0" w:space="0" w:color="auto"/>
        <w:bottom w:val="none" w:sz="0" w:space="0" w:color="auto"/>
        <w:right w:val="none" w:sz="0" w:space="0" w:color="auto"/>
      </w:divBdr>
    </w:div>
    <w:div w:id="2135101242">
      <w:bodyDiv w:val="1"/>
      <w:marLeft w:val="0"/>
      <w:marRight w:val="0"/>
      <w:marTop w:val="0"/>
      <w:marBottom w:val="0"/>
      <w:divBdr>
        <w:top w:val="none" w:sz="0" w:space="0" w:color="auto"/>
        <w:left w:val="none" w:sz="0" w:space="0" w:color="auto"/>
        <w:bottom w:val="none" w:sz="0" w:space="0" w:color="auto"/>
        <w:right w:val="none" w:sz="0" w:space="0" w:color="auto"/>
      </w:divBdr>
    </w:div>
    <w:div w:id="2139107688">
      <w:bodyDiv w:val="1"/>
      <w:marLeft w:val="0"/>
      <w:marRight w:val="0"/>
      <w:marTop w:val="0"/>
      <w:marBottom w:val="0"/>
      <w:divBdr>
        <w:top w:val="none" w:sz="0" w:space="0" w:color="auto"/>
        <w:left w:val="none" w:sz="0" w:space="0" w:color="auto"/>
        <w:bottom w:val="none" w:sz="0" w:space="0" w:color="auto"/>
        <w:right w:val="none" w:sz="0" w:space="0" w:color="auto"/>
      </w:divBdr>
    </w:div>
    <w:div w:id="2146122352">
      <w:bodyDiv w:val="1"/>
      <w:marLeft w:val="0"/>
      <w:marRight w:val="0"/>
      <w:marTop w:val="0"/>
      <w:marBottom w:val="0"/>
      <w:divBdr>
        <w:top w:val="none" w:sz="0" w:space="0" w:color="auto"/>
        <w:left w:val="none" w:sz="0" w:space="0" w:color="auto"/>
        <w:bottom w:val="none" w:sz="0" w:space="0" w:color="auto"/>
        <w:right w:val="none" w:sz="0" w:space="0" w:color="auto"/>
      </w:divBdr>
    </w:div>
    <w:div w:id="21466577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jpeg"/><Relationship Id="rId18" Type="http://schemas.openxmlformats.org/officeDocument/2006/relationships/image" Target="media/image8.png"/><Relationship Id="rId26" Type="http://schemas.openxmlformats.org/officeDocument/2006/relationships/image" Target="media/image12.jpeg"/><Relationship Id="rId39" Type="http://schemas.microsoft.com/office/2011/relationships/people" Target="people.xml"/><Relationship Id="rId21" Type="http://schemas.openxmlformats.org/officeDocument/2006/relationships/hyperlink" Target="mailto:sergio.chavarria@fifco.com" TargetMode="External"/><Relationship Id="rId34" Type="http://schemas.openxmlformats.org/officeDocument/2006/relationships/image" Target="media/image20.jpeg"/><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1.jpeg"/><Relationship Id="rId33" Type="http://schemas.openxmlformats.org/officeDocument/2006/relationships/image" Target="media/image19.jpeg"/><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hyperlink" Target="mailto:mariel.picado@fifco.com" TargetMode="External"/><Relationship Id="rId29" Type="http://schemas.openxmlformats.org/officeDocument/2006/relationships/image" Target="media/image15.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image" Target="media/image10.jpeg"/><Relationship Id="rId32" Type="http://schemas.openxmlformats.org/officeDocument/2006/relationships/image" Target="media/image18.png"/><Relationship Id="rId37" Type="http://schemas.openxmlformats.org/officeDocument/2006/relationships/footer" Target="footer1.xml"/><Relationship Id="rId40"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hyperlink" Target="mailto:informacion@deloitte.com" TargetMode="External"/><Relationship Id="rId28" Type="http://schemas.openxmlformats.org/officeDocument/2006/relationships/image" Target="media/image14.jpeg"/><Relationship Id="rId36"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image" Target="media/image9.jpeg"/><Relationship Id="rId31" Type="http://schemas.openxmlformats.org/officeDocument/2006/relationships/image" Target="media/image17.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hyperlink" Target="mailto:ana.morera@fifco.com" TargetMode="External"/><Relationship Id="rId27" Type="http://schemas.openxmlformats.org/officeDocument/2006/relationships/image" Target="media/image13.jpeg"/><Relationship Id="rId30" Type="http://schemas.openxmlformats.org/officeDocument/2006/relationships/image" Target="media/image16.png"/><Relationship Id="rId35" Type="http://schemas.openxmlformats.org/officeDocument/2006/relationships/hyperlink" Target="http://www.fifcosostenible.com" TargetMode="External"/><Relationship Id="rId8" Type="http://schemas.openxmlformats.org/officeDocument/2006/relationships/webSettings" Target="webSettings.xml"/><Relationship Id="rId3" Type="http://schemas.openxmlformats.org/officeDocument/2006/relationships/customXml" Target="../customXml/item3.xml"/></Relationships>
</file>

<file path=word/_rels/footer1.xml.rels><?xml version="1.0" encoding="UTF-8" standalone="yes"?>
<Relationships xmlns="http://schemas.openxmlformats.org/package/2006/relationships"><Relationship Id="rId1" Type="http://schemas.openxmlformats.org/officeDocument/2006/relationships/image" Target="media/image22.jpeg"/></Relationships>
</file>

<file path=word/_rels/header1.xml.rels><?xml version="1.0" encoding="UTF-8" standalone="yes"?>
<Relationships xmlns="http://schemas.openxmlformats.org/package/2006/relationships"><Relationship Id="rId1" Type="http://schemas.openxmlformats.org/officeDocument/2006/relationships/image" Target="media/image21.png"/></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k9VSowl0hpKRfxNShVtbEKbx6DKZyitNBu7bdKz+DSQ=</DigestValue>
    </Reference>
    <Reference Type="http://uri.etsi.org/01903#SignedProperties" URI="#idSignedProperties">
      <Transforms>
        <Transform Algorithm="http://www.w3.org/TR/2001/REC-xml-c14n-20010315"/>
      </Transforms>
      <DigestMethod Algorithm="http://www.w3.org/2001/04/xmlenc#sha256"/>
      <DigestValue>znd9MbVRlQGoZtiQG5cseVPzu42VtHQArT0l/mUQxs0=</DigestValue>
    </Reference>
  </SignedInfo>
  <SignatureValue>Y5Cq+ztoYeot2pGNcYIrfEORlVWqcjQFapLOErfw9Q73GyjobtevQ9TSD7y74idWADR9CO5jKlgpjp+4WolG2CPWdSZSRRPEojkcj0IuQEnlKa3cKEb4RxJKft2DqjFC/UFS/8XEdR30qxP/43BT/cXD24r35mBLDYhaxkoM0GJtcgv+jhQKffuT8RanFXHFm2tGfVi2gzd12VkreIwnrVjjnoiAvK9ZndZi4g2LoCGZnx9gb9JjzTKiTSq3eCAnyIxHKeYnwnuR6ZD+Kn3FtUyE6fd6KFnRJOb+rNNZPPcVHWEOv6NgMDVq3LVGBCNTZSk+xj8LKxI1Y+Mj1ivejQ==</SignatureValue>
  <KeyInfo>
    <X509Data>
      <X509Certificate>MIIFsTCCBJmgAwIBAgITFAAcbDjs1XzM40hRYgACABxsODANBgkqhkiG9w0BAQsFADCBmTEZMBcGA1UEBRMQQ1BKLTQtMDAwLTAwNDAxNzELMAkGA1UEBhMCQ1IxJDAiBgNVBAoTG0JBTkNPIENFTlRSQUwgREUgQ09TVEEgUklDQTEiMCAGA1UECxMZRElWSVNJT04gU0lTVEVNQVMgREUgUEFHTzElMCMGA1UEAxMcQ0EgU0lOUEUgLSBQRVJTT05BIEZJU0lDQSB2MjAeFw0yNjAzMTkyMDQwMTBaFw0zMDAzMTgyMDQwMTBaMIGtMRkwFwYDVQQFExBDUEYtMDEtMDgwOC0wMjYzMRowGAYDVQQEExFDSEFWQVJSSUEgSElEQUxHTzEPMA0GA1UEKhMGU0VSR0lPMQswCQYDVQQGEwJDUjEXMBUGA1UEChMOUEVSU09OQSBGSVNJQ0ExEjAQBgNVBAsTCUNJVURBREFOTzEpMCcGA1UEAxMgU0VSR0lPIENIQVZBUlJJQSBISURBTEdPIChGSVJNQSkwggEiMA0GCSqGSIb3DQEBAQUAA4IBDwAwggEKAoIBAQC9SYpR4KEMRiyWJ/pDi0F+K641NxSlywqUcudLAB/yekOIC7oJDDYCP8J/gMHuVadbrrCVdudjB1qNhk3r4gFfptrHroYwTmWeOc+K0yDArcI8854hyH2Yh/GdGj78egDS5K6YPBEPpTyd7kcvXN/piIhQMOy36Pc5lcTbiWzufeyNK6yu//kIZ/3Nx2w8cbdkvtfcdMomTvWpVRtqiHZdkgyNanFmfMODL3OZv1jkPjwaY68/ZD8AUT8K5SoK+aBU4V+Xmv1DqXLi0iQGy4X5cQ/6yy8yDYtkGgGnhnzIzT9dfyOdmDQl9oMZAuzQJuhn8Bp/E8nPeLOofNo0eqelAgMBAAGjggHaMIIB1jAdBgNVHQ4EFgQUgPkjarQpiWaLN8c8WJSjzqr84oIwHwYDVR0jBBgwFoAUCUj/m1QCNt0wpG+z4i+J/l93ypkwYQYDVR0fBFowWDBWoFSgUoZQaHR0cDovL2ZkaS5zaW5wZS5maS5jci9yZXBvc2l0b3Jpby9DQSUyMFNJTlBFJTIwLSUyMFBFUlNPTkElMjBGSVNJQ0ElMjB2MigyKS5jcmwwgZgGCCsGAQUFBwEBBIGLMIGIMFwGCCsGAQUFBzAChlBodHRwOi8vZmRpLnNpbnBlLmZpLmNyL3JlcG9zaXRvcmlvL0NBJTIwU0lOUEUlMjAtJTIwUEVSU09OQSUyMEZJU0lDQSUyMHYyKDIpLmNydDAoBggrBgEFBQcwAYYcaHR0cDovL29jc3Auc2lucGUuZmkuY3Ivb2NzcDAOBgNVHQ8BAf8EBAMCBsAwPQYJKwYBBAGCNxUHBDAwLgYmKwYBBAGCNxUIhcTqW4LR4zWVkRuC+ZcYhqXLa4F/gbnScoGev3gCAWQCAQcwEwYDVR0lBAwwCgYIKwYBBQUHAwQwGwYJKwYBBAGCNxUKBA4wDDAKBggrBgEFBQcDBDAVBgNVHSAEDjAMMAoGCGCBPAEBAQECMA0GCSqGSIb3DQEBCwUAA4IBAQCOKIRMweHsQRyruvFY+H3uk4VKX4fIioeNFXYU722IUrWQBVgMic1k9iLs3TQ8n80Dq9GvdRIHOjfvKBIZuImDM/xWal5Y5YkQZkOtk/Y8XKwQsSgMSD40s1c+0WEt8OPtJz9pF13KTDRI6CIieL2TAnHvHP5x0SGDRnAOgvB2DtIx28fyt0B3uUq6tDjymv1q3fVsrU+YCor+I1v1c1hB0/yZwVZixXRWp+1PSdhstRk70Xo8qRWC23273jLQqxIJMi0GieUE88MNcXw5hk0W6voY+CgtZHG7XcvZNhogzKaZqgE8m1bytYc6TPIs1Vup6j837OHS6Ns/WzNdQTUN</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lru39PpkyNPoRSHdbSHEncr1VlAA8AHSJ7cSEGeZHT4=</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9"/>
            <mdssi:RelationshipReference xmlns:mdssi="http://schemas.openxmlformats.org/package/2006/digital-signature" SourceId="rId21"/>
            <mdssi:RelationshipReference xmlns:mdssi="http://schemas.openxmlformats.org/package/2006/digital-signature" SourceId="rId34"/>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33"/>
            <mdssi:RelationshipReference xmlns:mdssi="http://schemas.openxmlformats.org/package/2006/digital-signature" SourceId="rId38"/>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32"/>
            <mdssi:RelationshipReference xmlns:mdssi="http://schemas.openxmlformats.org/package/2006/digital-signature" SourceId="rId37"/>
            <mdssi:RelationshipReference xmlns:mdssi="http://schemas.openxmlformats.org/package/2006/digital-signature" SourceId="rId40"/>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36"/>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31"/>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30"/>
            <mdssi:RelationshipReference xmlns:mdssi="http://schemas.openxmlformats.org/package/2006/digital-signature" SourceId="rId35"/>
            <mdssi:RelationshipReference xmlns:mdssi="http://schemas.openxmlformats.org/package/2006/digital-signature" SourceId="rId8"/>
          </Transform>
          <Transform Algorithm="http://www.w3.org/TR/2001/REC-xml-c14n-20010315"/>
        </Transforms>
        <DigestMethod Algorithm="http://www.w3.org/2001/04/xmlenc#sha256"/>
        <DigestValue>KKh4abUXQz1lXQ8ilr9s0rxD4zmFisIv0AUN36xI6gA=</DigestValue>
      </Reference>
      <Reference URI="/word/_rels/footer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scqchGEecmLaZRbx6f4eBQA5LRTKG8bh6cNg3dRPRYo=</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tyP8DbMqxOiRXxssqJmjyiKfpeYPqtqaDwz8PZZMcVc=</DigestValue>
      </Reference>
      <Reference URI="/word/document.xml?ContentType=application/vnd.openxmlformats-officedocument.wordprocessingml.document.main+xml">
        <DigestMethod Algorithm="http://www.w3.org/2001/04/xmlenc#sha256"/>
        <DigestValue>DsQFODyngrvkDha04FokvHYlWsn08pXhdHuw+swdZ4U=</DigestValue>
      </Reference>
      <Reference URI="/word/media/image3.jpeg?ContentType=image/jpeg">
        <DigestMethod Algorithm="http://www.w3.org/2001/04/xmlenc#sha256"/>
        <DigestValue>cLjjnFL+S6au7iuuCSjpNZXOpVRbstJbDuIT3uYSsDI=</DigestValue>
      </Reference>
      <Reference URI="/word/media/image8.png?ContentType=image/png">
        <DigestMethod Algorithm="http://www.w3.org/2001/04/xmlenc#sha256"/>
        <DigestValue>rgFENMayIOt3lcZNzRfMLQdO+KD4admzr6WtusANgmI=</DigestValue>
      </Reference>
      <Reference URI="/word/media/image12.jpeg?ContentType=image/jpeg">
        <DigestMethod Algorithm="http://www.w3.org/2001/04/xmlenc#sha256"/>
        <DigestValue>tRQBYg/YMZ3ePokhvHbVcQLDOgKvSd693bzH0FjAr6Y=</DigestValue>
      </Reference>
      <Reference URI="/word/people.xml?ContentType=application/vnd.openxmlformats-officedocument.wordprocessingml.people+xml">
        <DigestMethod Algorithm="http://www.w3.org/2001/04/xmlenc#sha256"/>
        <DigestValue>htWVeraK5op2+yyXbGw3a5N0S6wag5QUhtAYmJUM03Q=</DigestValue>
      </Reference>
      <Reference URI="/word/media/image20.jpeg?ContentType=image/jpeg">
        <DigestMethod Algorithm="http://www.w3.org/2001/04/xmlenc#sha256"/>
        <DigestValue>lkE9V56i+aq9YILvBF9sw+Yp+fIX8KxbnhS4U9X0qT4=</DigestValue>
      </Reference>
      <Reference URI="/word/settings.xml?ContentType=application/vnd.openxmlformats-officedocument.wordprocessingml.settings+xml">
        <DigestMethod Algorithm="http://www.w3.org/2001/04/xmlenc#sha256"/>
        <DigestValue>xofpOlB+d9xE9e+Qw/4SJsOsI8oyN3F15XFmYPoXHrI=</DigestValue>
      </Reference>
      <Reference URI="/word/media/image2.png?ContentType=image/png">
        <DigestMethod Algorithm="http://www.w3.org/2001/04/xmlenc#sha256"/>
        <DigestValue>1dkj3jo9GgE/BzBIuhHVCF2DV8RNcBIYlEupPwMKxLA=</DigestValue>
      </Reference>
      <Reference URI="/word/media/image7.png?ContentType=image/png">
        <DigestMethod Algorithm="http://www.w3.org/2001/04/xmlenc#sha256"/>
        <DigestValue>Q02elXhpKTB6rZ4Db9AHKmnomo4Oaxewi3EoMZxROsQ=</DigestValue>
      </Reference>
      <Reference URI="/word/media/image11.jpeg?ContentType=image/jpeg">
        <DigestMethod Algorithm="http://www.w3.org/2001/04/xmlenc#sha256"/>
        <DigestValue>qbD+u35gBNc6lpsOI0jPjCKBah1RK4O36jTBwj/0Nzo=</DigestValue>
      </Reference>
      <Reference URI="/word/media/image19.jpeg?ContentType=image/jpeg">
        <DigestMethod Algorithm="http://www.w3.org/2001/04/xmlenc#sha256"/>
        <DigestValue>9JC2xD6DUJGtaxu5Tg1V0NGVP/6gGjBAl69EuXuMHuc=</DigestValue>
      </Reference>
      <Reference URI="/word/fontTable.xml?ContentType=application/vnd.openxmlformats-officedocument.wordprocessingml.fontTable+xml">
        <DigestMethod Algorithm="http://www.w3.org/2001/04/xmlenc#sha256"/>
        <DigestValue>qgjd1PnckUks4GTUrj8UO2atNsGxThnAIagz7A0zHUc=</DigestValue>
      </Reference>
      <Reference URI="/word/media/image6.png?ContentType=image/png">
        <DigestMethod Algorithm="http://www.w3.org/2001/04/xmlenc#sha256"/>
        <DigestValue>ZHoVCeySYRlaAtD+lzZsDNiNgfZRwe7xRGP4hiHY818=</DigestValue>
      </Reference>
      <Reference URI="/word/media/image15.png?ContentType=image/png">
        <DigestMethod Algorithm="http://www.w3.org/2001/04/xmlenc#sha256"/>
        <DigestValue>jPFQYHKxvA0RksP6UbB9SnL8VlXSQPouHTQF5APNle4=</DigestValue>
      </Reference>
      <Reference URI="/word/styles.xml?ContentType=application/vnd.openxmlformats-officedocument.wordprocessingml.styles+xml">
        <DigestMethod Algorithm="http://www.w3.org/2001/04/xmlenc#sha256"/>
        <DigestValue>m+amwC0QnlQUQR3gNeSzAV69yYAxq4woO2XMlLkIm58=</DigestValue>
      </Reference>
      <Reference URI="/word/media/image1.jpeg?ContentType=image/jpeg">
        <DigestMethod Algorithm="http://www.w3.org/2001/04/xmlenc#sha256"/>
        <DigestValue>Ysq06x/b0TCQhWivgLnMUY2nv/eqfTPvu96xzHY75TM=</DigestValue>
      </Reference>
      <Reference URI="/word/media/image10.jpeg?ContentType=image/jpeg">
        <DigestMethod Algorithm="http://www.w3.org/2001/04/xmlenc#sha256"/>
        <DigestValue>KUvLwt7PZHND+/zlytmPoJ/xxBgms7fadT2VR18yO/o=</DigestValue>
      </Reference>
      <Reference URI="/word/media/image18.png?ContentType=image/png">
        <DigestMethod Algorithm="http://www.w3.org/2001/04/xmlenc#sha256"/>
        <DigestValue>qiM7Ysr5eJwMUgnyo7zJuDeZ0B+oabJlyO0KCi6YCWY=</DigestValue>
      </Reference>
      <Reference URI="/word/footer1.xml?ContentType=application/vnd.openxmlformats-officedocument.wordprocessingml.footer+xml">
        <DigestMethod Algorithm="http://www.w3.org/2001/04/xmlenc#sha256"/>
        <DigestValue>o3fLCAQx4YszYSQJH7Zdp/aLyq31zs56QbbxiZx3wvY=</DigestValue>
      </Reference>
      <Reference URI="/word/media/image22.jpeg?ContentType=image/jpeg">
        <DigestMethod Algorithm="http://www.w3.org/2001/04/xmlenc#sha256"/>
        <DigestValue>/8Abm1U32M1hqzJpwANJdIizdd3iEreTKETyEUwRRZ0=</DigestValue>
      </Reference>
      <Reference URI="/word/theme/theme1.xml?ContentType=application/vnd.openxmlformats-officedocument.theme+xml">
        <DigestMethod Algorithm="http://www.w3.org/2001/04/xmlenc#sha256"/>
        <DigestValue>pta+caFc6FvsHC7/7wgyUOb2CzzArGpjIwcYCl6aME8=</DigestValue>
      </Reference>
      <Reference URI="/word/numbering.xml?ContentType=application/vnd.openxmlformats-officedocument.wordprocessingml.numbering+xml">
        <DigestMethod Algorithm="http://www.w3.org/2001/04/xmlenc#sha256"/>
        <DigestValue>CC1mTmTskrhCBW0r0mIUZRDwkQpI0ZX+GWIVC8dDr/U=</DigestValue>
      </Reference>
      <Reference URI="/word/media/image5.png?ContentType=image/png">
        <DigestMethod Algorithm="http://www.w3.org/2001/04/xmlenc#sha256"/>
        <DigestValue>6ovWO+Mpd1rfDAfrU/ZwvCLh/cujrla0rV2oLni3EqA=</DigestValue>
      </Reference>
      <Reference URI="/word/media/image14.jpeg?ContentType=image/jpeg">
        <DigestMethod Algorithm="http://www.w3.org/2001/04/xmlenc#sha256"/>
        <DigestValue>1opnHz1fTM88hPxYjZfp48IP8l5uE7UZBV6Ls2PWEPo=</DigestValue>
      </Reference>
      <Reference URI="/word/header1.xml?ContentType=application/vnd.openxmlformats-officedocument.wordprocessingml.header+xml">
        <DigestMethod Algorithm="http://www.w3.org/2001/04/xmlenc#sha256"/>
        <DigestValue>Z6QagA3R7K+Yf/mGfay2bXWu2K7UbeEYHon8PeYpSHk=</DigestValue>
      </Reference>
      <Reference URI="/word/media/image21.png?ContentType=image/png">
        <DigestMethod Algorithm="http://www.w3.org/2001/04/xmlenc#sha256"/>
        <DigestValue>ukUzLiv7RqI0pOpsxxN8uKhFkRbj4d1LjYpveRaFPv8=</DigestValue>
      </Reference>
      <Reference URI="/word/endnotes.xml?ContentType=application/vnd.openxmlformats-officedocument.wordprocessingml.endnotes+xml">
        <DigestMethod Algorithm="http://www.w3.org/2001/04/xmlenc#sha256"/>
        <DigestValue>MqZhr8oBjdjsWshCKLGkYjREJz2G0TdFPIU33Xmjyvw=</DigestValue>
      </Reference>
      <Reference URI="/word/media/image9.jpeg?ContentType=image/jpeg">
        <DigestMethod Algorithm="http://www.w3.org/2001/04/xmlenc#sha256"/>
        <DigestValue>XQgBgXo+ST7mUMRImLwCU0xgGTXA5WcpysIh+iHshlQ=</DigestValue>
      </Reference>
      <Reference URI="/word/media/image17.png?ContentType=image/png">
        <DigestMethod Algorithm="http://www.w3.org/2001/04/xmlenc#sha256"/>
        <DigestValue>cHy1TyTxzkVxFljBj+B4XL9CIfizBeHVEKB2cY+xfa8=</DigestValue>
      </Reference>
      <Reference URI="/word/footnotes.xml?ContentType=application/vnd.openxmlformats-officedocument.wordprocessingml.footnotes+xml">
        <DigestMethod Algorithm="http://www.w3.org/2001/04/xmlenc#sha256"/>
        <DigestValue>H5WtIlFsCWs/Z7eNVb78Spv2IR7dbHu+gwAuJl7lQS0=</DigestValue>
      </Reference>
      <Reference URI="/word/media/image4.png?ContentType=image/png">
        <DigestMethod Algorithm="http://www.w3.org/2001/04/xmlenc#sha256"/>
        <DigestValue>NPDcV75AIgLVf8kgKUEfhFS0MUc//bY+WuFHGV1SRLc=</DigestValue>
      </Reference>
      <Reference URI="/word/media/image13.jpeg?ContentType=image/jpeg">
        <DigestMethod Algorithm="http://www.w3.org/2001/04/xmlenc#sha256"/>
        <DigestValue>Ba7veIicldoVJS8HVXrvibiK3GLOhIffRBKKbxXhNOo=</DigestValue>
      </Reference>
      <Reference URI="/word/media/image16.png?ContentType=image/png">
        <DigestMethod Algorithm="http://www.w3.org/2001/04/xmlenc#sha256"/>
        <DigestValue>vDF8mVq4FlRPKLX+XNr0aHcBjndpdpX2ssOutqXHnjM=</DigestValue>
      </Reference>
      <Reference URI="/word/webSettings.xml?ContentType=application/vnd.openxmlformats-officedocument.wordprocessingml.webSettings+xml">
        <DigestMethod Algorithm="http://www.w3.org/2001/04/xmlenc#sha256"/>
        <DigestValue>e05BWZXRPEyNZKXydhsQptSPC3HQmbl4p12bYy/iZHI=</DigestValue>
      </Reference>
      <Reference URI="/docMetadata/LabelInfo.xml?ContentType=application/vnd.ms-office.classificationlabels+xml">
        <DigestMethod Algorithm="http://www.w3.org/2001/04/xmlenc#sha256"/>
        <DigestValue>//2vGVQPsOElZAOjyK/u+l08qU4b+CGOWlIgD0iySTs=</DigestValue>
      </Reference>
    </Manifest>
    <SignatureProperties>
      <SignatureProperty Id="idSignatureTime" Target="#idPackageSignature">
        <mdssi:SignatureTime xmlns:mdssi="http://schemas.openxmlformats.org/package/2006/digital-signature">
          <mdssi:Format>YYYY-MM-DDThh:mm:ssTZD</mdssi:Format>
          <mdssi:Value>2026-05-05T21:24:05Z</mdssi:Value>
        </mdssi:SignatureTime>
      </SignatureProperty>
    </SignatureProperties>
  </Object>
  <Object>
    <xd:QualifyingProperties xmlns:xd="http://uri.etsi.org/01903/v1.3.2#" Target="#idPackageSignature">
      <xd:SignedProperties Id="idSignedProperties">
        <xd:SignedSignatureProperties>
          <xd:SigningTime>2026-05-05T21:24:05Z</xd:SigningTime>
          <xd:SigningCertificate>
            <xd:Cert>
              <xd:CertDigest>
                <DigestMethod Algorithm="http://www.w3.org/2001/04/xmlenc#sha256"/>
                <DigestValue>985+KxtN3s5gbs7mFefkivaITJLfc+/hGH50i6ZiRJQ=</DigestValue>
              </xd:CertDigest>
              <xd:IssuerSerial>
                <X509IssuerName>CN=CA SINPE - PERSONA FISICA v2, OU=DIVISION SISTEMAS DE PAGO, O=BANCO CENTRAL DE COSTA RICA, C=CR, SERIALNUMBER=CPJ-4-000-004017</X509IssuerName>
                <X509SerialNumber>446024575729081980845468689544411863953730616</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ueZSvPLas2dA7oAMAydT2CWvFIUSdkn9ivRqF0JHIn0CBC1mY2MYDzIwMjYwNTA1MjEyNDEx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NTA1MjEyNDExWjAvBgkqhkiG9w0BCQQxIgQgii5qNVTe5SHlp6/a+nd04nL1IZX4rV++1yJFVARIHQYwNwYLKoZIhvcNAQkQAi8xKDAmMCQwIgQgrKszXYj6Q2nTJpWV/NZakemXG2IrBO983WoSsYOW808wDQYJKoZIhvcNAQEBBQAEggEAfRpzBI2WRehfrJxJqTvbC4RrQAQG73zWlcMwGTq8RRo/iiuGUyybdpFqUxCutBr1N64xLQKdX5tw+wn2C/BAUnFDcU3v6oacAvxxKK9GLZUfW99IOFSiFTdHb5Pa0UiltDFQBEBA+87wX3Rvkutf8p5/DeUlU9qMxjPB+iNLzP/h6zwvFM/3SvPQTne6WLDo2OuVeY8l4B0upaXFjUwsLPviDMfqJW9s0pXJwlYN/d7BCP7BR8i5IWBvXrpGv3BNAb2kZyd3yai3uQoIvaBhhE1cvbFCGq0PX5o4f2v2Csn8oOJjrMPN2/w3aTELjzASJAfjsWPOrMNiAm/27VIZj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MzIwMTgxMDU5WhcNMjYwNTIxMDYzMDU5WqBfMF0wHwYDVR0jBBgwFoAUsLvgCC5LE2jw0IBEA2ekP/8lY/YwEAYJKwYBBAGCNxUBBAMCAQAwCgYDVR0UBAMCAUYwHAYJKwYBBAGCNxUEBA8XDTI2MDUyMDE4MjA1OVowDQYJKoZIhvcNAQENBQADggIBALFIGmH4tFMXlszZO86X0WO921mzyFm5j+wP/pSi8Es9WyPEr+b3cNdjfU4wF/WvDNEnon5MIQKybYAGuGrWj8WnuNdlU62QY9eJxQMHao0k+nMYKne7flBl3OwEB5qlEPkQLsdnV4wd0rv0NbbajsxjOTemLpU5e53mrNij4zMr/LM1ZkzYWh5x8yaRvpWrAxQqmKlTv3havgIX0KKG76Nx8Dn2z3k2O+/bQUHfxrAjh7Gu8bAwfa1tWzsRrcUXwX6TJNhCJ7pS0E+y7kCgg6USenfBjn++u1YTCGZic+9GKpNECEnoxeMg4K3aEt9j1J8qTW0HmZdpR6FRi55SaoI6KYWtqNEN2aAntZYbNzprYZf0nkdklclmEm7wwQVUo1bNkI6T42UrFCFsuwTJmC/GzrwjIWWD914ePkEf3MwjRmfFvNCFQv4gUSUbVXEA6QUeUrnMNlsk+swrphf5taskLN9W7+kv0/j75zUBhjWJxRWkPrMoiCkPRsBIrIe5sgmteTPkfesZmCE0n0fa57NEOjYzrqRkjV1KHIg6+X7VTUpDTjn2NqWywahVHjl3hmv+g/xCsHiL+suHdessFjdc5M8mYo2QLaw7L86bMvihLIo3fDSSlC02DAGv0ckUToEg+JDiWfNElavmTxBPAa1h2sQEN1x4nhYF5hd8VMMp</xd:EncapsulatedCRLValue>
                <xd:EncapsulatedCRLValue>MIIDHjCCAQYCAQEwDQYJKoZIhvcNAQENBQAwczEZMBcGA1UEBRMQQ1BKLTItMTAwLTA5ODMxMTENMAsGA1UECxMERENGRDEPMA0GA1UEChMGTUlDSVRUMQswCQYDVQQGEwJDUjEpMCcGA1UEAxMgQ0EgUkFJWiBOQUNJT05BTCAtIENPU1RBIFJJQ0EgdjIXDTI2MDMyMDE4MDk0MloXDTI2MDcyMTA2Mjk0MlqgXzBdMB8GA1UdIwQYMBaAFODy/n3ERE5Q5DX9CImPToQZRDNAMBAGCSsGAQQBgjcVAQQDAgEAMAoGA1UdFAQDAgEnMBwGCSsGAQQBgjcVBAQPFw0yNjA3MjAxODE5NDJaMA0GCSqGSIb3DQEBDQUAA4ICAQBfZOJwHWhsCb6W0qaUSEZQaYy9ebVoOAWH8YbbQBcD0dixUmpPRpkTMmrjDTbhPjAUGU5eRWzq2chX6mLIFPXQA7iyKRMxfdPsGJ4WDKTJMS+M/PH815MGeR29nQTomb0LAT9F9bdphOrrVt8OSjdfABsHltFshuZe/m+MTns18OjImEMx3yzjuZ4D1epJVjYf1eQwPN9if4Yr7cFKq4dMYPeGWqe6MEyAR+iFCTFK3uclVohs22t7Nl+YF5CrH9kF9e9RP5+/zeQFhFOLjDiTWKcuzpPycRJAs45Z2sBMRPO1jfyOJHA0Qt0wyxTqAzlFJoT1bZA/qborzkZXxqhNBw9JDncSpnzGXPxHFgTqIJUc3ckbiQrVH/SPxxrWXeuuM/SUweTr6SZbRziPPnVDw0fH3akHf9w/GcaPPSd2OpSjHTp9thAfzIQQ411cU1T+zzXKtAtiCj0OHatAF0i/ql6aVhjMFZ6DY5gkKKHrk8ICtxpG01fh8dF2O18AJ/FNJ+q5jZMvq7eWVKc5SRxmA8Re5UrEInyVSGbOPM1UMq/nLl9rYd5T019ZhLbwGcsCXBZXePru83Imhi3RidGZleLOazngAxuyITzvwT/0iCrNWNv18m1hvt4PlWUslts49h3EPUOzO3XZwrcZUjYco5JkDtUF/ylUxcWvC5leW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VSpV1C8JK9yB1qnblmPKlP98lCT0yvUujJOAWFqcqTs=</DigestValue>
                </xd:DigestAlgAndValue>
                <xd:CRLIdentifier>
                  <xd:Issuer>SERIALNUMBER=CPJ-2-100-098311,C=CR,O=MICITT,OU=DCFD,CN=CA POLITICA PERSONA FISICA - COSTA RICA v2</xd:Issuer>
                  <xd:IssueTime>2026-03-20T17:38:13Z</xd:IssueTime>
                  <xd:Number>73</xd:Number>
                </xd:CRLIdentifier>
              </xd:CRLRef>
              <xd:CRLRef>
                <xd:DigestAlgAndValue>
                  <DigestMethod Algorithm="http://www.w3.org/2001/04/xmlenc#sha256"/>
                  <DigestValue>2Xq9MvwWWfNMB/lONSxhbrFi+tkU+63+UCKHM1hooXk=</DigestValue>
                </xd:DigestAlgAndValue>
                <xd:CRLIdentifier>
                  <xd:Issuer>SERIALNUMBER=CPJ-2-100-098311,OU=DCFD,O=MICITT,C=CR,CN=CA RAIZ NACIONAL - COSTA RICA v2</xd:Issuer>
                  <xd:IssueTime>2026-03-20T18:09:42Z</xd:IssueTime>
                  <xd:Number>39</xd:Number>
                </xd:CRLIdentifier>
              </xd:CRLRef>
            </xd:CRLRefs>
            <xd:OCSPRefs>
              <xd:OCSPRef>
                <xd:OCSPIdentifier>
                  <xd:ResponderID>
                    <xd:ByKey>oOxhRf/Om6I87PqK7n0Ro4pzhuM=</xd:ByKey>
                  </xd:ResponderID>
                  <xd:ProducedAt>2026-05-05T21:24:11Z</xd:ProducedAt>
                </xd:OCSPIdentifier>
                <xd:DigestAlgAndValue>
                  <DigestMethod Algorithm="http://www.w3.org/2001/04/xmlenc#sha256"/>
                  <DigestValue>pRmkVFoij7qGRYmkSuP7k5GqkY2I9++aQfCSd1bzXNk=</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jAzMjAxNzM4MTNaFw0yNjA1MjEwNTU4MTNaoF8wXTAfBgNVHSMEGDAWgBRonWk2y4Rue+qTYRn/WDAd1f9cyzAQBgkrBgEEAYI3FQEEAwIBADAKBgNVHRQEAwIBSTAcBgkrBgEEAYI3FQQEDxcNMjYwNTIwMTc0ODEzWjANBgkqhkiG9w0BAQ0FAAOCAgEASrxwSV+g7rM6pbW/hJcJeKqTHeMNHR4TwCDm6/BeV9fpiF4SHWvPvsqnpH4bSI+ZiTRj6z7WiEp/YQjp/aGxSRYERLRkdQR7/e5zWxJzF+F5b5Rmn8g7uZ5aI0xz3hyZrAdLoKKxHJBDCgz29FWSTFLfsk0HOy9+c5BtO8GI38ioUkQWxExAhU08SSWUU3Bu+xdueA8iNE1A2qUxbLbhLa3E7jkd5pFLyfL9r4LktgWDQVit9tp7kZHpnp3gc7/bFbEtOLfWxj08dFl6Qjym+bFyNJMa6aol+hFo1hybYkwAajzCBHLuzrYypbyRLVLW9wZA5bPIL8sJ9Fpx9+xcFZHSgBSQs96QNfJOy36zdS+ToPURUCkFf3DnLH2hswmZi5VKfgZnfQjgftGh1gmml3oRf4baj1jutvNm1YYQNSQcwLLDEWmBCglLGRUMufwsHcQuBpYKpdoVIyD2nPE5qr15E+9srwj7D6TnoMVKGPWrssd3suVXyyKDqrhfUGYEGit+FdaL7Qn8WpI3CPreek141VbP5+2utzgRoTXWOl6IiIpURbNma6TqvKcaWuJfckPsseMc9sjCFDF2UPSSaQPbRrxfDAs7sJ+BCzxoxoySVUF0NVXhH9IG8xcmqKSqBNkP5W0VBjnPXD4lG8blQCCJskJTynOFDvGoiiwlr5I=</xd:EncapsulatedCRLValue>
              <xd:EncapsulatedCRLValue>MIIDHjCCAQYCAQEwDQYJKoZIhvcNAQENBQAwczEZMBcGA1UEBRMQQ1BKLTItMTAwLTA5ODMxMTENMAsGA1UECxMERENGRDEPMA0GA1UEChMGTUlDSVRUMQswCQYDVQQGEwJDUjEpMCcGA1UEAxMgQ0EgUkFJWiBOQUNJT05BTCAtIENPU1RBIFJJQ0EgdjIXDTI2MDMyMDE4MDk0MloXDTI2MDcyMTA2Mjk0MlqgXzBdMB8GA1UdIwQYMBaAFODy/n3ERE5Q5DX9CImPToQZRDNAMBAGCSsGAQQBgjcVAQQDAgEAMAoGA1UdFAQDAgEnMBwGCSsGAQQBgjcVBAQPFw0yNjA3MjAxODE5NDJaMA0GCSqGSIb3DQEBDQUAA4ICAQBfZOJwHWhsCb6W0qaUSEZQaYy9ebVoOAWH8YbbQBcD0dixUmpPRpkTMmrjDTbhPjAUGU5eRWzq2chX6mLIFPXQA7iyKRMxfdPsGJ4WDKTJMS+M/PH815MGeR29nQTomb0LAT9F9bdphOrrVt8OSjdfABsHltFshuZe/m+MTns18OjImEMx3yzjuZ4D1epJVjYf1eQwPN9if4Yr7cFKq4dMYPeGWqe6MEyAR+iFCTFK3uclVohs22t7Nl+YF5CrH9kF9e9RP5+/zeQFhFOLjDiTWKcuzpPycRJAs45Z2sBMRPO1jfyOJHA0Qt0wyxTqAzlFJoT1bZA/qborzkZXxqhNBw9JDncSpnzGXPxHFgTqIJUc3ckbiQrVH/SPxxrWXeuuM/SUweTr6SZbRziPPnVDw0fH3akHf9w/GcaPPSd2OpSjHTp9thAfzIQQ411cU1T+zzXKtAtiCj0OHatAF0i/ql6aVhjMFZ6DY5gkKKHrk8ICtxpG01fh8dF2O18AJ/FNJ+q5jZMvq7eWVKc5SRxmA8Re5UrEInyVSGbOPM1UMq/nLl9rYd5T019ZhLbwGcsCXBZXePru83Imhi3RidGZleLOazngAxuyITzvwT/0iCrNWNv18m1hvt4PlWUslts49h3EPUOzO3XZwrcZUjYco5JkDtUF/ylUxcWvC5leWg==</xd:EncapsulatedCRLValue>
            </xd:CRLValues>
            <xd:OCSPValues>
              <xd:EncapsulatedOCSPValue>MIIGlQoBAKCCBo4wggaKBgkrBgEFBQcwAQEEggZ7MIIGdzCBxaIWBBSg7GFF/86bojzs+orufRGjinOG4xgPMjAyNjA1MDUyMTI0MTFaMIGZMIGWMEwwCQYFKw4DAhoFAAQUzgxHzN03kqP+e9oD7BphnZQwSGIEFAlI/5tUAjbdMKRvs+Ivif5fd8qZAhMUABxsOOzVfMzjSFFiAAIAHGw4gAAYDzIwMjYwNTA1MjExMzMzWqARGA8yMDI2MDUwNzA5MzMzM1qhIDAeMBwGCSsGAQQBgjcVBAQPFw0yNjA1MDYyMTIzMzNaMA0GCSqGSIb3DQEBCwUAA4IBAQAOWGedczhe8SypzxiBCNoe8SM0q77nYUMSOXpATArzCC+FBBkk6y+751dzY1w3EdZYm2S9Zeca60TVuELsX8TV1Zi+P9gPD2MEFUqEmbHXTIdbLLnFFFscCWm4Tp5cCtinI98174njyN592lQiOvLku871b2S0mpekt5gc6tI/zDrt9xwabS2o4M82sL97d2GJHJWayHySgsrMDlmj4f3jmLwaOPxXRdfZE0tPknQFZBmhlPfGsr9cPS52vJ+F1rK7V7Z6lMe65hWBUMgycOfMBJtLgfFWh0igHCGNKNObeu6fCUFHeYiQTWA1HC0qX3vhRSqMjtN8MIT+fUQ9l1NJoIIElzCCBJMwggSPMIIDd6ADAgECAhMUAB0XyVFhSWKCwkGUAAIAHRfJMA0GCSqGSIb3DQEBCwUAMIGZMRkwFwYDVQQFExBDUEotNC0wMDAtMDA0MDE3MQswCQYDVQQGEwJDUjEkMCIGA1UEChMbQkFOQ08gQ0VOVFJBTCBERSBDT1NUQSBSSUNBMSIwIAYDVQQLExlESVZJU0lPTiBTSVNURU1BUyBERSBQQUdPMSUwIwYDVQQDExxDQSBTSU5QRSAtIFBFUlNPTkEgRklTSUNBIHYyMB4XDTI2MDQzMDE1MzI1N1oXDTI2MDUxNDE1MzI1N1owHjEcMBoGA1UEAxMTU0ktQVBPQ1MtMTAxLmZkaS5jcjCCASIwDQYJKoZIhvcNAQEBBQADggEPADCCAQoCggEBAMRDBWSQ61bcV7nocQPkbp/Jp3u7sXoD34WipJm0QsrMgnsn8KYv5zW1U1ByCHfH8W8zrAYS8dW14GakCsd+dv2jnz2MF2L1x5OXHH5+BC4GjJOmlIgbCne6XVFGeTgjxKhgqjie8F1iKq22fcGL2HAnXWcDFHWJ0MegWDR2zy3Fc/aZLrMYscm5xslwRSxdx4dwC14fYePU/VH9jqGzrsjyxkfwFOXL5N1Qttnd413xjAkpScRcLZktLQL5+VpWzB1TKhDZuJq4yJfUinkm6E46X1nBzqx7zOCkHsgANlxZPOWIoE2EMpLSuCdsINqplnMldDIvBq68sfswAlHMlPsCAwEAAaOCAUgwggFEMD0GCSsGAQQBgjcVBwQwMC4GJisGAQQBgjcVCIXE6luC0eM1lZEbgvmXGIaly2uBf4P2/HeBuPEzAgFkAgEHMBMGA1UdJQQMMAoGCCsGAQUFBwMJMA4GA1UdDwEB/wQEAwIHgDAbBgkrBgEEAYI3FQoEDjAMMAoGCCsGAQUFBwMJMA8GCSsGAQUFBzABBQQCBQAwHwYDVR0jBBgwFoAUCUj/m1QCNt0wpG+z4i+J/l93ypkwHQYDVR0OBBYEFKDsYUX/zpuiPOz6iu59EaOKc4bjMB4GA1UdEQQXMBWCE1NJLUFQT0NTLTEwMS5mZGkuY3IwUAYJKwYBBAGCNxkCBEMwQaA/BgorBgEEAYI3GQIBoDEEL1MtMS01LTIxLTMyMzk1NTA4NzgtNzUzNzk5NzM5LTE3NTY2MDE1MDMtMTA3MTMzMA0GCSqGSIb3DQEBCwUAA4IBAQAnlI7QqhQ3OLdhP9hG60uE9rDznTS2ohn8Dxq6gwLXFD+m/++L6iOYMHiJiAQFA4CFrl6iM4PKbiOgaeJ6X96FGt/wgNHWWS1ZCo9jAMYp90MYlPVY1GFmG7xHJ/8/wrcMaibRZsOeiJtK5jsxGOVcGU5HN8QejJ4uhf0IPgvC2YxJwvn4nG6KZjOucgR2RArxFXoBEnoxnxvTRilNST2OaMJ/UZyfERYzi69gFCVCGqAqNH4Ued074wnJmbNh5HTKd/DcBmChzP1SX48jxios5x3GCKoUrdBAbl4Yz9UEw8RhvjUFCUBAlWdaQe8tSZsOO89rNMLTglGYW/2crpr+</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BKBkBGIwYAIBAQYIYIE8AQEBAQUwMTANBglghkgBZQMEAgEFAAQgFC4+yY3AywM/iQ8c9929vA3w
52YwVauvBihN3560//MCBC1mY2kYDzIwMjYwNTA1MjEyNDExWjAEgAIB9AEB/6CCB8Iwgge+MIIF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CSqGSIb3DQEJAzENBgsqhkiG9w0BCRABBDAcBgkqhkiG9w0BCQUxDxcNMjYwNTA1MjEyNDExWjAv
BgkqhkiG9w0BCQQxIgQgr/zICUCzhkN4Qh7iMSxdnB1Q6az4JwXmjrKjfEaLYYswNwYLKoZIhvcN
AQkQAi8xKDAmMCQwIgQgrKszXYj6Q2nTJpWV/NZakemXG2IrBO983WoSsYOW808wDQYJKoZIhvcN
AQEBBQAEggEAEDUUCReC/qNuA3YCNhnwU4XoinMcnVGeUOSCPw0ykHN0SREQmEQrEs2TH3Tg7lqq
O+zTYVk2LOQSV/64NyNTmpHrwp5uS1tZjyWUpIw0D0jP5gGV7fUiPG8KkGwVLP0bbqpP4ygK3joZ
Crol6DuGhrTPc1wRiYOlnzDnvmaj4cLwV5lkEeE3XnDx0017S8PuljZMLY6UPwz/piEqJbsjTGTt
J1GG5NNXhpZJX5XKUnJdAz8Up9pEinJ9tStWcJTL4zHa6ZDdckdIdpSrp2rP8J8/deUUJwQPYyHT
GhiwzY4zYRpTvjyEZCVUepRzgwoK+SsC9R/E2yBJl3a66WCnKA==</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o" ma:contentTypeID="0x0101009C431C79E1CCB14CB063A33F1A63A53D" ma:contentTypeVersion="15" ma:contentTypeDescription="Crear nuevo documento." ma:contentTypeScope="" ma:versionID="08eab43de3d97f36e82e328470cd133a">
  <xsd:schema xmlns:xsd="http://www.w3.org/2001/XMLSchema" xmlns:xs="http://www.w3.org/2001/XMLSchema" xmlns:p="http://schemas.microsoft.com/office/2006/metadata/properties" xmlns:ns2="c63503c7-21a4-4b3e-b0e3-26e37f360475" xmlns:ns3="53edec42-b653-4574-b4cc-5bd638861f7c" targetNamespace="http://schemas.microsoft.com/office/2006/metadata/properties" ma:root="true" ma:fieldsID="e451315d54f7b6de69836fd07e158cf6" ns2:_="" ns3:_="">
    <xsd:import namespace="c63503c7-21a4-4b3e-b0e3-26e37f360475"/>
    <xsd:import namespace="53edec42-b653-4574-b4cc-5bd638861f7c"/>
    <xsd:element name="properties">
      <xsd:complexType>
        <xsd:sequence>
          <xsd:element name="documentManagement">
            <xsd:complexType>
              <xsd:all>
                <xsd:element ref="ns2:SharedWithUsers" minOccurs="0"/>
                <xsd:element ref="ns2:SharedWithDetails" minOccurs="0"/>
                <xsd:element ref="ns2:LastSharedByUser" minOccurs="0"/>
                <xsd:element ref="ns2:LastSharedByTime" minOccurs="0"/>
                <xsd:element ref="ns3:MediaServiceMetadata" minOccurs="0"/>
                <xsd:element ref="ns3:MediaServiceFastMetadata" minOccurs="0"/>
                <xsd:element ref="ns3:MediaServiceAutoTags" minOccurs="0"/>
                <xsd:element ref="ns3:MediaServiceDateTaken" minOccurs="0"/>
                <xsd:element ref="ns3:MediaServiceLocation" minOccurs="0"/>
                <xsd:element ref="ns3:MediaServiceOCR" minOccurs="0"/>
                <xsd:element ref="ns3:MediaServiceEventHashCode" minOccurs="0"/>
                <xsd:element ref="ns3:MediaServiceGenerationTime"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63503c7-21a4-4b3e-b0e3-26e37f360475" elementFormDefault="qualified">
    <xsd:import namespace="http://schemas.microsoft.com/office/2006/documentManagement/types"/>
    <xsd:import namespace="http://schemas.microsoft.com/office/infopath/2007/PartnerControls"/>
    <xsd:element name="SharedWithUsers" ma:index="8" nillable="true" ma:displayName="Compartido con"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Detalles de uso compartido" ma:description="" ma:internalName="SharedWithDetails" ma:readOnly="true">
      <xsd:simpleType>
        <xsd:restriction base="dms:Note">
          <xsd:maxLength value="255"/>
        </xsd:restriction>
      </xsd:simpleType>
    </xsd:element>
    <xsd:element name="LastSharedByUser" ma:index="10" nillable="true" ma:displayName="Última vez que se compartió por usuario" ma:description="" ma:internalName="LastSharedByUser" ma:readOnly="true">
      <xsd:simpleType>
        <xsd:restriction base="dms:Note">
          <xsd:maxLength value="255"/>
        </xsd:restriction>
      </xsd:simpleType>
    </xsd:element>
    <xsd:element name="LastSharedByTime" ma:index="11" nillable="true" ma:displayName="Última vez que se compartió por hora"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3edec42-b653-4574-b4cc-5bd638861f7c"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AutoTags" ma:index="14" nillable="true" ma:displayName="MediaServiceAutoTags" ma:description="" ma:internalName="MediaServiceAutoTags" ma:readOnly="true">
      <xsd:simpleType>
        <xsd:restriction base="dms:Text"/>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Location" ma:index="16" nillable="true" ma:displayName="MediaServiceLocation" ma:description="" ma:internalName="MediaServiceLocation" ma:readOnly="true">
      <xsd:simpleType>
        <xsd:restriction base="dms:Text"/>
      </xsd:simpleType>
    </xsd:element>
    <xsd:element name="MediaServiceOCR" ma:index="17" nillable="true" ma:displayName="MediaServiceOCR" ma:internalName="MediaServiceOCR" ma:readOnly="true">
      <xsd:simpleType>
        <xsd:restriction base="dms:Note">
          <xsd:maxLength value="255"/>
        </xsd:restriction>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LengthInSeconds" ma:index="22"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F1715C6-E6DD-4715-9F6E-37D64DD99306}">
  <ds:schemaRefs>
    <ds:schemaRef ds:uri="http://schemas.microsoft.com/sharepoint/v3/contenttype/forms"/>
  </ds:schemaRefs>
</ds:datastoreItem>
</file>

<file path=customXml/itemProps2.xml><?xml version="1.0" encoding="utf-8"?>
<ds:datastoreItem xmlns:ds="http://schemas.openxmlformats.org/officeDocument/2006/customXml" ds:itemID="{CF1269C6-CE2E-4649-9916-6AF80FB7203A}">
  <ds:schemaRefs>
    <ds:schemaRef ds:uri="http://schemas.openxmlformats.org/officeDocument/2006/bibliography"/>
  </ds:schemaRefs>
</ds:datastoreItem>
</file>

<file path=customXml/itemProps3.xml><?xml version="1.0" encoding="utf-8"?>
<ds:datastoreItem xmlns:ds="http://schemas.openxmlformats.org/officeDocument/2006/customXml" ds:itemID="{46A32F53-B84F-4CFF-A9A9-8E6C9B88F4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63503c7-21a4-4b3e-b0e3-26e37f360475"/>
    <ds:schemaRef ds:uri="53edec42-b653-4574-b4cc-5bd638861f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C12A7DE-E895-46D4-A1BC-C6069708453F}">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e66d6fca-84b8-4936-a940-faf7b8170438}" enabled="1" method="Standard" siteId="{19b9a463-110d-423f-9758-9cd305870469}" removed="0"/>
</clbl:labelList>
</file>

<file path=docProps/app.xml><?xml version="1.0" encoding="utf-8"?>
<Properties xmlns="http://schemas.openxmlformats.org/officeDocument/2006/extended-properties" xmlns:vt="http://schemas.openxmlformats.org/officeDocument/2006/docPropsVTypes">
  <Template>Normal</Template>
  <TotalTime>0</TotalTime>
  <Pages>79</Pages>
  <Words>23992</Words>
  <Characters>131960</Characters>
  <Application>Microsoft Office Word</Application>
  <DocSecurity>4</DocSecurity>
  <Lines>1099</Lines>
  <Paragraphs>311</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155641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Beatriz Hernandez Soto</dc:creator>
  <cp:keywords/>
  <dc:description/>
  <cp:lastModifiedBy>Sergio Chavarria Hidalgo</cp:lastModifiedBy>
  <cp:revision>2</cp:revision>
  <cp:lastPrinted>2023-03-31T00:44:00Z</cp:lastPrinted>
  <dcterms:created xsi:type="dcterms:W3CDTF">2026-05-05T21:23:00Z</dcterms:created>
  <dcterms:modified xsi:type="dcterms:W3CDTF">2026-05-05T21:23:00Z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0x0101009C431C79E1CCB14CB063A33F1A63A53D</vt:lpwstr>
  </property>
</Properties>
</file>